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72" r:id="rId4"/>
    <p:sldId id="258" r:id="rId5"/>
    <p:sldId id="267" r:id="rId6"/>
    <p:sldId id="269" r:id="rId7"/>
    <p:sldId id="270" r:id="rId8"/>
    <p:sldId id="271" r:id="rId9"/>
    <p:sldId id="275" r:id="rId10"/>
    <p:sldId id="259" r:id="rId11"/>
    <p:sldId id="265" r:id="rId12"/>
    <p:sldId id="274" r:id="rId13"/>
  </p:sldIdLst>
  <p:sldSz cx="9144000" cy="5143500" type="screen16x9"/>
  <p:notesSz cx="6858000" cy="9144000"/>
  <p:embeddedFontLst>
    <p:embeddedFont>
      <p:font typeface="Montserrat" panose="00000500000000000000" pitchFamily="2" charset="-18"/>
      <p:regular r:id="rId15"/>
      <p:bold r:id="rId16"/>
      <p:italic r:id="rId17"/>
      <p:boldItalic r:id="rId18"/>
    </p:embeddedFont>
    <p:embeddedFont>
      <p:font typeface="Montserrat Light" panose="00000400000000000000" pitchFamily="2" charset="-18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D7fFyEqGmcvYLfG92Tisn7c/1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áriássyová" userId="07426211-41f0-4b0f-bba0-1a0ad78f1ed4" providerId="ADAL" clId="{C3FE2638-DEC5-4690-AB20-80D27F0389DE}"/>
    <pc:docChg chg="modSld sldOrd">
      <pc:chgData name="Anna Máriássyová" userId="07426211-41f0-4b0f-bba0-1a0ad78f1ed4" providerId="ADAL" clId="{C3FE2638-DEC5-4690-AB20-80D27F0389DE}" dt="2025-09-16T19:38:56.062" v="63" actId="20577"/>
      <pc:docMkLst>
        <pc:docMk/>
      </pc:docMkLst>
      <pc:sldChg chg="modSp mod">
        <pc:chgData name="Anna Máriássyová" userId="07426211-41f0-4b0f-bba0-1a0ad78f1ed4" providerId="ADAL" clId="{C3FE2638-DEC5-4690-AB20-80D27F0389DE}" dt="2025-09-16T19:38:56.062" v="63" actId="20577"/>
        <pc:sldMkLst>
          <pc:docMk/>
          <pc:sldMk cId="0" sldId="258"/>
        </pc:sldMkLst>
        <pc:spChg chg="mod">
          <ac:chgData name="Anna Máriássyová" userId="07426211-41f0-4b0f-bba0-1a0ad78f1ed4" providerId="ADAL" clId="{C3FE2638-DEC5-4690-AB20-80D27F0389DE}" dt="2025-09-16T19:38:56.062" v="63" actId="20577"/>
          <ac:spMkLst>
            <pc:docMk/>
            <pc:sldMk cId="0" sldId="258"/>
            <ac:spMk id="97" creationId="{00000000-0000-0000-0000-000000000000}"/>
          </ac:spMkLst>
        </pc:spChg>
      </pc:sldChg>
      <pc:sldChg chg="modSp mod">
        <pc:chgData name="Anna Máriássyová" userId="07426211-41f0-4b0f-bba0-1a0ad78f1ed4" providerId="ADAL" clId="{C3FE2638-DEC5-4690-AB20-80D27F0389DE}" dt="2025-09-16T19:16:10.514" v="7" actId="20577"/>
        <pc:sldMkLst>
          <pc:docMk/>
          <pc:sldMk cId="545760024" sldId="273"/>
        </pc:sldMkLst>
        <pc:spChg chg="mod">
          <ac:chgData name="Anna Máriássyová" userId="07426211-41f0-4b0f-bba0-1a0ad78f1ed4" providerId="ADAL" clId="{C3FE2638-DEC5-4690-AB20-80D27F0389DE}" dt="2025-09-16T19:16:10.514" v="7" actId="20577"/>
          <ac:spMkLst>
            <pc:docMk/>
            <pc:sldMk cId="545760024" sldId="273"/>
            <ac:spMk id="97" creationId="{958D8BF7-CED9-40CD-BCF6-81696454ABEC}"/>
          </ac:spMkLst>
        </pc:spChg>
      </pc:sldChg>
      <pc:sldChg chg="ord">
        <pc:chgData name="Anna Máriássyová" userId="07426211-41f0-4b0f-bba0-1a0ad78f1ed4" providerId="ADAL" clId="{C3FE2638-DEC5-4690-AB20-80D27F0389DE}" dt="2025-09-16T19:38:32.375" v="9"/>
        <pc:sldMkLst>
          <pc:docMk/>
          <pc:sldMk cId="3101951626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5720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96E7B1BD-B34C-B501-E9AD-A8C566751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68DE89EA-F93D-5F03-6B55-E769EBC99C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06D4A475-3B2D-7AB5-6E56-FA27578F5E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07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64507293-A366-F0EB-6015-C3215507A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>
            <a:extLst>
              <a:ext uri="{FF2B5EF4-FFF2-40B4-BE49-F238E27FC236}">
                <a16:creationId xmlns:a16="http://schemas.microsoft.com/office/drawing/2014/main" id="{F481ECE9-18E9-A239-22E8-2F78540AA1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30A299A7-E1CE-2FCC-C255-2F4FDAB417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28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250F4DA7-6B2C-FCC7-2DF2-9F31F1624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>
            <a:extLst>
              <a:ext uri="{FF2B5EF4-FFF2-40B4-BE49-F238E27FC236}">
                <a16:creationId xmlns:a16="http://schemas.microsoft.com/office/drawing/2014/main" id="{5AE55757-97F8-D0E6-97C0-3564AD1B7B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CA4E592D-D433-A470-2D49-3CF25D815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50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06EFD993-37BF-51A3-F874-EDE6F76AC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>
            <a:extLst>
              <a:ext uri="{FF2B5EF4-FFF2-40B4-BE49-F238E27FC236}">
                <a16:creationId xmlns:a16="http://schemas.microsoft.com/office/drawing/2014/main" id="{286B997F-ADC7-F20A-EEDD-C94E714E31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9B13D516-E6A2-E023-40AF-1751F1D36D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88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2D1942CF-9D10-9736-A4B3-851690430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>
            <a:extLst>
              <a:ext uri="{FF2B5EF4-FFF2-40B4-BE49-F238E27FC236}">
                <a16:creationId xmlns:a16="http://schemas.microsoft.com/office/drawing/2014/main" id="{0F27AF4F-7A50-CA80-2B71-E42BD9F45C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C64EE629-96D9-F46A-A928-888D817AFB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6591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26897901-059F-976D-D94E-D084BED7C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>
            <a:extLst>
              <a:ext uri="{FF2B5EF4-FFF2-40B4-BE49-F238E27FC236}">
                <a16:creationId xmlns:a16="http://schemas.microsoft.com/office/drawing/2014/main" id="{4824DE2F-8D16-1863-4BEF-E7F4D4B8C7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D5CD6458-0B61-D932-52B5-513DE8026E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73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1192FB44-9DDD-7706-B90B-0703E2E0D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>
            <a:extLst>
              <a:ext uri="{FF2B5EF4-FFF2-40B4-BE49-F238E27FC236}">
                <a16:creationId xmlns:a16="http://schemas.microsoft.com/office/drawing/2014/main" id="{03F99E76-ED39-5A88-AA55-01C44951EE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E2EAE8C9-A3B1-65C9-103F-C69C86D9FD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193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LX2rJhgTVhIdAeECk-Z58bib0K2YZQDs3-ps2p2L-pw/edit?tab=t.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403648" y="1635646"/>
            <a:ext cx="7054552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SzPts val="5000"/>
            </a:pPr>
            <a:r>
              <a:rPr lang="sk-SK" sz="36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Towards</a:t>
            </a:r>
            <a:r>
              <a:rPr lang="sk-SK" sz="36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sk-SK" sz="36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the</a:t>
            </a:r>
            <a:r>
              <a:rPr lang="sk-SK" sz="36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sk-SK" sz="36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toolkit</a:t>
            </a:r>
            <a:r>
              <a:rPr lang="sk-SK" sz="36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sk-SK" sz="36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for</a:t>
            </a:r>
            <a:r>
              <a:rPr lang="sk-SK" sz="36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SH </a:t>
            </a:r>
            <a:r>
              <a:rPr lang="sk-SK" sz="36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research</a:t>
            </a:r>
            <a:endParaRPr lang="sk-SK" sz="3600" b="1" dirty="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403648" y="2931790"/>
            <a:ext cx="662473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l">
              <a:spcBef>
                <a:spcPts val="320"/>
              </a:spcBef>
              <a:buClr>
                <a:schemeClr val="lt1"/>
              </a:buClr>
              <a:buSzPts val="1600"/>
            </a:pPr>
            <a:r>
              <a:rPr lang="en-US" sz="1600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</a:rPr>
              <a:t>From Insight to Impact</a:t>
            </a:r>
            <a:r>
              <a:rPr lang="sk-SK" sz="1600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</a:rPr>
              <a:t>. </a:t>
            </a:r>
            <a:r>
              <a:rPr lang="en-US" sz="1600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</a:rPr>
              <a:t>New Directions in Sexual Harassment Research</a:t>
            </a:r>
            <a:r>
              <a:rPr lang="sk-SK" sz="1600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</a:rPr>
              <a:t>, 17.09.2025</a:t>
            </a:r>
            <a:endParaRPr sz="1600" dirty="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43FDE919-DD42-ED30-ED09-787102C40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21" y="1510747"/>
            <a:ext cx="2575252" cy="2594187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52DB41AA-4FE4-FA41-BE1D-094338F5F600}"/>
              </a:ext>
            </a:extLst>
          </p:cNvPr>
          <p:cNvSpPr txBox="1"/>
          <p:nvPr/>
        </p:nvSpPr>
        <p:spPr>
          <a:xfrm>
            <a:off x="358202" y="1091906"/>
            <a:ext cx="2476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/>
              <a:t>Legal</a:t>
            </a:r>
            <a:r>
              <a:rPr lang="sk-SK" sz="1600" b="1" dirty="0"/>
              <a:t> </a:t>
            </a:r>
            <a:r>
              <a:rPr lang="sk-SK" sz="1600" b="1" dirty="0" err="1"/>
              <a:t>analysis</a:t>
            </a:r>
            <a:r>
              <a:rPr lang="sk-SK" sz="1600" b="1" dirty="0"/>
              <a:t> notes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8A04C52-9CAA-4346-E158-FF85F3009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272" y="1508500"/>
            <a:ext cx="2594188" cy="2594188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4599351C-B783-ABA6-3C44-90F3669DA92D}"/>
              </a:ext>
            </a:extLst>
          </p:cNvPr>
          <p:cNvSpPr txBox="1"/>
          <p:nvPr/>
        </p:nvSpPr>
        <p:spPr>
          <a:xfrm>
            <a:off x="5578520" y="1091906"/>
            <a:ext cx="267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/>
              <a:t>Empirical</a:t>
            </a:r>
            <a:r>
              <a:rPr lang="sk-SK" sz="1600" b="1" dirty="0"/>
              <a:t> </a:t>
            </a:r>
            <a:r>
              <a:rPr lang="sk-SK" sz="1600" b="1" dirty="0" err="1"/>
              <a:t>research</a:t>
            </a:r>
            <a:r>
              <a:rPr lang="sk-SK" sz="1600" b="1" dirty="0"/>
              <a:t> notes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692055" y="627534"/>
            <a:ext cx="4556451" cy="111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EF505F"/>
              </a:buClr>
              <a:buSzPct val="100000"/>
            </a:pPr>
            <a:r>
              <a:rPr lang="sk-SK" sz="18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workplan</a:t>
            </a:r>
            <a:endParaRPr sz="18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Obrázok 1" descr="Obrázok, na ktorom je ilustrácia, kreslený obrázok, animovaná rozprávka, anime&#10;&#10;Automaticky generovaný popis">
            <a:extLst>
              <a:ext uri="{FF2B5EF4-FFF2-40B4-BE49-F238E27FC236}">
                <a16:creationId xmlns:a16="http://schemas.microsoft.com/office/drawing/2014/main" id="{A8F88076-B537-579D-11DC-F7F878C82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52" y="0"/>
            <a:ext cx="4248472" cy="4248472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4A3ECCCE-2D51-9105-B693-2C0A73373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65" y="1394299"/>
            <a:ext cx="2336261" cy="235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D0405847-1A4A-3FD8-BD1D-4DF3BC204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880479C8-B379-D534-00EA-62B31948E2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627534"/>
            <a:ext cx="4032448" cy="314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F505F"/>
              </a:buClr>
              <a:buSzPct val="100000"/>
              <a:buFont typeface="Montserrat"/>
              <a:buNone/>
            </a:pPr>
            <a:r>
              <a:rPr lang="sk-SK" sz="33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r>
              <a:rPr lang="sk-SK" sz="33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33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sk-SK" sz="33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33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your</a:t>
            </a:r>
            <a:r>
              <a:rPr lang="sk-SK" sz="33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33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questions</a:t>
            </a:r>
            <a:r>
              <a:rPr lang="sk-SK" sz="33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3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Obrázok 1" descr="Obrázok, na ktorom je ilustrácia, kreslený obrázok, animovaná rozprávka, anime&#10;&#10;Automaticky generovaný popis">
            <a:extLst>
              <a:ext uri="{FF2B5EF4-FFF2-40B4-BE49-F238E27FC236}">
                <a16:creationId xmlns:a16="http://schemas.microsoft.com/office/drawing/2014/main" id="{80D209EF-2D4E-2BE0-B07E-CBDB45BFD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52" y="0"/>
            <a:ext cx="42484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8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0E833936-DFA0-6275-242F-0C188AD93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958D8BF7-CED9-40CD-BCF6-81696454AB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8766"/>
            <a:ext cx="8229600" cy="33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393700">
              <a:spcBef>
                <a:spcPts val="380"/>
              </a:spcBef>
              <a:buSzPts val="1900"/>
              <a:buNone/>
            </a:pP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Session's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schedule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514350" indent="-393700">
              <a:spcBef>
                <a:spcPts val="380"/>
              </a:spcBef>
              <a:buSzPts val="1900"/>
              <a:buNone/>
            </a:pPr>
            <a:endParaRPr lang="sk-SK"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indent="-393700">
              <a:spcBef>
                <a:spcPts val="380"/>
              </a:spcBef>
              <a:buSzPts val="1900"/>
            </a:pP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infopack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toolkit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discussion</a:t>
            </a:r>
            <a:endParaRPr lang="sk-SK"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indent="-393700">
              <a:spcBef>
                <a:spcPts val="380"/>
              </a:spcBef>
              <a:buSzPts val="1900"/>
            </a:pP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group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work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on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methodological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questions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legal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analysis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empirical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research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514350" indent="-393700">
              <a:spcBef>
                <a:spcPts val="380"/>
              </a:spcBef>
              <a:buSzPts val="1900"/>
            </a:pP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reporting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of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 lang="sk-SK"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indent="-393700">
              <a:spcBef>
                <a:spcPts val="380"/>
              </a:spcBef>
              <a:buSzPts val="1900"/>
            </a:pP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division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of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work</a:t>
            </a:r>
            <a:endParaRPr lang="sk-SK"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937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937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937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380"/>
              </a:spcBef>
              <a:buClr>
                <a:srgbClr val="05385E"/>
              </a:buClr>
              <a:buSzPts val="1900"/>
              <a:buNone/>
            </a:pPr>
            <a:endParaRPr lang="sk-SK" sz="1900" b="1" dirty="0">
              <a:solidFill>
                <a:srgbClr val="05385E"/>
              </a:solidFill>
              <a:latin typeface="Montserrat"/>
            </a:endParaRPr>
          </a:p>
          <a:p>
            <a:pPr marL="514350" indent="-514350">
              <a:spcBef>
                <a:spcPts val="380"/>
              </a:spcBef>
              <a:buClr>
                <a:srgbClr val="05385E"/>
              </a:buClr>
              <a:buSzPts val="1900"/>
              <a:buAutoNum type="arabicPeriod"/>
            </a:pPr>
            <a:endParaRPr lang="sk-SK" sz="1900" b="1" dirty="0">
              <a:solidFill>
                <a:srgbClr val="05385E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4576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BDA52C6F-D020-EC4C-0C7D-769DEAC97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8907F03E-A14D-45DA-553E-3E88F22402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8766"/>
            <a:ext cx="8229600" cy="33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393700">
              <a:spcBef>
                <a:spcPts val="380"/>
              </a:spcBef>
              <a:buSzPts val="1900"/>
              <a:buNone/>
            </a:pP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of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toolkit</a:t>
            </a:r>
            <a:endParaRPr lang="sk-SK"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indent="-393700">
              <a:spcBef>
                <a:spcPts val="380"/>
              </a:spcBef>
              <a:buSzPts val="1900"/>
              <a:buNone/>
            </a:pPr>
            <a:endParaRPr lang="sk-SK"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indent="-393700">
              <a:spcBef>
                <a:spcPts val="380"/>
              </a:spcBef>
              <a:buSzPts val="1900"/>
            </a:pPr>
            <a:r>
              <a:rPr lang="en-US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ensure higher comparability of data from national research studies</a:t>
            </a:r>
            <a:endParaRPr lang="sk-SK"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indent="-393700">
              <a:spcBef>
                <a:spcPts val="380"/>
              </a:spcBef>
              <a:buSzPts val="1900"/>
            </a:pPr>
            <a:r>
              <a:rPr lang="en-US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enable equality bodies outside project consortium to implement similar research in their national contexts</a:t>
            </a:r>
            <a:endParaRPr lang="sk-SK"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indent="-393700">
              <a:spcBef>
                <a:spcPts val="380"/>
              </a:spcBef>
              <a:buSzPts val="1900"/>
            </a:pP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937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937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937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380"/>
              </a:spcBef>
              <a:buClr>
                <a:srgbClr val="05385E"/>
              </a:buClr>
              <a:buSzPts val="1900"/>
              <a:buNone/>
            </a:pPr>
            <a:endParaRPr lang="sk-SK" sz="1900" b="1" dirty="0">
              <a:solidFill>
                <a:srgbClr val="05385E"/>
              </a:solidFill>
              <a:latin typeface="Montserrat"/>
            </a:endParaRPr>
          </a:p>
          <a:p>
            <a:pPr marL="514350" indent="-514350">
              <a:spcBef>
                <a:spcPts val="380"/>
              </a:spcBef>
              <a:buClr>
                <a:srgbClr val="05385E"/>
              </a:buClr>
              <a:buSzPts val="1900"/>
              <a:buAutoNum type="arabicPeriod"/>
            </a:pPr>
            <a:endParaRPr lang="sk-SK" sz="1900" b="1" dirty="0">
              <a:solidFill>
                <a:srgbClr val="05385E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221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457200" y="977939"/>
            <a:ext cx="8229600" cy="353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rgbClr val="05385E"/>
              </a:buClr>
              <a:buSzPts val="1900"/>
              <a:buNone/>
            </a:pP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Proposed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structure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of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toolkit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rgbClr val="05385E"/>
              </a:buClr>
              <a:buSzPts val="1900"/>
              <a:buNone/>
            </a:pPr>
            <a:endParaRPr lang="sk-SK"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514350" algn="l">
              <a:spcBef>
                <a:spcPts val="0"/>
              </a:spcBef>
              <a:spcAft>
                <a:spcPts val="0"/>
              </a:spcAft>
              <a:buClr>
                <a:srgbClr val="05385E"/>
              </a:buClr>
              <a:buSzPts val="1900"/>
              <a:buAutoNum type="arabicPeriod"/>
            </a:pPr>
            <a:r>
              <a:rPr lang="en-US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Definition of the sexual harassment as a subject of the </a:t>
            </a:r>
            <a:r>
              <a:rPr lang="en-US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researc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lang="sk-SK" sz="1900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514350" algn="l">
              <a:spcBef>
                <a:spcPts val="0"/>
              </a:spcBef>
              <a:spcAft>
                <a:spcPts val="0"/>
              </a:spcAft>
              <a:buClr>
                <a:srgbClr val="05385E"/>
              </a:buClr>
              <a:buSzPts val="1900"/>
              <a:buAutoNum type="arabicPeriod"/>
            </a:pP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Design of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research</a:t>
            </a:r>
            <a:endParaRPr lang="sk-SK" sz="1900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514350" algn="l">
              <a:spcBef>
                <a:spcPts val="0"/>
              </a:spcBef>
              <a:spcAft>
                <a:spcPts val="0"/>
              </a:spcAft>
              <a:buClr>
                <a:srgbClr val="05385E"/>
              </a:buClr>
              <a:buSzPts val="1900"/>
              <a:buAutoNum type="arabicPeriod"/>
            </a:pPr>
            <a:r>
              <a:rPr lang="en-US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Questionnaire items with guidance for national and contextual adaptations</a:t>
            </a:r>
            <a:endParaRPr lang="sk-SK" sz="1900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514350" algn="l">
              <a:spcBef>
                <a:spcPts val="0"/>
              </a:spcBef>
              <a:spcAft>
                <a:spcPts val="0"/>
              </a:spcAft>
              <a:buClr>
                <a:srgbClr val="05385E"/>
              </a:buClr>
              <a:buSzPts val="1900"/>
              <a:buAutoNum type="arabicPeriod"/>
            </a:pPr>
            <a:r>
              <a:rPr lang="en-US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for management of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quality</a:t>
            </a:r>
            <a:endParaRPr lang="sk-SK" sz="1900" b="1" dirty="0">
              <a:solidFill>
                <a:srgbClr val="05385E"/>
              </a:solidFill>
              <a:latin typeface="Montserrat"/>
              <a:sym typeface="Montserrat"/>
            </a:endParaRPr>
          </a:p>
          <a:p>
            <a:pPr marL="514350" lvl="0" indent="-514350" algn="l">
              <a:spcBef>
                <a:spcPts val="0"/>
              </a:spcBef>
              <a:spcAft>
                <a:spcPts val="0"/>
              </a:spcAft>
              <a:buClr>
                <a:srgbClr val="05385E"/>
              </a:buClr>
              <a:buSzPts val="1900"/>
              <a:buAutoNum type="arabicPeriod"/>
            </a:pPr>
            <a:r>
              <a:rPr lang="sk-SK" sz="1900" b="1" dirty="0">
                <a:solidFill>
                  <a:srgbClr val="05385E"/>
                </a:solidFill>
                <a:latin typeface="Montserrat"/>
                <a:sym typeface="Montserrat"/>
              </a:rPr>
              <a:t>HRBA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sym typeface="Montserrat"/>
              </a:rPr>
              <a:t>guidance</a:t>
            </a:r>
            <a:endParaRPr lang="sk-SK" sz="1900" dirty="0">
              <a:solidFill>
                <a:srgbClr val="05385E"/>
              </a:solidFill>
              <a:latin typeface="Montserrat"/>
            </a:endParaRPr>
          </a:p>
          <a:p>
            <a:pPr marL="514350" indent="-514350">
              <a:spcBef>
                <a:spcPts val="380"/>
              </a:spcBef>
              <a:buClr>
                <a:srgbClr val="05385E"/>
              </a:buClr>
              <a:buSzPts val="1900"/>
              <a:buAutoNum type="arabicPeriod"/>
            </a:pPr>
            <a:endParaRPr lang="sk-SK" sz="1900" b="1" dirty="0">
              <a:solidFill>
                <a:srgbClr val="05385E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7D563938-7158-5CB1-B0EA-558F76B7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31A3305C-52B0-1709-5BBD-437C29A905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906966"/>
            <a:ext cx="8229600" cy="360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393700">
              <a:spcBef>
                <a:spcPts val="380"/>
              </a:spcBef>
              <a:buSzPts val="1900"/>
              <a:buNone/>
            </a:pP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en-US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Definition of the sexual harassment as a subject of the research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937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937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937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380"/>
              </a:spcBef>
              <a:buClr>
                <a:srgbClr val="05385E"/>
              </a:buClr>
              <a:buSzPts val="1900"/>
              <a:buNone/>
            </a:pPr>
            <a:endParaRPr lang="sk-SK" sz="1900" b="1" dirty="0">
              <a:solidFill>
                <a:srgbClr val="05385E"/>
              </a:solidFill>
              <a:latin typeface="Montserrat"/>
            </a:endParaRPr>
          </a:p>
          <a:p>
            <a:pPr marL="514350" indent="-514350">
              <a:spcBef>
                <a:spcPts val="380"/>
              </a:spcBef>
              <a:buClr>
                <a:srgbClr val="05385E"/>
              </a:buClr>
              <a:buSzPts val="1900"/>
              <a:buAutoNum type="arabicPeriod"/>
            </a:pPr>
            <a:endParaRPr lang="sk-SK" sz="1900" b="1" dirty="0">
              <a:solidFill>
                <a:srgbClr val="05385E"/>
              </a:solidFill>
              <a:latin typeface="Montserrat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EE64449D-1E65-6028-1B72-51C7C8592EA3}"/>
              </a:ext>
            </a:extLst>
          </p:cNvPr>
          <p:cNvSpPr txBox="1"/>
          <p:nvPr/>
        </p:nvSpPr>
        <p:spPr>
          <a:xfrm>
            <a:off x="1088213" y="1528891"/>
            <a:ext cx="7344816" cy="251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95250">
              <a:lnSpc>
                <a:spcPct val="150000"/>
              </a:lnSpc>
              <a:buClr>
                <a:srgbClr val="EF505F"/>
              </a:buClr>
              <a:buSzPts val="1500"/>
              <a:buFont typeface="Arial"/>
              <a:buChar char="•"/>
            </a:pP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</a:t>
            </a:r>
            <a:r>
              <a:rPr lang="sk-SK" sz="1500" u="sng" dirty="0">
                <a:solidFill>
                  <a:srgbClr val="05385E"/>
                </a:solidFill>
                <a:latin typeface="Montserrat Light"/>
                <a:sym typeface="Montserrat Light"/>
              </a:rPr>
              <a:t>1.1 </a:t>
            </a:r>
            <a:r>
              <a:rPr lang="sk-SK" sz="1500" u="sng" dirty="0" err="1">
                <a:solidFill>
                  <a:srgbClr val="05385E"/>
                </a:solidFill>
                <a:latin typeface="Montserrat Light"/>
                <a:sym typeface="Montserrat Light"/>
              </a:rPr>
              <a:t>Legal</a:t>
            </a:r>
            <a:r>
              <a:rPr lang="sk-SK" sz="1500" u="sng" dirty="0">
                <a:solidFill>
                  <a:srgbClr val="05385E"/>
                </a:solidFill>
                <a:latin typeface="Montserrat Light"/>
                <a:sym typeface="Montserrat Light"/>
              </a:rPr>
              <a:t> </a:t>
            </a:r>
            <a:r>
              <a:rPr lang="sk-SK" sz="1500" u="sng" dirty="0" err="1">
                <a:solidFill>
                  <a:srgbClr val="05385E"/>
                </a:solidFill>
                <a:latin typeface="Montserrat Light"/>
                <a:sym typeface="Montserrat Light"/>
              </a:rPr>
              <a:t>framework</a:t>
            </a:r>
            <a:endParaRPr lang="sk-SK" sz="1500" u="sng" dirty="0">
              <a:solidFill>
                <a:srgbClr val="05385E"/>
              </a:solidFill>
              <a:latin typeface="Montserrat Light"/>
              <a:sym typeface="Montserrat Light"/>
            </a:endParaRPr>
          </a:p>
          <a:p>
            <a:pPr marL="190500" lvl="5" indent="-285750">
              <a:lnSpc>
                <a:spcPct val="150000"/>
              </a:lnSpc>
              <a:buClr>
                <a:srgbClr val="EF505F"/>
              </a:buClr>
              <a:buSzPts val="1500"/>
              <a:buFont typeface="Courier New" panose="02070309020205020404" pitchFamily="49" charset="0"/>
              <a:buChar char="o"/>
            </a:pP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   c</a:t>
            </a:r>
            <a:r>
              <a:rPr lang="en-US" sz="1500" dirty="0" err="1">
                <a:solidFill>
                  <a:srgbClr val="05385E"/>
                </a:solidFill>
                <a:latin typeface="Montserrat Light"/>
                <a:sym typeface="Montserrat Light"/>
              </a:rPr>
              <a:t>omparison</a:t>
            </a:r>
            <a:r>
              <a:rPr lang="en-US" sz="1500" dirty="0">
                <a:solidFill>
                  <a:srgbClr val="05385E"/>
                </a:solidFill>
                <a:latin typeface="Montserrat Light"/>
                <a:sym typeface="Montserrat Light"/>
              </a:rPr>
              <a:t> of national legal definitions</a:t>
            </a:r>
            <a:endParaRPr lang="sk-SK" sz="1500" dirty="0">
              <a:solidFill>
                <a:srgbClr val="05385E"/>
              </a:solidFill>
              <a:latin typeface="Montserrat Light"/>
              <a:sym typeface="Montserrat Light"/>
            </a:endParaRPr>
          </a:p>
          <a:p>
            <a:pPr marL="190500" lvl="1" indent="-285750">
              <a:lnSpc>
                <a:spcPct val="150000"/>
              </a:lnSpc>
              <a:buClr>
                <a:srgbClr val="EF505F"/>
              </a:buClr>
              <a:buSzPts val="1500"/>
              <a:buFont typeface="Courier New" panose="02070309020205020404" pitchFamily="49" charset="0"/>
              <a:buChar char="o"/>
            </a:pP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   a</a:t>
            </a:r>
            <a:r>
              <a:rPr lang="en-US" sz="1500" dirty="0" err="1">
                <a:solidFill>
                  <a:srgbClr val="05385E"/>
                </a:solidFill>
                <a:latin typeface="Montserrat Light"/>
                <a:sym typeface="Montserrat Light"/>
              </a:rPr>
              <a:t>ssessment</a:t>
            </a:r>
            <a:r>
              <a:rPr lang="en-US" sz="1500" dirty="0">
                <a:solidFill>
                  <a:srgbClr val="05385E"/>
                </a:solidFill>
                <a:latin typeface="Montserrat Light"/>
                <a:sym typeface="Montserrat Light"/>
              </a:rPr>
              <a:t> of transposition/ratification of transnational legal norms</a:t>
            </a:r>
            <a:endParaRPr lang="sk-SK" sz="1500" dirty="0">
              <a:solidFill>
                <a:srgbClr val="05385E"/>
              </a:solidFill>
              <a:latin typeface="Montserrat Light"/>
              <a:sym typeface="Montserrat Light"/>
            </a:endParaRPr>
          </a:p>
          <a:p>
            <a:pPr indent="-95250">
              <a:lnSpc>
                <a:spcPct val="150000"/>
              </a:lnSpc>
              <a:buClr>
                <a:srgbClr val="EF505F"/>
              </a:buClr>
              <a:buSzPts val="1500"/>
              <a:buFont typeface="Arial"/>
              <a:buChar char="•"/>
            </a:pPr>
            <a:r>
              <a:rPr lang="sk-SK" sz="1500" dirty="0">
                <a:solidFill>
                  <a:srgbClr val="05385E"/>
                </a:solidFill>
                <a:latin typeface="Montserrat Light"/>
              </a:rPr>
              <a:t> </a:t>
            </a:r>
            <a:r>
              <a:rPr lang="en-US" sz="1500" u="sng" dirty="0">
                <a:solidFill>
                  <a:srgbClr val="05385E"/>
                </a:solidFill>
                <a:latin typeface="Montserrat Light"/>
              </a:rPr>
              <a:t>1.2 Social concepts used in empirical research</a:t>
            </a:r>
            <a:endParaRPr lang="sk-SK" sz="1500" u="sng" dirty="0">
              <a:solidFill>
                <a:srgbClr val="05385E"/>
              </a:solidFill>
              <a:latin typeface="Montserrat Light"/>
            </a:endParaRPr>
          </a:p>
          <a:p>
            <a:pPr indent="-95250">
              <a:lnSpc>
                <a:spcPct val="150000"/>
              </a:lnSpc>
              <a:buClr>
                <a:srgbClr val="EF505F"/>
              </a:buClr>
              <a:buSzPts val="1500"/>
              <a:buFont typeface="Arial"/>
              <a:buChar char="•"/>
            </a:pPr>
            <a:r>
              <a:rPr lang="sk-SK" sz="1500" u="sng" dirty="0">
                <a:solidFill>
                  <a:srgbClr val="05385E"/>
                </a:solidFill>
                <a:latin typeface="Montserrat Light"/>
              </a:rPr>
              <a:t> </a:t>
            </a:r>
            <a:r>
              <a:rPr lang="en-US" sz="1500" u="sng" dirty="0">
                <a:solidFill>
                  <a:srgbClr val="05385E"/>
                </a:solidFill>
                <a:latin typeface="Montserrat Light"/>
              </a:rPr>
              <a:t>1.3 Comparison </a:t>
            </a:r>
          </a:p>
          <a:p>
            <a:pPr marL="190500" indent="-285750">
              <a:lnSpc>
                <a:spcPct val="150000"/>
              </a:lnSpc>
              <a:buClr>
                <a:srgbClr val="EF505F"/>
              </a:buClr>
              <a:buSzPts val="1500"/>
              <a:buFont typeface="Courier New" panose="02070309020205020404" pitchFamily="49" charset="0"/>
              <a:buChar char="o"/>
            </a:pPr>
            <a:r>
              <a:rPr lang="sk-SK" sz="1500" dirty="0">
                <a:solidFill>
                  <a:srgbClr val="05385E"/>
                </a:solidFill>
                <a:latin typeface="Montserrat Light"/>
              </a:rPr>
              <a:t>    i</a:t>
            </a:r>
            <a:r>
              <a:rPr lang="en-US" sz="1500" dirty="0">
                <a:solidFill>
                  <a:srgbClr val="05385E"/>
                </a:solidFill>
                <a:latin typeface="Montserrat Light"/>
              </a:rPr>
              <a:t>dentification of </a:t>
            </a:r>
            <a:r>
              <a:rPr lang="en-US" sz="1500" dirty="0" err="1">
                <a:solidFill>
                  <a:srgbClr val="05385E"/>
                </a:solidFill>
                <a:latin typeface="Montserrat Light"/>
              </a:rPr>
              <a:t>behaviour</a:t>
            </a:r>
            <a:r>
              <a:rPr lang="en-US" sz="1500" dirty="0">
                <a:solidFill>
                  <a:srgbClr val="05385E"/>
                </a:solidFill>
                <a:latin typeface="Montserrat Light"/>
              </a:rPr>
              <a:t>/situations which will/will not be covered by legal analyses and/or by empirical research</a:t>
            </a:r>
          </a:p>
        </p:txBody>
      </p:sp>
    </p:spTree>
    <p:extLst>
      <p:ext uri="{BB962C8B-B14F-4D97-AF65-F5344CB8AC3E}">
        <p14:creationId xmlns:p14="http://schemas.microsoft.com/office/powerpoint/2010/main" val="38467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F41EB9FC-188D-B967-6FD9-F2BB68F38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AC39528D-A0BF-F4CE-33D1-4C1C10F9B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77951"/>
            <a:ext cx="8229600" cy="343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393700">
              <a:spcBef>
                <a:spcPts val="380"/>
              </a:spcBef>
              <a:buSzPts val="1900"/>
              <a:buNone/>
            </a:pP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n-US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Design of the research</a:t>
            </a: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937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380"/>
              </a:spcBef>
              <a:buClr>
                <a:srgbClr val="05385E"/>
              </a:buClr>
              <a:buSzPts val="1900"/>
              <a:buNone/>
            </a:pPr>
            <a:endParaRPr lang="sk-SK" sz="1900" b="1" dirty="0">
              <a:solidFill>
                <a:srgbClr val="05385E"/>
              </a:solidFill>
              <a:latin typeface="Montserrat"/>
            </a:endParaRPr>
          </a:p>
          <a:p>
            <a:pPr marL="514350" indent="-514350">
              <a:spcBef>
                <a:spcPts val="380"/>
              </a:spcBef>
              <a:buClr>
                <a:srgbClr val="05385E"/>
              </a:buClr>
              <a:buSzPts val="1900"/>
              <a:buAutoNum type="arabicPeriod"/>
            </a:pPr>
            <a:endParaRPr lang="sk-SK" sz="1900" b="1" dirty="0">
              <a:solidFill>
                <a:srgbClr val="05385E"/>
              </a:solidFill>
              <a:latin typeface="Montserrat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33A1B7B8-D8D1-B2E1-135F-F136D31C3E94}"/>
              </a:ext>
            </a:extLst>
          </p:cNvPr>
          <p:cNvSpPr txBox="1"/>
          <p:nvPr/>
        </p:nvSpPr>
        <p:spPr>
          <a:xfrm>
            <a:off x="1095648" y="1573496"/>
            <a:ext cx="7344816" cy="182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95250">
              <a:lnSpc>
                <a:spcPct val="150000"/>
              </a:lnSpc>
              <a:buClr>
                <a:srgbClr val="EF505F"/>
              </a:buClr>
              <a:buSzPts val="1500"/>
              <a:buFont typeface="Arial"/>
              <a:buChar char="•"/>
            </a:pP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a</a:t>
            </a:r>
            <a:r>
              <a:rPr lang="en-US" sz="1500" dirty="0" err="1">
                <a:solidFill>
                  <a:srgbClr val="05385E"/>
                </a:solidFill>
                <a:latin typeface="Montserrat Light"/>
                <a:sym typeface="Montserrat Light"/>
              </a:rPr>
              <a:t>ims</a:t>
            </a:r>
            <a:r>
              <a:rPr lang="en-US" sz="1500" dirty="0">
                <a:solidFill>
                  <a:srgbClr val="05385E"/>
                </a:solidFill>
                <a:latin typeface="Montserrat Light"/>
                <a:sym typeface="Montserrat Light"/>
              </a:rPr>
              <a:t> of the research</a:t>
            </a:r>
          </a:p>
          <a:p>
            <a:pPr indent="-95250">
              <a:lnSpc>
                <a:spcPct val="150000"/>
              </a:lnSpc>
              <a:buClr>
                <a:srgbClr val="EF505F"/>
              </a:buClr>
              <a:buSzPts val="1500"/>
              <a:buFont typeface="Arial"/>
              <a:buChar char="•"/>
            </a:pP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r</a:t>
            </a:r>
            <a:r>
              <a:rPr lang="en-US" sz="1500" dirty="0" err="1">
                <a:solidFill>
                  <a:srgbClr val="05385E"/>
                </a:solidFill>
                <a:latin typeface="Montserrat Light"/>
                <a:sym typeface="Montserrat Light"/>
              </a:rPr>
              <a:t>esearch</a:t>
            </a:r>
            <a:r>
              <a:rPr lang="en-US" sz="1500" dirty="0">
                <a:solidFill>
                  <a:srgbClr val="05385E"/>
                </a:solidFill>
                <a:latin typeface="Montserrat Light"/>
                <a:sym typeface="Montserrat Light"/>
              </a:rPr>
              <a:t> questions</a:t>
            </a:r>
          </a:p>
          <a:p>
            <a:pPr indent="-95250">
              <a:lnSpc>
                <a:spcPct val="150000"/>
              </a:lnSpc>
              <a:buClr>
                <a:srgbClr val="EF505F"/>
              </a:buClr>
              <a:buSzPts val="1500"/>
              <a:buFont typeface="Arial"/>
              <a:buChar char="•"/>
            </a:pP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t</a:t>
            </a:r>
            <a:r>
              <a:rPr lang="en-US" sz="1500" dirty="0" err="1">
                <a:solidFill>
                  <a:srgbClr val="05385E"/>
                </a:solidFill>
                <a:latin typeface="Montserrat Light"/>
                <a:sym typeface="Montserrat Light"/>
              </a:rPr>
              <a:t>imescope</a:t>
            </a:r>
            <a:endParaRPr lang="en-US" sz="1500" dirty="0">
              <a:solidFill>
                <a:srgbClr val="05385E"/>
              </a:solidFill>
              <a:latin typeface="Montserrat Light"/>
              <a:sym typeface="Montserrat Light"/>
            </a:endParaRPr>
          </a:p>
          <a:p>
            <a:pPr indent="-95250">
              <a:lnSpc>
                <a:spcPct val="150000"/>
              </a:lnSpc>
              <a:buClr>
                <a:srgbClr val="EF505F"/>
              </a:buClr>
              <a:buSzPts val="1500"/>
              <a:buFont typeface="Arial"/>
              <a:buChar char="•"/>
            </a:pP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w</a:t>
            </a:r>
            <a:r>
              <a:rPr lang="en-US" sz="1500" dirty="0">
                <a:solidFill>
                  <a:srgbClr val="05385E"/>
                </a:solidFill>
                <a:latin typeface="Montserrat Light"/>
                <a:sym typeface="Montserrat Light"/>
              </a:rPr>
              <a:t>hat and how - methods and subject matter of legal analyses and research of prevalence</a:t>
            </a:r>
            <a:endParaRPr lang="sk-SK" sz="1500" b="0" i="0" u="none" strike="noStrike" cap="none" dirty="0">
              <a:solidFill>
                <a:srgbClr val="05385E"/>
              </a:solidFill>
              <a:latin typeface="Montserrat Light"/>
              <a:ea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631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89C3E166-85E9-F583-6766-D2F54CDCC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7C13B510-41CA-A94C-5B1A-4C76630B72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92819"/>
            <a:ext cx="8229600" cy="342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393700">
              <a:spcBef>
                <a:spcPts val="380"/>
              </a:spcBef>
              <a:buSzPts val="1900"/>
              <a:buNone/>
            </a:pP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US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Questionnaire items with guidance for national and contextual adaptations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937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380"/>
              </a:spcBef>
              <a:buClr>
                <a:srgbClr val="05385E"/>
              </a:buClr>
              <a:buSzPts val="1900"/>
              <a:buNone/>
            </a:pPr>
            <a:endParaRPr lang="sk-SK" sz="1900" b="1" dirty="0">
              <a:solidFill>
                <a:srgbClr val="05385E"/>
              </a:solidFill>
              <a:latin typeface="Montserrat"/>
            </a:endParaRPr>
          </a:p>
          <a:p>
            <a:pPr marL="514350" indent="-514350">
              <a:spcBef>
                <a:spcPts val="380"/>
              </a:spcBef>
              <a:buClr>
                <a:srgbClr val="05385E"/>
              </a:buClr>
              <a:buSzPts val="1900"/>
              <a:buAutoNum type="arabicPeriod"/>
            </a:pPr>
            <a:endParaRPr lang="sk-SK" sz="1900" b="1" dirty="0">
              <a:solidFill>
                <a:srgbClr val="05385E"/>
              </a:solidFill>
              <a:latin typeface="Montserrat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5C0E4B99-CE33-A923-7F12-0CB417B3AFF3}"/>
              </a:ext>
            </a:extLst>
          </p:cNvPr>
          <p:cNvSpPr txBox="1"/>
          <p:nvPr/>
        </p:nvSpPr>
        <p:spPr>
          <a:xfrm>
            <a:off x="1117950" y="1952638"/>
            <a:ext cx="734481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95250">
              <a:lnSpc>
                <a:spcPct val="150000"/>
              </a:lnSpc>
              <a:buClr>
                <a:srgbClr val="EF505F"/>
              </a:buClr>
              <a:buSzPts val="1500"/>
              <a:buFont typeface="Arial"/>
              <a:buChar char="•"/>
            </a:pP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i</a:t>
            </a:r>
            <a:r>
              <a:rPr lang="en-US" sz="1500" dirty="0" err="1">
                <a:solidFill>
                  <a:srgbClr val="05385E"/>
                </a:solidFill>
                <a:latin typeface="Montserrat Light"/>
                <a:sym typeface="Montserrat Light"/>
              </a:rPr>
              <a:t>tems</a:t>
            </a:r>
            <a:r>
              <a:rPr lang="en-US" sz="1500" dirty="0">
                <a:solidFill>
                  <a:srgbClr val="05385E"/>
                </a:solidFill>
                <a:latin typeface="Montserrat Light"/>
                <a:sym typeface="Montserrat Light"/>
              </a:rPr>
              <a:t> structured according to modules</a:t>
            </a: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(</a:t>
            </a:r>
            <a:r>
              <a:rPr lang="sk-SK" sz="1500" dirty="0" err="1">
                <a:solidFill>
                  <a:srgbClr val="05385E"/>
                </a:solidFill>
                <a:latin typeface="Montserrat Light"/>
                <a:sym typeface="Montserrat Light"/>
              </a:rPr>
              <a:t>prevalence</a:t>
            </a: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, </a:t>
            </a:r>
            <a:r>
              <a:rPr lang="sk-SK" sz="1500" dirty="0" err="1">
                <a:solidFill>
                  <a:srgbClr val="05385E"/>
                </a:solidFill>
                <a:latin typeface="Montserrat Light"/>
                <a:sym typeface="Montserrat Light"/>
              </a:rPr>
              <a:t>impact</a:t>
            </a: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, </a:t>
            </a:r>
            <a:r>
              <a:rPr lang="sk-SK" sz="1500" dirty="0" err="1">
                <a:solidFill>
                  <a:srgbClr val="05385E"/>
                </a:solidFill>
                <a:latin typeface="Montserrat Light"/>
                <a:sym typeface="Montserrat Light"/>
              </a:rPr>
              <a:t>reporting</a:t>
            </a: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and </a:t>
            </a:r>
            <a:r>
              <a:rPr lang="sk-SK" sz="1500" dirty="0" err="1">
                <a:solidFill>
                  <a:srgbClr val="05385E"/>
                </a:solidFill>
                <a:latin typeface="Montserrat Light"/>
                <a:sym typeface="Montserrat Light"/>
              </a:rPr>
              <a:t>institutions</a:t>
            </a: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, </a:t>
            </a:r>
            <a:r>
              <a:rPr lang="sk-SK" sz="1500" dirty="0" err="1">
                <a:solidFill>
                  <a:srgbClr val="05385E"/>
                </a:solidFill>
                <a:latin typeface="Montserrat Light"/>
                <a:sym typeface="Montserrat Light"/>
              </a:rPr>
              <a:t>awareness</a:t>
            </a: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and </a:t>
            </a:r>
            <a:r>
              <a:rPr lang="sk-SK" sz="1500" dirty="0" err="1">
                <a:solidFill>
                  <a:srgbClr val="05385E"/>
                </a:solidFill>
                <a:latin typeface="Montserrat Light"/>
                <a:sym typeface="Montserrat Light"/>
              </a:rPr>
              <a:t>sensitivity</a:t>
            </a: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)</a:t>
            </a:r>
            <a:endParaRPr lang="en-US" sz="1500" dirty="0">
              <a:solidFill>
                <a:srgbClr val="05385E"/>
              </a:solidFill>
              <a:latin typeface="Montserrat Light"/>
              <a:sym typeface="Montserrat Light"/>
            </a:endParaRPr>
          </a:p>
          <a:p>
            <a:pPr indent="-95250">
              <a:lnSpc>
                <a:spcPct val="150000"/>
              </a:lnSpc>
              <a:buClr>
                <a:srgbClr val="EF505F"/>
              </a:buClr>
              <a:buSzPts val="1500"/>
              <a:buFont typeface="Arial"/>
              <a:buChar char="•"/>
            </a:pP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v</a:t>
            </a:r>
            <a:r>
              <a:rPr lang="en-US" sz="1500" dirty="0" err="1">
                <a:solidFill>
                  <a:srgbClr val="05385E"/>
                </a:solidFill>
                <a:latin typeface="Montserrat Light"/>
                <a:sym typeface="Montserrat Light"/>
              </a:rPr>
              <a:t>ariants</a:t>
            </a:r>
            <a:r>
              <a:rPr lang="en-US" sz="1500" dirty="0">
                <a:solidFill>
                  <a:srgbClr val="05385E"/>
                </a:solidFill>
                <a:latin typeface="Montserrat Light"/>
                <a:sym typeface="Montserrat Light"/>
              </a:rPr>
              <a:t> for different sectors when necessary</a:t>
            </a:r>
          </a:p>
          <a:p>
            <a:pPr indent="-95250">
              <a:lnSpc>
                <a:spcPct val="150000"/>
              </a:lnSpc>
              <a:buClr>
                <a:srgbClr val="EF505F"/>
              </a:buClr>
              <a:buSzPts val="1500"/>
              <a:buFont typeface="Arial"/>
              <a:buChar char="•"/>
            </a:pP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v</a:t>
            </a:r>
            <a:r>
              <a:rPr lang="en-US" sz="1500" dirty="0" err="1">
                <a:solidFill>
                  <a:srgbClr val="05385E"/>
                </a:solidFill>
                <a:latin typeface="Montserrat Light"/>
                <a:sym typeface="Montserrat Light"/>
              </a:rPr>
              <a:t>oluntary</a:t>
            </a:r>
            <a:r>
              <a:rPr lang="en-US" sz="1500" dirty="0">
                <a:solidFill>
                  <a:srgbClr val="05385E"/>
                </a:solidFill>
                <a:latin typeface="Montserrat Light"/>
                <a:sym typeface="Montserrat Light"/>
              </a:rPr>
              <a:t>/additional items</a:t>
            </a:r>
          </a:p>
        </p:txBody>
      </p:sp>
    </p:spTree>
    <p:extLst>
      <p:ext uri="{BB962C8B-B14F-4D97-AF65-F5344CB8AC3E}">
        <p14:creationId xmlns:p14="http://schemas.microsoft.com/office/powerpoint/2010/main" val="405245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6206620B-28DC-D103-CB62-509B70327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DC70D415-FD6B-10D9-EB60-26F02E045A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07687"/>
            <a:ext cx="8229600" cy="340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393700">
              <a:spcBef>
                <a:spcPts val="380"/>
              </a:spcBef>
              <a:buSzPts val="1900"/>
              <a:buNone/>
            </a:pP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lang="en-US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for management of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lang="sk-SK" sz="1900" b="1" dirty="0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1900" b="1" dirty="0" err="1">
                <a:solidFill>
                  <a:srgbClr val="05385E"/>
                </a:solidFill>
                <a:latin typeface="Montserrat"/>
                <a:ea typeface="Montserrat"/>
                <a:cs typeface="Montserrat"/>
                <a:sym typeface="Montserrat"/>
              </a:rPr>
              <a:t>quality</a:t>
            </a:r>
            <a:endParaRPr sz="1900" b="1" dirty="0">
              <a:solidFill>
                <a:srgbClr val="0538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380"/>
              </a:spcBef>
              <a:buClr>
                <a:srgbClr val="05385E"/>
              </a:buClr>
              <a:buSzPts val="1900"/>
              <a:buNone/>
            </a:pPr>
            <a:endParaRPr lang="sk-SK" sz="1900" b="1" dirty="0">
              <a:solidFill>
                <a:srgbClr val="05385E"/>
              </a:solidFill>
              <a:latin typeface="Montserrat"/>
            </a:endParaRPr>
          </a:p>
          <a:p>
            <a:pPr marL="514350" indent="-514350">
              <a:spcBef>
                <a:spcPts val="380"/>
              </a:spcBef>
              <a:buClr>
                <a:srgbClr val="05385E"/>
              </a:buClr>
              <a:buSzPts val="1900"/>
              <a:buAutoNum type="arabicPeriod"/>
            </a:pPr>
            <a:endParaRPr lang="sk-SK" sz="1900" b="1" dirty="0">
              <a:solidFill>
                <a:srgbClr val="05385E"/>
              </a:solidFill>
              <a:latin typeface="Montserrat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FC0F83D7-A1DC-3626-D3A9-00CA8587C04D}"/>
              </a:ext>
            </a:extLst>
          </p:cNvPr>
          <p:cNvSpPr txBox="1"/>
          <p:nvPr/>
        </p:nvSpPr>
        <p:spPr>
          <a:xfrm>
            <a:off x="1080779" y="1685008"/>
            <a:ext cx="734481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95250">
              <a:lnSpc>
                <a:spcPct val="150000"/>
              </a:lnSpc>
              <a:buClr>
                <a:srgbClr val="EF505F"/>
              </a:buClr>
              <a:buSzPts val="1500"/>
              <a:buFont typeface="Arial"/>
              <a:buChar char="•"/>
            </a:pP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</a:t>
            </a:r>
            <a:r>
              <a:rPr lang="en-US" sz="1500" dirty="0">
                <a:solidFill>
                  <a:srgbClr val="05385E"/>
                </a:solidFill>
                <a:latin typeface="Montserrat Light"/>
                <a:sym typeface="Montserrat Light"/>
              </a:rPr>
              <a:t>ensuring representative sample for the selected sector of employment</a:t>
            </a:r>
          </a:p>
          <a:p>
            <a:pPr indent="-95250">
              <a:lnSpc>
                <a:spcPct val="150000"/>
              </a:lnSpc>
              <a:buClr>
                <a:srgbClr val="EF505F"/>
              </a:buClr>
              <a:buSzPts val="1500"/>
              <a:buFont typeface="Arial"/>
              <a:buChar char="•"/>
            </a:pP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</a:t>
            </a:r>
            <a:r>
              <a:rPr lang="en-US" sz="1500" dirty="0">
                <a:solidFill>
                  <a:srgbClr val="05385E"/>
                </a:solidFill>
                <a:latin typeface="Montserrat Light"/>
                <a:sym typeface="Montserrat Light"/>
              </a:rPr>
              <a:t>managing bias of respondents who are more sensitive towards sexual harassment</a:t>
            </a:r>
          </a:p>
          <a:p>
            <a:pPr indent="-95250">
              <a:lnSpc>
                <a:spcPct val="150000"/>
              </a:lnSpc>
              <a:buClr>
                <a:srgbClr val="EF505F"/>
              </a:buClr>
              <a:buSzPts val="1500"/>
              <a:buFont typeface="Arial"/>
              <a:buChar char="•"/>
            </a:pPr>
            <a:r>
              <a:rPr lang="sk-SK" sz="1500" dirty="0">
                <a:solidFill>
                  <a:srgbClr val="05385E"/>
                </a:solidFill>
                <a:latin typeface="Montserrat Light"/>
                <a:sym typeface="Montserrat Light"/>
              </a:rPr>
              <a:t> </a:t>
            </a:r>
            <a:r>
              <a:rPr lang="en-US" sz="1500" dirty="0">
                <a:solidFill>
                  <a:srgbClr val="05385E"/>
                </a:solidFill>
                <a:latin typeface="Montserrat Light"/>
                <a:sym typeface="Montserrat Light"/>
              </a:rPr>
              <a:t>encouraging reliable responses</a:t>
            </a:r>
          </a:p>
        </p:txBody>
      </p:sp>
    </p:spTree>
    <p:extLst>
      <p:ext uri="{BB962C8B-B14F-4D97-AF65-F5344CB8AC3E}">
        <p14:creationId xmlns:p14="http://schemas.microsoft.com/office/powerpoint/2010/main" val="961895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F76B0794-4248-5152-E583-57F6A2C82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056419"/>
              </p:ext>
            </p:extLst>
          </p:nvPr>
        </p:nvGraphicFramePr>
        <p:xfrm>
          <a:off x="557560" y="1409545"/>
          <a:ext cx="802888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5776">
                  <a:extLst>
                    <a:ext uri="{9D8B030D-6E8A-4147-A177-3AD203B41FA5}">
                      <a16:colId xmlns:a16="http://schemas.microsoft.com/office/drawing/2014/main" val="3965556523"/>
                    </a:ext>
                  </a:extLst>
                </a:gridCol>
                <a:gridCol w="1605776">
                  <a:extLst>
                    <a:ext uri="{9D8B030D-6E8A-4147-A177-3AD203B41FA5}">
                      <a16:colId xmlns:a16="http://schemas.microsoft.com/office/drawing/2014/main" val="1550734432"/>
                    </a:ext>
                  </a:extLst>
                </a:gridCol>
                <a:gridCol w="1605776">
                  <a:extLst>
                    <a:ext uri="{9D8B030D-6E8A-4147-A177-3AD203B41FA5}">
                      <a16:colId xmlns:a16="http://schemas.microsoft.com/office/drawing/2014/main" val="1235918594"/>
                    </a:ext>
                  </a:extLst>
                </a:gridCol>
                <a:gridCol w="1605776">
                  <a:extLst>
                    <a:ext uri="{9D8B030D-6E8A-4147-A177-3AD203B41FA5}">
                      <a16:colId xmlns:a16="http://schemas.microsoft.com/office/drawing/2014/main" val="3901558637"/>
                    </a:ext>
                  </a:extLst>
                </a:gridCol>
                <a:gridCol w="1605776">
                  <a:extLst>
                    <a:ext uri="{9D8B030D-6E8A-4147-A177-3AD203B41FA5}">
                      <a16:colId xmlns:a16="http://schemas.microsoft.com/office/drawing/2014/main" val="2404260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First</a:t>
                      </a:r>
                      <a:r>
                        <a:rPr lang="sk-SK" dirty="0"/>
                        <a:t> draft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Internal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comments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Pilot of </a:t>
                      </a:r>
                      <a:r>
                        <a:rPr lang="sk-SK" dirty="0" err="1"/>
                        <a:t>questionnaire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items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Finalization</a:t>
                      </a:r>
                      <a:r>
                        <a:rPr lang="sk-SK" dirty="0"/>
                        <a:t> of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Graphic layout of publication/upload to reporting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31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Chapter</a:t>
                      </a:r>
                      <a:r>
                        <a:rPr lang="sk-SK" dirty="0"/>
                        <a:t> 1+2</a:t>
                      </a:r>
                    </a:p>
                    <a:p>
                      <a:r>
                        <a:rPr lang="sk-SK" dirty="0"/>
                        <a:t>31.10.2025</a:t>
                      </a:r>
                    </a:p>
                    <a:p>
                      <a:endParaRPr lang="sk-SK" dirty="0"/>
                    </a:p>
                    <a:p>
                      <a:r>
                        <a:rPr lang="sk-SK" sz="14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Chapter</a:t>
                      </a:r>
                      <a:r>
                        <a:rPr lang="sk-SK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3+4 </a:t>
                      </a:r>
                    </a:p>
                    <a:p>
                      <a:r>
                        <a:rPr lang="sk-SK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30.11.2025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November-December 2025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December- </a:t>
                      </a:r>
                      <a:r>
                        <a:rPr lang="sk-SK" sz="14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January</a:t>
                      </a:r>
                      <a:r>
                        <a:rPr lang="sk-SK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2026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20.1.2026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31.1.2026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28.2.2026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929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951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6233</TotalTime>
  <Words>344</Words>
  <Application>Microsoft Office PowerPoint</Application>
  <PresentationFormat>Prezentácia na obrazovke (16:9)</PresentationFormat>
  <Paragraphs>70</Paragraphs>
  <Slides>12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Courier New</vt:lpstr>
      <vt:lpstr>Calibri</vt:lpstr>
      <vt:lpstr>Arial</vt:lpstr>
      <vt:lpstr>Montserrat</vt:lpstr>
      <vt:lpstr>Montserrat Light</vt:lpstr>
      <vt:lpstr>Office Theme</vt:lpstr>
      <vt:lpstr>Towards the toolkit for SH research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workplan</vt:lpstr>
      <vt:lpstr>Time for your questions!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</dc:title>
  <dc:creator>kovi</dc:creator>
  <cp:lastModifiedBy>Anna Máriássyová</cp:lastModifiedBy>
  <cp:revision>64</cp:revision>
  <dcterms:created xsi:type="dcterms:W3CDTF">2021-03-18T19:35:19Z</dcterms:created>
  <dcterms:modified xsi:type="dcterms:W3CDTF">2025-09-16T19:39:01Z</dcterms:modified>
</cp:coreProperties>
</file>