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15"/>
  </p:notesMasterIdLst>
  <p:sldIdLst>
    <p:sldId id="257" r:id="rId4"/>
    <p:sldId id="260" r:id="rId5"/>
    <p:sldId id="268" r:id="rId6"/>
    <p:sldId id="269" r:id="rId7"/>
    <p:sldId id="270" r:id="rId8"/>
    <p:sldId id="267" r:id="rId9"/>
    <p:sldId id="271" r:id="rId10"/>
    <p:sldId id="272" r:id="rId11"/>
    <p:sldId id="273" r:id="rId12"/>
    <p:sldId id="274" r:id="rId13"/>
    <p:sldId id="275" r:id="rId14"/>
  </p:sldIdLst>
  <p:sldSz cx="9144000" cy="5143500" type="screen16x9"/>
  <p:notesSz cx="6669088" cy="9926638"/>
  <p:embeddedFontLst>
    <p:embeddedFont>
      <p:font typeface="Montserrat" panose="00000500000000000000" pitchFamily="2" charset="-18"/>
      <p:regular r:id="rId16"/>
      <p:bold r:id="rId17"/>
      <p:italic r:id="rId18"/>
      <p:boldItalic r:id="rId19"/>
    </p:embeddedFont>
    <p:embeddedFont>
      <p:font typeface="Montserrat Light" panose="00000400000000000000" pitchFamily="2" charset="-18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D7fFyEqGmcvYLfG92Tisn7c/1p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1EC7C-8C7F-4A5C-AD8F-125A6BF800E2}" v="3" dt="2025-09-16T22:28:16.8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redný štýl 4 - zvýrazneni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824" autoAdjust="0"/>
  </p:normalViewPr>
  <p:slideViewPr>
    <p:cSldViewPr snapToGrid="0">
      <p:cViewPr varScale="1">
        <p:scale>
          <a:sx n="86" d="100"/>
          <a:sy n="86" d="100"/>
        </p:scale>
        <p:origin x="1354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customschemas.google.com/relationships/presentationmetadata" Target="meta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gr. Michaela Ujházyová, PhD." userId="6ccaf701-289f-446c-b638-624f15616379" providerId="ADAL" clId="{3396DA29-2C39-47A3-9514-EF2FB86951D5}"/>
    <pc:docChg chg="custSel modSld">
      <pc:chgData name="Mgr. Michaela Ujházyová, PhD." userId="6ccaf701-289f-446c-b638-624f15616379" providerId="ADAL" clId="{3396DA29-2C39-47A3-9514-EF2FB86951D5}" dt="2025-09-16T22:33:30.511" v="120" actId="20577"/>
      <pc:docMkLst>
        <pc:docMk/>
      </pc:docMkLst>
      <pc:sldChg chg="modSp mod">
        <pc:chgData name="Mgr. Michaela Ujházyová, PhD." userId="6ccaf701-289f-446c-b638-624f15616379" providerId="ADAL" clId="{3396DA29-2C39-47A3-9514-EF2FB86951D5}" dt="2025-09-16T22:33:30.511" v="120" actId="20577"/>
        <pc:sldMkLst>
          <pc:docMk/>
          <pc:sldMk cId="765960134" sldId="274"/>
        </pc:sldMkLst>
        <pc:spChg chg="mod">
          <ac:chgData name="Mgr. Michaela Ujházyová, PhD." userId="6ccaf701-289f-446c-b638-624f15616379" providerId="ADAL" clId="{3396DA29-2C39-47A3-9514-EF2FB86951D5}" dt="2025-09-16T22:33:30.511" v="120" actId="20577"/>
          <ac:spMkLst>
            <pc:docMk/>
            <pc:sldMk cId="765960134" sldId="274"/>
            <ac:spMk id="13" creationId="{C0B77F85-3339-2941-E4B1-EE715523011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E20C4F1C-B173-8097-5E82-245DFCD6F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E836FB11-67BD-F163-779B-50FD3D7B65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D7AEE6F4-511C-FF53-D11D-945D05B030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9264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AD6E5FCE-215B-0475-0043-823558AA9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3AFC9473-A7CF-A01F-633F-C858C4C41F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AAD78315-1F85-A0E2-3A5D-2CA94AFD12F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699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following</a:t>
            </a:r>
            <a:r>
              <a:rPr lang="sk-SK" dirty="0"/>
              <a:t> </a:t>
            </a:r>
            <a:r>
              <a:rPr lang="sk-SK" dirty="0" err="1"/>
              <a:t>presentation</a:t>
            </a:r>
            <a:r>
              <a:rPr lang="sk-SK" dirty="0"/>
              <a:t> I </a:t>
            </a:r>
            <a:r>
              <a:rPr lang="sk-SK" dirty="0" err="1"/>
              <a:t>will</a:t>
            </a:r>
            <a:r>
              <a:rPr lang="sk-SK" dirty="0"/>
              <a:t> </a:t>
            </a:r>
            <a:r>
              <a:rPr lang="sk-SK" dirty="0" err="1"/>
              <a:t>talk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research</a:t>
            </a:r>
            <a:r>
              <a:rPr lang="sk-SK" dirty="0"/>
              <a:t> of SH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sector</a:t>
            </a:r>
            <a:r>
              <a:rPr lang="sk-SK" dirty="0"/>
              <a:t> of </a:t>
            </a:r>
            <a:r>
              <a:rPr lang="sk-SK" dirty="0" err="1"/>
              <a:t>healthcare</a:t>
            </a:r>
            <a:r>
              <a:rPr lang="sk-SK" dirty="0"/>
              <a:t> – </a:t>
            </a:r>
            <a:r>
              <a:rPr lang="sk-SK" dirty="0" err="1"/>
              <a:t>basic</a:t>
            </a:r>
            <a:r>
              <a:rPr lang="sk-SK" dirty="0"/>
              <a:t> </a:t>
            </a:r>
            <a:r>
              <a:rPr lang="sk-SK" dirty="0" err="1"/>
              <a:t>information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design, </a:t>
            </a:r>
            <a:r>
              <a:rPr lang="sk-SK" dirty="0" err="1"/>
              <a:t>theoretical</a:t>
            </a:r>
            <a:r>
              <a:rPr lang="sk-SK" dirty="0"/>
              <a:t> </a:t>
            </a:r>
            <a:r>
              <a:rPr lang="sk-SK" dirty="0" err="1"/>
              <a:t>framework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used</a:t>
            </a:r>
            <a:r>
              <a:rPr lang="sk-SK" dirty="0"/>
              <a:t> and </a:t>
            </a:r>
            <a:r>
              <a:rPr lang="sk-SK" dirty="0" err="1"/>
              <a:t>some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findings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research</a:t>
            </a:r>
            <a:r>
              <a:rPr lang="sk-SK" dirty="0"/>
              <a:t> </a:t>
            </a:r>
            <a:endParaRPr dirty="0"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56596A6F-699F-1974-3A77-4311914FE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9FEDC71D-E5D6-DB92-5AB6-F953D18906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Slovak </a:t>
            </a:r>
            <a:r>
              <a:rPr lang="sk-SK" dirty="0" err="1"/>
              <a:t>national</a:t>
            </a:r>
            <a:r>
              <a:rPr lang="sk-SK" dirty="0"/>
              <a:t> center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human</a:t>
            </a:r>
            <a:r>
              <a:rPr lang="sk-SK" dirty="0"/>
              <a:t> </a:t>
            </a:r>
            <a:r>
              <a:rPr lang="sk-SK" dirty="0" err="1"/>
              <a:t>rights</a:t>
            </a:r>
            <a:r>
              <a:rPr lang="sk-SK" dirty="0"/>
              <a:t> </a:t>
            </a:r>
            <a:r>
              <a:rPr lang="sk-SK" dirty="0" err="1"/>
              <a:t>conducted</a:t>
            </a:r>
            <a:r>
              <a:rPr lang="sk-SK" dirty="0"/>
              <a:t> </a:t>
            </a:r>
            <a:r>
              <a:rPr lang="sk-SK" dirty="0" err="1"/>
              <a:t>this</a:t>
            </a:r>
            <a:r>
              <a:rPr lang="sk-SK" dirty="0"/>
              <a:t> </a:t>
            </a:r>
            <a:r>
              <a:rPr lang="sk-SK" dirty="0" err="1"/>
              <a:t>research</a:t>
            </a:r>
            <a:r>
              <a:rPr lang="sk-SK" dirty="0"/>
              <a:t> </a:t>
            </a:r>
            <a:r>
              <a:rPr lang="sk-SK" dirty="0" err="1"/>
              <a:t>within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regaranting</a:t>
            </a:r>
            <a:r>
              <a:rPr lang="sk-SK" dirty="0"/>
              <a:t> </a:t>
            </a:r>
            <a:r>
              <a:rPr lang="sk-SK" dirty="0" err="1"/>
              <a:t>scheme</a:t>
            </a:r>
            <a:r>
              <a:rPr lang="sk-SK" dirty="0"/>
              <a:t> of ENNHRI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aim</a:t>
            </a:r>
            <a:r>
              <a:rPr lang="sk-SK" dirty="0"/>
              <a:t> to </a:t>
            </a:r>
            <a:r>
              <a:rPr lang="sk-SK" dirty="0" err="1"/>
              <a:t>use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findings</a:t>
            </a:r>
            <a:r>
              <a:rPr lang="sk-SK" dirty="0"/>
              <a:t> in </a:t>
            </a:r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reporting</a:t>
            </a:r>
            <a:r>
              <a:rPr lang="sk-SK" dirty="0"/>
              <a:t> and </a:t>
            </a:r>
            <a:r>
              <a:rPr lang="sk-SK" dirty="0" err="1"/>
              <a:t>advocacy</a:t>
            </a:r>
            <a:r>
              <a:rPr lang="sk-SK" dirty="0"/>
              <a:t> </a:t>
            </a:r>
            <a:r>
              <a:rPr lang="sk-SK" dirty="0" err="1"/>
              <a:t>activities</a:t>
            </a:r>
            <a:r>
              <a:rPr lang="sk-SK" dirty="0"/>
              <a:t> as NHRI. </a:t>
            </a:r>
            <a:r>
              <a:rPr lang="sk-SK" dirty="0" err="1"/>
              <a:t>Main</a:t>
            </a:r>
            <a:r>
              <a:rPr lang="sk-SK" dirty="0"/>
              <a:t> </a:t>
            </a:r>
            <a:r>
              <a:rPr lang="sk-SK" dirty="0" err="1"/>
              <a:t>objectives</a:t>
            </a:r>
            <a:r>
              <a:rPr lang="sk-SK" dirty="0"/>
              <a:t> of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research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to </a:t>
            </a:r>
            <a:r>
              <a:rPr lang="sk-SK" dirty="0" err="1"/>
              <a:t>gain</a:t>
            </a:r>
            <a:r>
              <a:rPr lang="sk-SK" dirty="0"/>
              <a:t> </a:t>
            </a:r>
            <a:r>
              <a:rPr lang="sk-SK" dirty="0" err="1"/>
              <a:t>knowledge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prevalence</a:t>
            </a:r>
            <a:r>
              <a:rPr lang="sk-SK" dirty="0"/>
              <a:t> of SH,  </a:t>
            </a:r>
            <a:r>
              <a:rPr lang="sk-SK" dirty="0" err="1"/>
              <a:t>identify</a:t>
            </a:r>
            <a:r>
              <a:rPr lang="sk-SK" dirty="0"/>
              <a:t> </a:t>
            </a:r>
            <a:r>
              <a:rPr lang="sk-SK" dirty="0" err="1"/>
              <a:t>potentially</a:t>
            </a:r>
            <a:r>
              <a:rPr lang="sk-SK" dirty="0"/>
              <a:t> most </a:t>
            </a:r>
            <a:r>
              <a:rPr lang="sk-SK" dirty="0" err="1"/>
              <a:t>vulnerable</a:t>
            </a:r>
            <a:r>
              <a:rPr lang="sk-SK" dirty="0"/>
              <a:t> </a:t>
            </a:r>
            <a:r>
              <a:rPr lang="sk-SK" dirty="0" err="1"/>
              <a:t>groups</a:t>
            </a:r>
            <a:r>
              <a:rPr lang="sk-SK" dirty="0"/>
              <a:t> and </a:t>
            </a:r>
            <a:r>
              <a:rPr lang="sk-SK" dirty="0" err="1"/>
              <a:t>situations</a:t>
            </a:r>
            <a:r>
              <a:rPr lang="sk-SK" dirty="0"/>
              <a:t> at </a:t>
            </a:r>
            <a:r>
              <a:rPr lang="sk-SK" dirty="0" err="1"/>
              <a:t>work</a:t>
            </a:r>
            <a:r>
              <a:rPr lang="sk-SK" dirty="0"/>
              <a:t>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increase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risk of SH, </a:t>
            </a:r>
            <a:r>
              <a:rPr lang="sk-SK" dirty="0" err="1"/>
              <a:t>assess</a:t>
            </a:r>
            <a:r>
              <a:rPr lang="sk-SK" dirty="0"/>
              <a:t> </a:t>
            </a:r>
            <a:r>
              <a:rPr lang="sk-SK" dirty="0" err="1"/>
              <a:t>staff</a:t>
            </a:r>
            <a:r>
              <a:rPr lang="sk-SK" dirty="0"/>
              <a:t> </a:t>
            </a:r>
            <a:r>
              <a:rPr lang="sk-SK" dirty="0" err="1"/>
              <a:t>sensitivity</a:t>
            </a:r>
            <a:r>
              <a:rPr lang="sk-SK" dirty="0"/>
              <a:t> </a:t>
            </a:r>
            <a:r>
              <a:rPr lang="sk-SK" dirty="0" err="1"/>
              <a:t>towards</a:t>
            </a:r>
            <a:r>
              <a:rPr lang="sk-SK" dirty="0"/>
              <a:t> </a:t>
            </a:r>
            <a:r>
              <a:rPr lang="sk-SK" dirty="0" err="1"/>
              <a:t>harassing</a:t>
            </a:r>
            <a:r>
              <a:rPr lang="sk-SK" dirty="0"/>
              <a:t> </a:t>
            </a:r>
            <a:r>
              <a:rPr lang="sk-SK" dirty="0" err="1"/>
              <a:t>behaviour</a:t>
            </a:r>
            <a:r>
              <a:rPr lang="sk-SK" dirty="0"/>
              <a:t>.</a:t>
            </a: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7D779C0A-69ED-C918-2911-11733A67B6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8154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B54EF033-1A92-BFD6-DF26-172A60E3D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4686021C-5851-3E5F-4314-4CCDA1F61F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/>
              <a:t>Research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conducted</a:t>
            </a:r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</a:t>
            </a:r>
            <a:r>
              <a:rPr lang="sk-SK" dirty="0" err="1"/>
              <a:t>July</a:t>
            </a:r>
            <a:r>
              <a:rPr lang="sk-SK" dirty="0"/>
              <a:t> and </a:t>
            </a:r>
            <a:r>
              <a:rPr lang="sk-SK" dirty="0" err="1"/>
              <a:t>October</a:t>
            </a:r>
            <a:r>
              <a:rPr lang="sk-SK" dirty="0"/>
              <a:t> 2023 at 38 </a:t>
            </a:r>
            <a:r>
              <a:rPr lang="sk-SK" dirty="0" err="1"/>
              <a:t>workplaces</a:t>
            </a:r>
            <a:r>
              <a:rPr lang="sk-SK" dirty="0"/>
              <a:t> – </a:t>
            </a:r>
            <a:r>
              <a:rPr lang="sk-SK" dirty="0" err="1"/>
              <a:t>hospitals</a:t>
            </a:r>
            <a:r>
              <a:rPr lang="sk-SK" dirty="0"/>
              <a:t>, </a:t>
            </a:r>
            <a:r>
              <a:rPr lang="sk-SK" dirty="0" err="1"/>
              <a:t>sanatoriums</a:t>
            </a:r>
            <a:r>
              <a:rPr lang="sk-SK" dirty="0"/>
              <a:t>, </a:t>
            </a:r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organisations</a:t>
            </a:r>
            <a:r>
              <a:rPr lang="sk-SK" dirty="0"/>
              <a:t> – </a:t>
            </a:r>
            <a:r>
              <a:rPr lang="sk-SK" dirty="0" err="1"/>
              <a:t>approached</a:t>
            </a:r>
            <a:r>
              <a:rPr lang="sk-SK" dirty="0"/>
              <a:t> </a:t>
            </a:r>
            <a:r>
              <a:rPr lang="sk-SK" dirty="0" err="1"/>
              <a:t>through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Ministry</a:t>
            </a:r>
            <a:r>
              <a:rPr lang="sk-SK" dirty="0"/>
              <a:t> of </a:t>
            </a:r>
            <a:r>
              <a:rPr lang="sk-SK" dirty="0" err="1"/>
              <a:t>Healthcare</a:t>
            </a:r>
            <a:r>
              <a:rPr lang="sk-SK" dirty="0"/>
              <a:t> of SR.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/>
              <a:t>There</a:t>
            </a:r>
            <a:r>
              <a:rPr lang="sk-SK" dirty="0"/>
              <a:t> are </a:t>
            </a:r>
            <a:r>
              <a:rPr lang="sk-SK" dirty="0" err="1"/>
              <a:t>about</a:t>
            </a:r>
            <a:r>
              <a:rPr lang="sk-SK" dirty="0"/>
              <a:t> 45 500 </a:t>
            </a:r>
            <a:r>
              <a:rPr lang="sk-SK" dirty="0" err="1"/>
              <a:t>employees</a:t>
            </a:r>
            <a:r>
              <a:rPr lang="sk-SK" dirty="0"/>
              <a:t> in 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care</a:t>
            </a:r>
            <a:r>
              <a:rPr lang="sk-SK" dirty="0"/>
              <a:t> </a:t>
            </a:r>
            <a:r>
              <a:rPr lang="sk-SK" dirty="0" err="1"/>
              <a:t>sector</a:t>
            </a:r>
            <a:r>
              <a:rPr lang="sk-SK" dirty="0"/>
              <a:t>, </a:t>
            </a:r>
            <a:r>
              <a:rPr lang="sk-SK" dirty="0" err="1"/>
              <a:t>out</a:t>
            </a:r>
            <a:r>
              <a:rPr lang="sk-SK" dirty="0"/>
              <a:t> of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collected</a:t>
            </a:r>
            <a:r>
              <a:rPr lang="sk-SK" dirty="0"/>
              <a:t> 1800 </a:t>
            </a:r>
            <a:r>
              <a:rPr lang="sk-SK" dirty="0" err="1"/>
              <a:t>responses</a:t>
            </a:r>
            <a:r>
              <a:rPr lang="sk-SK" dirty="0"/>
              <a:t>,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final</a:t>
            </a:r>
            <a:r>
              <a:rPr lang="sk-SK" dirty="0"/>
              <a:t> </a:t>
            </a:r>
            <a:r>
              <a:rPr lang="sk-SK" dirty="0" err="1"/>
              <a:t>sample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representative</a:t>
            </a:r>
            <a:r>
              <a:rPr lang="sk-SK" dirty="0"/>
              <a:t> </a:t>
            </a:r>
            <a:r>
              <a:rPr lang="sk-SK" dirty="0" err="1"/>
              <a:t>according</a:t>
            </a:r>
            <a:r>
              <a:rPr lang="sk-SK" dirty="0"/>
              <a:t> to </a:t>
            </a:r>
            <a:r>
              <a:rPr lang="sk-SK" dirty="0" err="1"/>
              <a:t>distribution</a:t>
            </a:r>
            <a:r>
              <a:rPr lang="sk-SK" dirty="0"/>
              <a:t> of </a:t>
            </a:r>
            <a:r>
              <a:rPr lang="sk-SK" dirty="0" err="1"/>
              <a:t>employees</a:t>
            </a:r>
            <a:r>
              <a:rPr lang="sk-SK" dirty="0"/>
              <a:t> </a:t>
            </a:r>
            <a:r>
              <a:rPr lang="sk-SK" dirty="0" err="1"/>
              <a:t>among</a:t>
            </a:r>
            <a:r>
              <a:rPr lang="sk-SK" dirty="0"/>
              <a:t> </a:t>
            </a:r>
            <a:r>
              <a:rPr lang="sk-SK" dirty="0" err="1"/>
              <a:t>regions</a:t>
            </a:r>
            <a:r>
              <a:rPr lang="sk-SK" dirty="0"/>
              <a:t>, </a:t>
            </a:r>
            <a:r>
              <a:rPr lang="sk-SK" dirty="0" err="1"/>
              <a:t>types</a:t>
            </a:r>
            <a:r>
              <a:rPr lang="sk-SK" dirty="0"/>
              <a:t> of </a:t>
            </a:r>
            <a:r>
              <a:rPr lang="sk-SK" dirty="0" err="1"/>
              <a:t>organisations</a:t>
            </a:r>
            <a:r>
              <a:rPr lang="sk-SK" dirty="0"/>
              <a:t>, </a:t>
            </a:r>
            <a:r>
              <a:rPr lang="sk-SK" dirty="0" err="1"/>
              <a:t>profession</a:t>
            </a:r>
            <a:r>
              <a:rPr lang="sk-SK" dirty="0"/>
              <a:t> </a:t>
            </a:r>
            <a:r>
              <a:rPr lang="sk-SK" dirty="0" err="1"/>
              <a:t>categories</a:t>
            </a:r>
            <a:r>
              <a:rPr lang="sk-SK" dirty="0"/>
              <a:t>, </a:t>
            </a:r>
            <a:r>
              <a:rPr lang="sk-SK" dirty="0" err="1"/>
              <a:t>gender</a:t>
            </a:r>
            <a:r>
              <a:rPr lang="sk-SK" dirty="0"/>
              <a:t> and </a:t>
            </a:r>
            <a:r>
              <a:rPr lang="sk-SK" dirty="0" err="1"/>
              <a:t>age</a:t>
            </a:r>
            <a:r>
              <a:rPr lang="sk-SK" dirty="0"/>
              <a:t>. </a:t>
            </a: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C55FACF8-1C24-43E9-6628-00457752A4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387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44395550-8361-8BE4-0E9B-DC56F99BE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EFC32EBD-28CB-1E11-12B8-0C270BC1BA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As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main</a:t>
            </a:r>
            <a:r>
              <a:rPr lang="sk-SK" dirty="0"/>
              <a:t> </a:t>
            </a:r>
            <a:r>
              <a:rPr lang="sk-SK" dirty="0" err="1"/>
              <a:t>theoretical</a:t>
            </a:r>
            <a:r>
              <a:rPr lang="sk-SK" dirty="0"/>
              <a:t> </a:t>
            </a:r>
            <a:r>
              <a:rPr lang="sk-SK" dirty="0" err="1"/>
              <a:t>construct</a:t>
            </a:r>
            <a:r>
              <a:rPr lang="sk-SK" dirty="0"/>
              <a:t> of </a:t>
            </a:r>
            <a:r>
              <a:rPr lang="sk-SK" dirty="0" err="1"/>
              <a:t>experience</a:t>
            </a:r>
            <a:r>
              <a:rPr lang="sk-SK" dirty="0"/>
              <a:t> of </a:t>
            </a:r>
            <a:r>
              <a:rPr lang="sk-SK" dirty="0" err="1"/>
              <a:t>sexual</a:t>
            </a:r>
            <a:r>
              <a:rPr lang="sk-SK" dirty="0"/>
              <a:t> </a:t>
            </a:r>
            <a:r>
              <a:rPr lang="sk-SK" dirty="0" err="1"/>
              <a:t>harassment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worked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SEQ </a:t>
            </a:r>
            <a:r>
              <a:rPr lang="sk-SK" dirty="0" err="1"/>
              <a:t>developed</a:t>
            </a:r>
            <a:r>
              <a:rPr lang="sk-SK" dirty="0"/>
              <a:t> and </a:t>
            </a:r>
            <a:r>
              <a:rPr lang="sk-SK" dirty="0" err="1"/>
              <a:t>tested</a:t>
            </a:r>
            <a:r>
              <a:rPr lang="sk-SK" dirty="0"/>
              <a:t> by </a:t>
            </a:r>
            <a:r>
              <a:rPr lang="sk-SK" dirty="0" err="1"/>
              <a:t>Fitzgerald</a:t>
            </a:r>
            <a:r>
              <a:rPr lang="sk-SK" dirty="0"/>
              <a:t> and </a:t>
            </a:r>
            <a:r>
              <a:rPr lang="sk-SK" dirty="0" err="1"/>
              <a:t>her</a:t>
            </a:r>
            <a:r>
              <a:rPr lang="sk-SK" dirty="0"/>
              <a:t> </a:t>
            </a:r>
            <a:r>
              <a:rPr lang="sk-SK" dirty="0" err="1"/>
              <a:t>colleagues</a:t>
            </a:r>
            <a:r>
              <a:rPr lang="sk-SK" dirty="0"/>
              <a:t> in US in 80s and 90s, or </a:t>
            </a:r>
            <a:r>
              <a:rPr lang="sk-SK" dirty="0" err="1"/>
              <a:t>rather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a </a:t>
            </a:r>
            <a:r>
              <a:rPr lang="sk-SK" dirty="0" err="1"/>
              <a:t>revised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use</a:t>
            </a:r>
            <a:r>
              <a:rPr lang="sk-SK" dirty="0"/>
              <a:t> at </a:t>
            </a:r>
            <a:r>
              <a:rPr lang="sk-SK" dirty="0" err="1"/>
              <a:t>workplace</a:t>
            </a:r>
            <a:r>
              <a:rPr lang="sk-SK" dirty="0"/>
              <a:t>,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distinguishes</a:t>
            </a:r>
            <a:r>
              <a:rPr lang="sk-SK" dirty="0"/>
              <a:t> </a:t>
            </a:r>
            <a:r>
              <a:rPr lang="sk-SK" dirty="0" err="1"/>
              <a:t>three</a:t>
            </a:r>
            <a:r>
              <a:rPr lang="sk-SK" dirty="0"/>
              <a:t> </a:t>
            </a:r>
            <a:r>
              <a:rPr lang="sk-SK" dirty="0" err="1"/>
              <a:t>categories</a:t>
            </a:r>
            <a:r>
              <a:rPr lang="sk-SK" dirty="0"/>
              <a:t> of </a:t>
            </a:r>
            <a:r>
              <a:rPr lang="sk-SK" dirty="0" err="1"/>
              <a:t>behaviour</a:t>
            </a:r>
            <a:r>
              <a:rPr lang="sk-SK" dirty="0"/>
              <a:t> – </a:t>
            </a:r>
            <a:r>
              <a:rPr lang="sk-SK" dirty="0" err="1"/>
              <a:t>gender-based</a:t>
            </a:r>
            <a:r>
              <a:rPr lang="sk-SK" dirty="0"/>
              <a:t> </a:t>
            </a:r>
            <a:r>
              <a:rPr lang="sk-SK" dirty="0" err="1"/>
              <a:t>harassment</a:t>
            </a:r>
            <a:r>
              <a:rPr lang="sk-SK" dirty="0"/>
              <a:t>, </a:t>
            </a:r>
            <a:r>
              <a:rPr lang="sk-SK" dirty="0" err="1"/>
              <a:t>unwanted</a:t>
            </a:r>
            <a:r>
              <a:rPr lang="sk-SK" dirty="0"/>
              <a:t> </a:t>
            </a:r>
            <a:r>
              <a:rPr lang="sk-SK" dirty="0" err="1"/>
              <a:t>sexual</a:t>
            </a:r>
            <a:r>
              <a:rPr lang="sk-SK" dirty="0"/>
              <a:t> </a:t>
            </a:r>
            <a:r>
              <a:rPr lang="sk-SK" dirty="0" err="1"/>
              <a:t>attention</a:t>
            </a:r>
            <a:r>
              <a:rPr lang="sk-SK" dirty="0"/>
              <a:t> and </a:t>
            </a:r>
            <a:r>
              <a:rPr lang="sk-SK" dirty="0" err="1"/>
              <a:t>sexual</a:t>
            </a:r>
            <a:r>
              <a:rPr lang="sk-SK" dirty="0"/>
              <a:t> </a:t>
            </a:r>
            <a:r>
              <a:rPr lang="sk-SK" dirty="0" err="1"/>
              <a:t>coercion</a:t>
            </a:r>
            <a:r>
              <a:rPr lang="sk-SK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/>
              <a:t>This</a:t>
            </a:r>
            <a:r>
              <a:rPr lang="sk-SK" dirty="0"/>
              <a:t> </a:t>
            </a:r>
            <a:r>
              <a:rPr lang="sk-SK" dirty="0" err="1"/>
              <a:t>understanding</a:t>
            </a:r>
            <a:r>
              <a:rPr lang="sk-SK" dirty="0"/>
              <a:t> of SH </a:t>
            </a:r>
            <a:r>
              <a:rPr lang="sk-SK" dirty="0" err="1"/>
              <a:t>includes</a:t>
            </a:r>
            <a:r>
              <a:rPr lang="sk-SK" dirty="0"/>
              <a:t> </a:t>
            </a:r>
            <a:r>
              <a:rPr lang="sk-SK" dirty="0" err="1"/>
              <a:t>situations</a:t>
            </a:r>
            <a:r>
              <a:rPr lang="sk-SK" dirty="0"/>
              <a:t> </a:t>
            </a:r>
            <a:r>
              <a:rPr lang="sk-SK" dirty="0" err="1"/>
              <a:t>which</a:t>
            </a:r>
            <a:r>
              <a:rPr lang="sk-SK" dirty="0"/>
              <a:t> go </a:t>
            </a:r>
            <a:r>
              <a:rPr lang="sk-SK" dirty="0" err="1"/>
              <a:t>beyond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definition</a:t>
            </a:r>
            <a:r>
              <a:rPr lang="sk-SK" dirty="0"/>
              <a:t> of SH </a:t>
            </a:r>
            <a:r>
              <a:rPr lang="sk-SK" dirty="0" err="1"/>
              <a:t>within</a:t>
            </a:r>
            <a:r>
              <a:rPr lang="sk-SK" dirty="0"/>
              <a:t> Slovak </a:t>
            </a:r>
            <a:r>
              <a:rPr lang="sk-SK" dirty="0" err="1"/>
              <a:t>national</a:t>
            </a:r>
            <a:r>
              <a:rPr lang="sk-SK" dirty="0"/>
              <a:t> </a:t>
            </a:r>
            <a:r>
              <a:rPr lang="sk-SK" dirty="0" err="1"/>
              <a:t>law</a:t>
            </a:r>
            <a:r>
              <a:rPr lang="sk-SK" dirty="0"/>
              <a:t>. – </a:t>
            </a:r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includes</a:t>
            </a:r>
            <a:r>
              <a:rPr lang="sk-SK" dirty="0"/>
              <a:t> </a:t>
            </a:r>
            <a:r>
              <a:rPr lang="sk-SK" dirty="0" err="1"/>
              <a:t>discrimination</a:t>
            </a:r>
            <a:r>
              <a:rPr lang="sk-SK" dirty="0"/>
              <a:t> in </a:t>
            </a:r>
            <a:r>
              <a:rPr lang="sk-SK" dirty="0" err="1"/>
              <a:t>employement</a:t>
            </a:r>
            <a:r>
              <a:rPr lang="sk-SK" dirty="0"/>
              <a:t> </a:t>
            </a:r>
            <a:r>
              <a:rPr lang="sk-SK" dirty="0" err="1"/>
              <a:t>based</a:t>
            </a:r>
            <a:r>
              <a:rPr lang="sk-SK" dirty="0"/>
              <a:t> on </a:t>
            </a:r>
            <a:r>
              <a:rPr lang="sk-SK" dirty="0" err="1"/>
              <a:t>gender</a:t>
            </a:r>
            <a:r>
              <a:rPr lang="sk-SK" dirty="0"/>
              <a:t>, </a:t>
            </a:r>
            <a:r>
              <a:rPr lang="sk-SK" dirty="0" err="1"/>
              <a:t>harassment</a:t>
            </a:r>
            <a:r>
              <a:rPr lang="sk-SK" dirty="0"/>
              <a:t> but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sexualised</a:t>
            </a:r>
            <a:r>
              <a:rPr lang="sk-SK" dirty="0"/>
              <a:t> </a:t>
            </a:r>
            <a:r>
              <a:rPr lang="sk-SK" dirty="0" err="1"/>
              <a:t>violence</a:t>
            </a:r>
            <a:r>
              <a:rPr lang="sk-SK" dirty="0"/>
              <a:t>, rape, </a:t>
            </a:r>
            <a:r>
              <a:rPr lang="sk-SK" dirty="0" err="1"/>
              <a:t>dangerous</a:t>
            </a:r>
            <a:r>
              <a:rPr lang="sk-SK" dirty="0"/>
              <a:t> </a:t>
            </a:r>
            <a:r>
              <a:rPr lang="sk-SK" dirty="0" err="1"/>
              <a:t>stalking</a:t>
            </a:r>
            <a:r>
              <a:rPr lang="sk-SK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/>
              <a:t>Legal</a:t>
            </a:r>
            <a:r>
              <a:rPr lang="sk-SK" dirty="0"/>
              <a:t> </a:t>
            </a:r>
            <a:r>
              <a:rPr lang="sk-SK" dirty="0" err="1"/>
              <a:t>framework</a:t>
            </a:r>
            <a:r>
              <a:rPr lang="sk-SK" dirty="0"/>
              <a:t>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guided</a:t>
            </a:r>
            <a:r>
              <a:rPr lang="sk-SK" dirty="0"/>
              <a:t> </a:t>
            </a:r>
            <a:r>
              <a:rPr lang="sk-SK" dirty="0" err="1"/>
              <a:t>us</a:t>
            </a:r>
            <a:r>
              <a:rPr lang="sk-SK" dirty="0"/>
              <a:t> in </a:t>
            </a:r>
            <a:r>
              <a:rPr lang="sk-SK" dirty="0" err="1"/>
              <a:t>decisions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including</a:t>
            </a:r>
            <a:r>
              <a:rPr lang="sk-SK" dirty="0"/>
              <a:t>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gender</a:t>
            </a:r>
            <a:r>
              <a:rPr lang="sk-SK" dirty="0"/>
              <a:t> </a:t>
            </a:r>
            <a:r>
              <a:rPr lang="sk-SK" dirty="0" err="1"/>
              <a:t>victims</a:t>
            </a:r>
            <a:r>
              <a:rPr lang="sk-SK" dirty="0"/>
              <a:t>, </a:t>
            </a:r>
            <a:r>
              <a:rPr lang="sk-SK" dirty="0" err="1"/>
              <a:t>definition</a:t>
            </a:r>
            <a:r>
              <a:rPr lang="sk-SK" dirty="0"/>
              <a:t> of </a:t>
            </a:r>
            <a:r>
              <a:rPr lang="sk-SK" dirty="0" err="1"/>
              <a:t>employment</a:t>
            </a:r>
            <a:r>
              <a:rPr lang="sk-SK" dirty="0"/>
              <a:t>, </a:t>
            </a:r>
            <a:r>
              <a:rPr lang="sk-SK" dirty="0" err="1"/>
              <a:t>information</a:t>
            </a:r>
            <a:r>
              <a:rPr lang="sk-SK" dirty="0"/>
              <a:t>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perpetrators</a:t>
            </a:r>
            <a:r>
              <a:rPr lang="sk-SK" dirty="0"/>
              <a:t>, </a:t>
            </a:r>
            <a:r>
              <a:rPr lang="sk-SK" dirty="0" err="1"/>
              <a:t>awarness</a:t>
            </a:r>
            <a:r>
              <a:rPr lang="sk-SK" dirty="0"/>
              <a:t> of </a:t>
            </a:r>
            <a:r>
              <a:rPr lang="sk-SK" dirty="0" err="1"/>
              <a:t>available</a:t>
            </a:r>
            <a:r>
              <a:rPr lang="sk-SK" dirty="0"/>
              <a:t> </a:t>
            </a:r>
            <a:r>
              <a:rPr lang="sk-SK" dirty="0" err="1"/>
              <a:t>protective</a:t>
            </a:r>
            <a:r>
              <a:rPr lang="sk-SK" dirty="0"/>
              <a:t> </a:t>
            </a:r>
            <a:r>
              <a:rPr lang="sk-SK" dirty="0" err="1"/>
              <a:t>measures</a:t>
            </a:r>
            <a:r>
              <a:rPr lang="sk-SK" dirty="0"/>
              <a:t>... </a:t>
            </a:r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1F371482-62A2-73F0-181A-4943A1DB13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876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CB062E56-C18D-2E2D-251E-D2AAE12ED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A6F94598-FF41-68BF-9D6B-2FF518AB02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To </a:t>
            </a:r>
            <a:r>
              <a:rPr lang="sk-SK" dirty="0" err="1"/>
              <a:t>bridge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difference</a:t>
            </a:r>
            <a:r>
              <a:rPr lang="sk-SK" dirty="0"/>
              <a:t> </a:t>
            </a:r>
            <a:r>
              <a:rPr lang="sk-SK" dirty="0" err="1"/>
              <a:t>between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understanding</a:t>
            </a:r>
            <a:r>
              <a:rPr lang="sk-SK" dirty="0"/>
              <a:t> of </a:t>
            </a:r>
            <a:r>
              <a:rPr lang="sk-SK" dirty="0" err="1"/>
              <a:t>sexual</a:t>
            </a:r>
            <a:r>
              <a:rPr lang="sk-SK" dirty="0"/>
              <a:t> </a:t>
            </a:r>
            <a:r>
              <a:rPr lang="sk-SK" dirty="0" err="1"/>
              <a:t>harassment</a:t>
            </a:r>
            <a:r>
              <a:rPr lang="sk-SK" dirty="0"/>
              <a:t> by </a:t>
            </a:r>
            <a:r>
              <a:rPr lang="sk-SK" dirty="0" err="1"/>
              <a:t>theory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used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operationalization</a:t>
            </a:r>
            <a:r>
              <a:rPr lang="sk-SK" dirty="0"/>
              <a:t> and by </a:t>
            </a:r>
            <a:r>
              <a:rPr lang="sk-SK" dirty="0" err="1"/>
              <a:t>legal</a:t>
            </a:r>
            <a:r>
              <a:rPr lang="sk-SK" dirty="0"/>
              <a:t> </a:t>
            </a:r>
            <a:r>
              <a:rPr lang="sk-SK" dirty="0" err="1"/>
              <a:t>framework</a:t>
            </a:r>
            <a:r>
              <a:rPr lang="sk-SK" dirty="0"/>
              <a:t> </a:t>
            </a:r>
            <a:r>
              <a:rPr lang="sk-SK" dirty="0" err="1"/>
              <a:t>we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included</a:t>
            </a:r>
            <a:r>
              <a:rPr lang="sk-SK" dirty="0"/>
              <a:t> </a:t>
            </a:r>
            <a:r>
              <a:rPr lang="sk-SK" dirty="0" err="1"/>
              <a:t>matrix</a:t>
            </a:r>
            <a:r>
              <a:rPr lang="sk-SK" dirty="0"/>
              <a:t> </a:t>
            </a:r>
            <a:r>
              <a:rPr lang="sk-SK" dirty="0" err="1"/>
              <a:t>which</a:t>
            </a:r>
            <a:r>
              <a:rPr lang="sk-SK" dirty="0"/>
              <a:t> </a:t>
            </a:r>
            <a:r>
              <a:rPr lang="sk-SK" dirty="0" err="1"/>
              <a:t>specifies</a:t>
            </a:r>
            <a:r>
              <a:rPr lang="sk-SK" dirty="0"/>
              <a:t> </a:t>
            </a:r>
            <a:r>
              <a:rPr lang="sk-SK" dirty="0" err="1"/>
              <a:t>whether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situation</a:t>
            </a:r>
            <a:r>
              <a:rPr lang="sk-SK" dirty="0"/>
              <a:t> </a:t>
            </a:r>
            <a:r>
              <a:rPr lang="sk-SK" dirty="0" err="1"/>
              <a:t>would</a:t>
            </a:r>
            <a:r>
              <a:rPr lang="sk-SK" dirty="0"/>
              <a:t> </a:t>
            </a:r>
            <a:r>
              <a:rPr lang="sk-SK" dirty="0" err="1"/>
              <a:t>potentially</a:t>
            </a:r>
            <a:r>
              <a:rPr lang="sk-SK" dirty="0"/>
              <a:t> met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definition</a:t>
            </a:r>
            <a:r>
              <a:rPr lang="sk-SK" dirty="0"/>
              <a:t> of </a:t>
            </a:r>
            <a:r>
              <a:rPr lang="sk-SK" dirty="0" err="1"/>
              <a:t>sexual</a:t>
            </a:r>
            <a:r>
              <a:rPr lang="sk-SK" dirty="0"/>
              <a:t> </a:t>
            </a:r>
            <a:r>
              <a:rPr lang="sk-SK" dirty="0" err="1"/>
              <a:t>harassment</a:t>
            </a:r>
            <a:r>
              <a:rPr lang="sk-SK" dirty="0"/>
              <a:t> or </a:t>
            </a:r>
            <a:r>
              <a:rPr lang="sk-SK" dirty="0" err="1"/>
              <a:t>rather</a:t>
            </a:r>
            <a:r>
              <a:rPr lang="sk-SK" dirty="0"/>
              <a:t> </a:t>
            </a:r>
            <a:r>
              <a:rPr lang="sk-SK" dirty="0" err="1"/>
              <a:t>different</a:t>
            </a:r>
            <a:r>
              <a:rPr lang="sk-SK" dirty="0"/>
              <a:t> </a:t>
            </a:r>
            <a:r>
              <a:rPr lang="sk-SK" dirty="0" err="1"/>
              <a:t>breach</a:t>
            </a:r>
            <a:r>
              <a:rPr lang="sk-SK" dirty="0"/>
              <a:t> of </a:t>
            </a:r>
            <a:r>
              <a:rPr lang="sk-SK" dirty="0" err="1"/>
              <a:t>law</a:t>
            </a:r>
            <a:r>
              <a:rPr lang="sk-SK" dirty="0"/>
              <a:t>. </a:t>
            </a: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4407A1DA-A7E0-E9C5-5F8F-C6D59EADED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251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2B1D530B-905D-63EF-1106-70AE986C7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B7795353-62DA-3276-6C2A-B16C72E6C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graph</a:t>
            </a:r>
            <a:r>
              <a:rPr lang="sk-SK" dirty="0"/>
              <a:t> </a:t>
            </a:r>
            <a:r>
              <a:rPr lang="sk-SK" dirty="0" err="1"/>
              <a:t>visualises</a:t>
            </a:r>
            <a:r>
              <a:rPr lang="sk-SK" dirty="0"/>
              <a:t> </a:t>
            </a:r>
            <a:r>
              <a:rPr lang="sk-SK" dirty="0" err="1"/>
              <a:t>prevalence</a:t>
            </a:r>
            <a:r>
              <a:rPr lang="sk-SK" dirty="0"/>
              <a:t> of </a:t>
            </a:r>
            <a:r>
              <a:rPr lang="sk-SK" dirty="0" err="1"/>
              <a:t>sexual</a:t>
            </a:r>
            <a:r>
              <a:rPr lang="sk-SK" dirty="0"/>
              <a:t> </a:t>
            </a:r>
            <a:r>
              <a:rPr lang="sk-SK" dirty="0" err="1"/>
              <a:t>harassment</a:t>
            </a:r>
            <a:r>
              <a:rPr lang="sk-SK" dirty="0"/>
              <a:t>, </a:t>
            </a:r>
            <a:r>
              <a:rPr lang="en-US" dirty="0"/>
              <a:t>color-coded </a:t>
            </a:r>
            <a:r>
              <a:rPr lang="sk-SK" dirty="0" err="1"/>
              <a:t>according</a:t>
            </a:r>
            <a:r>
              <a:rPr lang="sk-SK" dirty="0"/>
              <a:t> to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cluster</a:t>
            </a:r>
            <a:r>
              <a:rPr lang="sk-SK" dirty="0"/>
              <a:t> </a:t>
            </a:r>
            <a:r>
              <a:rPr lang="en-US" dirty="0"/>
              <a:t>and ranked according to the prevalence of individual items. </a:t>
            </a: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most common </a:t>
            </a:r>
            <a:r>
              <a:rPr lang="sk-SK" dirty="0"/>
              <a:t>are </a:t>
            </a:r>
            <a:r>
              <a:rPr lang="sk-SK" dirty="0" err="1"/>
              <a:t>verbal</a:t>
            </a:r>
            <a:r>
              <a:rPr lang="sk-SK" dirty="0"/>
              <a:t> </a:t>
            </a:r>
            <a:r>
              <a:rPr lang="en-US" dirty="0"/>
              <a:t>forms of harassment </a:t>
            </a:r>
            <a:r>
              <a:rPr lang="sk-SK" dirty="0" err="1"/>
              <a:t>such</a:t>
            </a:r>
            <a:r>
              <a:rPr lang="sk-SK" dirty="0"/>
              <a:t> as </a:t>
            </a:r>
            <a:r>
              <a:rPr lang="en-US" dirty="0"/>
              <a:t>sexist comments</a:t>
            </a:r>
            <a:r>
              <a:rPr lang="sk-SK" dirty="0"/>
              <a:t>,</a:t>
            </a:r>
            <a:r>
              <a:rPr lang="en-US" dirty="0"/>
              <a:t> jokes and stories. </a:t>
            </a:r>
            <a:r>
              <a:rPr lang="sk-SK" dirty="0" err="1"/>
              <a:t>Followed</a:t>
            </a:r>
            <a:r>
              <a:rPr lang="sk-SK" dirty="0"/>
              <a:t> by</a:t>
            </a:r>
            <a:r>
              <a:rPr lang="en-US" dirty="0"/>
              <a:t> comments about appearance.</a:t>
            </a: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E</a:t>
            </a:r>
            <a:r>
              <a:rPr lang="en-US" dirty="0"/>
              <a:t>very second person has encountered some form of gender-based harassment</a:t>
            </a:r>
            <a:r>
              <a:rPr lang="sk-SK" dirty="0"/>
              <a:t> or </a:t>
            </a:r>
            <a:r>
              <a:rPr lang="sk-SK" dirty="0" err="1"/>
              <a:t>unwanted</a:t>
            </a:r>
            <a:r>
              <a:rPr lang="sk-SK" dirty="0"/>
              <a:t> </a:t>
            </a:r>
            <a:r>
              <a:rPr lang="sk-SK" dirty="0" err="1"/>
              <a:t>sexual</a:t>
            </a:r>
            <a:r>
              <a:rPr lang="sk-SK" dirty="0"/>
              <a:t> </a:t>
            </a:r>
            <a:r>
              <a:rPr lang="sk-SK" dirty="0" err="1"/>
              <a:t>attention</a:t>
            </a:r>
            <a:r>
              <a:rPr lang="sk-SK" dirty="0"/>
              <a:t> (</a:t>
            </a:r>
            <a:r>
              <a:rPr lang="sk-SK" dirty="0" err="1"/>
              <a:t>blue</a:t>
            </a:r>
            <a:r>
              <a:rPr lang="sk-SK" dirty="0"/>
              <a:t>/</a:t>
            </a:r>
            <a:r>
              <a:rPr lang="sk-SK" dirty="0" err="1"/>
              <a:t>yellow</a:t>
            </a:r>
            <a:r>
              <a:rPr lang="sk-SK" dirty="0"/>
              <a:t>) - </a:t>
            </a:r>
            <a:r>
              <a:rPr lang="en-US" dirty="0"/>
              <a:t>more than 50% of respondents </a:t>
            </a:r>
            <a:r>
              <a:rPr lang="sk-SK" dirty="0" err="1"/>
              <a:t>confirmed</a:t>
            </a:r>
            <a:r>
              <a:rPr lang="en-US" dirty="0"/>
              <a:t> that they had encountered</a:t>
            </a:r>
            <a:r>
              <a:rPr lang="sk-SK" dirty="0"/>
              <a:t> </a:t>
            </a:r>
            <a:r>
              <a:rPr lang="en-US" dirty="0"/>
              <a:t>at least one </a:t>
            </a:r>
            <a:r>
              <a:rPr lang="sk-SK" dirty="0" err="1"/>
              <a:t>situation</a:t>
            </a:r>
            <a:r>
              <a:rPr lang="sk-SK" dirty="0"/>
              <a:t> </a:t>
            </a:r>
            <a:r>
              <a:rPr lang="sk-SK" dirty="0" err="1"/>
              <a:t>described</a:t>
            </a:r>
            <a:r>
              <a:rPr lang="en-US" dirty="0"/>
              <a:t> in the cluster</a:t>
            </a:r>
            <a:r>
              <a:rPr lang="sk-SK" dirty="0"/>
              <a:t> </a:t>
            </a:r>
            <a:r>
              <a:rPr lang="en-US" dirty="0"/>
              <a:t>once or repeatedly. </a:t>
            </a: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6% of staff have encountered at least one form of sexual coercion, with more than 1% experiencing sexual violence or attempted sexual assault. </a:t>
            </a: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6B655263-F44C-5CE1-7982-A68A39DA28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3028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7737BA88-08F7-C718-F711-6C28B9214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107FFD20-DAAE-4492-31EC-652FC2A11D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/>
              <a:t>Findings</a:t>
            </a:r>
            <a:r>
              <a:rPr lang="sk-SK" dirty="0"/>
              <a:t> </a:t>
            </a:r>
            <a:r>
              <a:rPr lang="sk-SK" dirty="0" err="1"/>
              <a:t>confronting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stereotypical</a:t>
            </a:r>
            <a:r>
              <a:rPr lang="sk-SK" dirty="0"/>
              <a:t> image of a </a:t>
            </a:r>
            <a:r>
              <a:rPr lang="sk-SK" dirty="0" err="1"/>
              <a:t>patient</a:t>
            </a:r>
            <a:r>
              <a:rPr lang="sk-SK" dirty="0"/>
              <a:t> </a:t>
            </a:r>
            <a:r>
              <a:rPr lang="sk-SK" dirty="0" err="1"/>
              <a:t>harassing</a:t>
            </a:r>
            <a:r>
              <a:rPr lang="sk-SK" dirty="0"/>
              <a:t> (or </a:t>
            </a:r>
            <a:r>
              <a:rPr lang="sk-SK" dirty="0" err="1"/>
              <a:t>joking</a:t>
            </a:r>
            <a:r>
              <a:rPr lang="sk-SK" dirty="0"/>
              <a:t> </a:t>
            </a:r>
            <a:r>
              <a:rPr lang="sk-SK" dirty="0" err="1"/>
              <a:t>around</a:t>
            </a:r>
            <a:r>
              <a:rPr lang="sk-SK" dirty="0"/>
              <a:t>) a </a:t>
            </a:r>
            <a:r>
              <a:rPr lang="sk-SK" dirty="0" err="1"/>
              <a:t>nurse</a:t>
            </a:r>
            <a:r>
              <a:rPr lang="sk-SK" dirty="0"/>
              <a:t> show </a:t>
            </a:r>
            <a:r>
              <a:rPr lang="sk-SK" dirty="0" err="1"/>
              <a:t>that</a:t>
            </a:r>
            <a:r>
              <a:rPr lang="sk-SK" dirty="0"/>
              <a:t> most </a:t>
            </a:r>
            <a:r>
              <a:rPr lang="sk-SK" dirty="0" err="1"/>
              <a:t>common</a:t>
            </a:r>
            <a:r>
              <a:rPr lang="sk-SK" dirty="0"/>
              <a:t> </a:t>
            </a:r>
            <a:r>
              <a:rPr lang="sk-SK" dirty="0" err="1"/>
              <a:t>perpetrators</a:t>
            </a:r>
            <a:r>
              <a:rPr lang="sk-SK" dirty="0"/>
              <a:t> are </a:t>
            </a:r>
            <a:r>
              <a:rPr lang="sk-SK" dirty="0" err="1"/>
              <a:t>co-workers</a:t>
            </a:r>
            <a:r>
              <a:rPr lang="sk-SK" dirty="0"/>
              <a:t> in </a:t>
            </a:r>
            <a:r>
              <a:rPr lang="sk-SK" dirty="0" err="1"/>
              <a:t>superior</a:t>
            </a:r>
            <a:r>
              <a:rPr lang="sk-SK" dirty="0"/>
              <a:t> </a:t>
            </a:r>
            <a:r>
              <a:rPr lang="sk-SK" dirty="0" err="1"/>
              <a:t>positons</a:t>
            </a:r>
            <a:r>
              <a:rPr lang="sk-SK" dirty="0"/>
              <a:t> or </a:t>
            </a:r>
            <a:r>
              <a:rPr lang="sk-SK" dirty="0" err="1"/>
              <a:t>equal</a:t>
            </a:r>
            <a:r>
              <a:rPr lang="sk-SK" dirty="0"/>
              <a:t> </a:t>
            </a:r>
            <a:r>
              <a:rPr lang="sk-SK" dirty="0" err="1"/>
              <a:t>positions</a:t>
            </a:r>
            <a:r>
              <a:rPr lang="sk-SK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err="1"/>
              <a:t>These</a:t>
            </a:r>
            <a:r>
              <a:rPr lang="sk-SK" dirty="0"/>
              <a:t> </a:t>
            </a:r>
            <a:r>
              <a:rPr lang="sk-SK" dirty="0" err="1"/>
              <a:t>findings</a:t>
            </a:r>
            <a:r>
              <a:rPr lang="sk-SK" dirty="0"/>
              <a:t> are </a:t>
            </a:r>
            <a:r>
              <a:rPr lang="sk-SK" dirty="0" err="1"/>
              <a:t>very</a:t>
            </a:r>
            <a:r>
              <a:rPr lang="sk-SK" dirty="0"/>
              <a:t> </a:t>
            </a:r>
            <a:r>
              <a:rPr lang="sk-SK" dirty="0" err="1"/>
              <a:t>useful</a:t>
            </a:r>
            <a:r>
              <a:rPr lang="sk-SK" dirty="0"/>
              <a:t> </a:t>
            </a:r>
            <a:r>
              <a:rPr lang="sk-SK" dirty="0" err="1"/>
              <a:t>for</a:t>
            </a:r>
            <a:r>
              <a:rPr lang="sk-SK" dirty="0"/>
              <a:t> </a:t>
            </a:r>
            <a:r>
              <a:rPr lang="sk-SK" dirty="0" err="1"/>
              <a:t>advocacy</a:t>
            </a:r>
            <a:r>
              <a:rPr lang="sk-SK" dirty="0"/>
              <a:t> and </a:t>
            </a:r>
            <a:r>
              <a:rPr lang="sk-SK" dirty="0" err="1"/>
              <a:t>preventive</a:t>
            </a:r>
            <a:r>
              <a:rPr lang="sk-SK" dirty="0"/>
              <a:t> </a:t>
            </a:r>
            <a:r>
              <a:rPr lang="sk-SK" dirty="0" err="1"/>
              <a:t>work</a:t>
            </a:r>
            <a:r>
              <a:rPr lang="sk-SK" dirty="0"/>
              <a:t> at </a:t>
            </a:r>
            <a:r>
              <a:rPr lang="sk-SK" dirty="0" err="1"/>
              <a:t>individual</a:t>
            </a:r>
            <a:r>
              <a:rPr lang="sk-SK" dirty="0"/>
              <a:t> </a:t>
            </a:r>
            <a:r>
              <a:rPr lang="sk-SK" dirty="0" err="1"/>
              <a:t>workplaces</a:t>
            </a:r>
            <a:r>
              <a:rPr lang="sk-SK" dirty="0"/>
              <a:t> </a:t>
            </a:r>
            <a:r>
              <a:rPr lang="sk-SK" dirty="0" err="1"/>
              <a:t>because</a:t>
            </a:r>
            <a:r>
              <a:rPr lang="sk-SK" dirty="0"/>
              <a:t> </a:t>
            </a:r>
            <a:r>
              <a:rPr lang="sk-SK" dirty="0" err="1"/>
              <a:t>they</a:t>
            </a:r>
            <a:r>
              <a:rPr lang="sk-SK" dirty="0"/>
              <a:t> show </a:t>
            </a:r>
            <a:r>
              <a:rPr lang="sk-SK" dirty="0" err="1"/>
              <a:t>that</a:t>
            </a:r>
            <a:r>
              <a:rPr lang="sk-SK" dirty="0"/>
              <a:t>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k-SK" dirty="0" err="1"/>
              <a:t>Sexual</a:t>
            </a:r>
            <a:r>
              <a:rPr lang="sk-SK" dirty="0"/>
              <a:t> </a:t>
            </a:r>
            <a:r>
              <a:rPr lang="sk-SK" dirty="0" err="1"/>
              <a:t>harassment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happening</a:t>
            </a:r>
            <a:r>
              <a:rPr lang="sk-SK" dirty="0"/>
              <a:t> </a:t>
            </a:r>
            <a:r>
              <a:rPr lang="sk-SK" dirty="0" err="1"/>
              <a:t>within</a:t>
            </a:r>
            <a:r>
              <a:rPr lang="sk-SK" dirty="0"/>
              <a:t> </a:t>
            </a:r>
            <a:r>
              <a:rPr lang="sk-SK" dirty="0" err="1"/>
              <a:t>teams</a:t>
            </a:r>
            <a:r>
              <a:rPr lang="sk-SK" dirty="0"/>
              <a:t> – </a:t>
            </a:r>
            <a:r>
              <a:rPr lang="sk-SK" dirty="0" err="1"/>
              <a:t>therefore</a:t>
            </a:r>
            <a:r>
              <a:rPr lang="sk-SK" dirty="0"/>
              <a:t> </a:t>
            </a:r>
            <a:r>
              <a:rPr lang="sk-SK" dirty="0" err="1"/>
              <a:t>measures</a:t>
            </a:r>
            <a:r>
              <a:rPr lang="sk-SK" dirty="0"/>
              <a:t> </a:t>
            </a:r>
            <a:r>
              <a:rPr lang="sk-SK" dirty="0" err="1"/>
              <a:t>oriented</a:t>
            </a:r>
            <a:r>
              <a:rPr lang="sk-SK" dirty="0"/>
              <a:t> </a:t>
            </a:r>
            <a:r>
              <a:rPr lang="sk-SK" dirty="0" err="1"/>
              <a:t>internally</a:t>
            </a:r>
            <a:r>
              <a:rPr lang="sk-SK" dirty="0"/>
              <a:t> are </a:t>
            </a:r>
            <a:r>
              <a:rPr lang="sk-SK" dirty="0" err="1"/>
              <a:t>necessary</a:t>
            </a:r>
            <a:endParaRPr lang="sk-SK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sk-SK" dirty="0" err="1"/>
              <a:t>Confirmes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SH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experienced</a:t>
            </a:r>
            <a:r>
              <a:rPr lang="sk-SK" dirty="0"/>
              <a:t> </a:t>
            </a:r>
            <a:r>
              <a:rPr lang="sk-SK" dirty="0" err="1"/>
              <a:t>also</a:t>
            </a:r>
            <a:r>
              <a:rPr lang="sk-SK" dirty="0"/>
              <a:t> </a:t>
            </a:r>
            <a:r>
              <a:rPr lang="sk-SK" dirty="0" err="1"/>
              <a:t>from</a:t>
            </a:r>
            <a:r>
              <a:rPr lang="sk-SK" dirty="0"/>
              <a:t> </a:t>
            </a:r>
            <a:r>
              <a:rPr lang="sk-SK" dirty="0" err="1"/>
              <a:t>patients</a:t>
            </a:r>
            <a:r>
              <a:rPr lang="sk-SK" dirty="0"/>
              <a:t> and </a:t>
            </a:r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should</a:t>
            </a:r>
            <a:r>
              <a:rPr lang="sk-SK" dirty="0"/>
              <a:t> </a:t>
            </a:r>
            <a:r>
              <a:rPr lang="sk-SK" dirty="0" err="1"/>
              <a:t>be</a:t>
            </a:r>
            <a:r>
              <a:rPr lang="sk-SK" dirty="0"/>
              <a:t> </a:t>
            </a:r>
            <a:r>
              <a:rPr lang="sk-SK" dirty="0" err="1"/>
              <a:t>some</a:t>
            </a:r>
            <a:r>
              <a:rPr lang="sk-SK" dirty="0"/>
              <a:t> </a:t>
            </a:r>
            <a:r>
              <a:rPr lang="sk-SK" dirty="0" err="1"/>
              <a:t>protective</a:t>
            </a:r>
            <a:r>
              <a:rPr lang="sk-SK" dirty="0"/>
              <a:t> </a:t>
            </a:r>
            <a:r>
              <a:rPr lang="sk-SK" dirty="0" err="1"/>
              <a:t>measures</a:t>
            </a:r>
            <a:r>
              <a:rPr lang="sk-SK" dirty="0"/>
              <a:t> and </a:t>
            </a:r>
            <a:r>
              <a:rPr lang="sk-SK" dirty="0" err="1"/>
              <a:t>information</a:t>
            </a:r>
            <a:r>
              <a:rPr lang="sk-SK" dirty="0"/>
              <a:t> </a:t>
            </a:r>
            <a:r>
              <a:rPr lang="sk-SK" dirty="0" err="1"/>
              <a:t>campaignes</a:t>
            </a:r>
            <a:r>
              <a:rPr lang="sk-SK" dirty="0"/>
              <a:t> </a:t>
            </a:r>
            <a:r>
              <a:rPr lang="sk-SK" dirty="0" err="1"/>
              <a:t>oriented</a:t>
            </a:r>
            <a:r>
              <a:rPr lang="sk-SK" dirty="0"/>
              <a:t> </a:t>
            </a:r>
            <a:r>
              <a:rPr lang="sk-SK" dirty="0" err="1"/>
              <a:t>towards</a:t>
            </a:r>
            <a:r>
              <a:rPr lang="sk-SK" dirty="0"/>
              <a:t> </a:t>
            </a:r>
            <a:r>
              <a:rPr lang="sk-SK" dirty="0" err="1"/>
              <a:t>public</a:t>
            </a:r>
            <a:r>
              <a:rPr lang="sk-SK" dirty="0"/>
              <a:t>/</a:t>
            </a:r>
            <a:r>
              <a:rPr lang="sk-SK" dirty="0" err="1"/>
              <a:t>patients</a:t>
            </a:r>
            <a:endParaRPr lang="sk-SK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sk-SK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4CD39222-3602-597E-5A14-20C94D4556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51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>
          <a:extLst>
            <a:ext uri="{FF2B5EF4-FFF2-40B4-BE49-F238E27FC236}">
              <a16:creationId xmlns:a16="http://schemas.microsoft.com/office/drawing/2014/main" id="{EB30600E-7258-F4EE-25D9-5295422DF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>
            <a:extLst>
              <a:ext uri="{FF2B5EF4-FFF2-40B4-BE49-F238E27FC236}">
                <a16:creationId xmlns:a16="http://schemas.microsoft.com/office/drawing/2014/main" id="{18FDA189-3433-467A-8FE0-02FBADB5C6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5:notes">
            <a:extLst>
              <a:ext uri="{FF2B5EF4-FFF2-40B4-BE49-F238E27FC236}">
                <a16:creationId xmlns:a16="http://schemas.microsoft.com/office/drawing/2014/main" id="{77041B29-87FF-75B5-510E-917A61A7D1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992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1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-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psycnet.apa.org/doiLanding?doi=10.1037%2Ft28851-000" TargetMode="Externa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 lang="sk-SK"/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lang="sk-SK"/>
          </a:p>
        </p:txBody>
      </p:sp>
      <p:pic>
        <p:nvPicPr>
          <p:cNvPr id="3" name="Obrázok 2" descr="Obrázok, na ktorom je text, snímka obrazovky, písmo&#10;&#10;Obsah vygenerovaný pomocou AI môže byť nesprávny.">
            <a:extLst>
              <a:ext uri="{FF2B5EF4-FFF2-40B4-BE49-F238E27FC236}">
                <a16:creationId xmlns:a16="http://schemas.microsoft.com/office/drawing/2014/main" id="{74236B99-D38B-B6FB-3409-332A0995B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956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F609D4FF-82C1-2F5E-8965-F37E06DB4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76E1C14F-202A-8781-D22F-D172FF39E6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599A8D86-77E6-18E9-19B0-295B16683B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6A3FC063-9B41-FD7F-A210-2C993DB80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C0B77F85-3339-2941-E4B1-EE715523011E}"/>
              </a:ext>
            </a:extLst>
          </p:cNvPr>
          <p:cNvSpPr txBox="1"/>
          <p:nvPr/>
        </p:nvSpPr>
        <p:spPr>
          <a:xfrm>
            <a:off x="436232" y="1027539"/>
            <a:ext cx="836691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dirty="0" err="1">
                <a:solidFill>
                  <a:schemeClr val="tx1"/>
                </a:solidFill>
                <a:latin typeface="+mn-lt"/>
              </a:rPr>
              <a:t>Limitations</a:t>
            </a:r>
            <a:r>
              <a:rPr lang="sk-SK" sz="1600" b="1" dirty="0">
                <a:solidFill>
                  <a:schemeClr val="tx1"/>
                </a:solidFill>
                <a:latin typeface="+mn-lt"/>
              </a:rPr>
              <a:t> of </a:t>
            </a:r>
            <a:r>
              <a:rPr lang="sk-SK" sz="1600" b="1" dirty="0" err="1">
                <a:solidFill>
                  <a:schemeClr val="tx1"/>
                </a:solidFill>
                <a:latin typeface="+mn-lt"/>
              </a:rPr>
              <a:t>research</a:t>
            </a:r>
            <a:r>
              <a:rPr lang="sk-SK" sz="1600" b="1" dirty="0">
                <a:solidFill>
                  <a:schemeClr val="tx1"/>
                </a:solidFill>
                <a:latin typeface="+mn-lt"/>
              </a:rPr>
              <a:t>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600" dirty="0" err="1">
                <a:solidFill>
                  <a:schemeClr val="tx1"/>
                </a:solidFill>
                <a:latin typeface="+mn-lt"/>
              </a:rPr>
              <a:t>Understanding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challenges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reporting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what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action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is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taken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after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reporting</a:t>
            </a:r>
            <a:endParaRPr lang="sk-SK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600" dirty="0" err="1">
                <a:solidFill>
                  <a:schemeClr val="tx1"/>
                </a:solidFill>
                <a:latin typeface="+mn-lt"/>
              </a:rPr>
              <a:t>Gender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perpetrators</a:t>
            </a:r>
            <a:endParaRPr lang="sk-SK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600" dirty="0" err="1">
                <a:solidFill>
                  <a:schemeClr val="tx1"/>
                </a:solidFill>
                <a:latin typeface="+mn-lt"/>
              </a:rPr>
              <a:t>Indication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vulnerability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of a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group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employees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based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on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prevalence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–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impact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lower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sensitivity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/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high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normalisation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sexualisation</a:t>
            </a:r>
            <a:endParaRPr lang="sk-SK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600" dirty="0">
                <a:solidFill>
                  <a:schemeClr val="tx1"/>
                </a:solidFill>
                <a:latin typeface="+mn-lt"/>
              </a:rPr>
              <a:t>More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complex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/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accurate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understanding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level of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awareness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br>
              <a:rPr lang="en-US" sz="1800" dirty="0"/>
            </a:b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76596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4747A47F-B1E7-05F4-88CF-725B9AFFDE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7BD9EFE9-8F46-CF74-2C7B-F9EDBF6E8E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D80486B-C7F6-B277-AAFE-4C23ED44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BED95A2F-9A2F-6228-93BF-7F20C7C5D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1" y="237893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9C5819D1-B95F-29A2-2A92-1DFE42FBAF7F}"/>
              </a:ext>
            </a:extLst>
          </p:cNvPr>
          <p:cNvSpPr txBox="1"/>
          <p:nvPr/>
        </p:nvSpPr>
        <p:spPr>
          <a:xfrm>
            <a:off x="436232" y="1027539"/>
            <a:ext cx="83669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1800" dirty="0"/>
            </a:br>
            <a:endParaRPr lang="sk-SK" sz="18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847115E1-B0D5-7322-A147-A798EF208A5D}"/>
              </a:ext>
            </a:extLst>
          </p:cNvPr>
          <p:cNvSpPr txBox="1"/>
          <p:nvPr/>
        </p:nvSpPr>
        <p:spPr>
          <a:xfrm>
            <a:off x="1219200" y="2085708"/>
            <a:ext cx="5913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b="1" dirty="0" err="1">
                <a:latin typeface="Montserrat"/>
                <a:ea typeface="Montserrat"/>
                <a:cs typeface="Montserrat"/>
                <a:sym typeface="Montserrat"/>
              </a:rPr>
              <a:t>Thank</a:t>
            </a:r>
            <a:r>
              <a:rPr lang="sk-SK" sz="28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800" b="1" dirty="0" err="1">
                <a:latin typeface="Montserrat"/>
                <a:ea typeface="Montserrat"/>
                <a:cs typeface="Montserrat"/>
                <a:sym typeface="Montserrat"/>
              </a:rPr>
              <a:t>you</a:t>
            </a:r>
            <a:r>
              <a:rPr lang="sk-SK" sz="28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800" b="1" dirty="0" err="1">
                <a:latin typeface="Montserrat"/>
                <a:ea typeface="Montserrat"/>
                <a:cs typeface="Montserrat"/>
                <a:sym typeface="Montserrat"/>
              </a:rPr>
              <a:t>for</a:t>
            </a:r>
            <a:r>
              <a:rPr lang="sk-SK" sz="28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800" b="1" dirty="0" err="1">
                <a:latin typeface="Montserrat"/>
                <a:ea typeface="Montserrat"/>
                <a:cs typeface="Montserrat"/>
                <a:sym typeface="Montserrat"/>
              </a:rPr>
              <a:t>your</a:t>
            </a:r>
            <a:r>
              <a:rPr lang="sk-SK" sz="28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sk-SK" sz="2800" b="1" dirty="0" err="1">
                <a:latin typeface="Montserrat"/>
                <a:ea typeface="Montserrat"/>
                <a:cs typeface="Montserrat"/>
                <a:sym typeface="Montserrat"/>
              </a:rPr>
              <a:t>attention</a:t>
            </a:r>
            <a:endParaRPr lang="sk-SK" sz="2800" dirty="0"/>
          </a:p>
        </p:txBody>
      </p:sp>
      <p:sp>
        <p:nvSpPr>
          <p:cNvPr id="4" name="Google Shape;117;p6">
            <a:extLst>
              <a:ext uri="{FF2B5EF4-FFF2-40B4-BE49-F238E27FC236}">
                <a16:creationId xmlns:a16="http://schemas.microsoft.com/office/drawing/2014/main" id="{4428C242-CF42-A126-CA62-2526AFA85EB8}"/>
              </a:ext>
            </a:extLst>
          </p:cNvPr>
          <p:cNvSpPr txBox="1">
            <a:spLocks/>
          </p:cNvSpPr>
          <p:nvPr/>
        </p:nvSpPr>
        <p:spPr>
          <a:xfrm>
            <a:off x="1219200" y="2866726"/>
            <a:ext cx="6048672" cy="144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sk-SK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facebook.com/StrediskoPreLudskePrava</a:t>
            </a:r>
            <a:endParaRPr lang="sk-SK"/>
          </a:p>
          <a:p>
            <a:pPr marL="0" indent="0">
              <a:lnSpc>
                <a:spcPct val="150000"/>
              </a:lnSpc>
              <a:spcBef>
                <a:spcPts val="32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sk-SK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instagram.com/StrediskoPreLudskePrava</a:t>
            </a:r>
            <a:endParaRPr lang="sk-SK"/>
          </a:p>
          <a:p>
            <a:pPr marL="0" indent="0">
              <a:lnSpc>
                <a:spcPct val="150000"/>
              </a:lnSpc>
              <a:spcBef>
                <a:spcPts val="320"/>
              </a:spcBef>
              <a:buClr>
                <a:schemeClr val="lt1"/>
              </a:buClr>
              <a:buSzPts val="1600"/>
              <a:buFont typeface="Arial"/>
              <a:buNone/>
            </a:pPr>
            <a:r>
              <a:rPr lang="sk-SK" sz="16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www.snslp.sk</a:t>
            </a:r>
            <a:endParaRPr lang="sk-SK" sz="1600" dirty="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210261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Google Shape;110;p5"/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75480" y="-620425"/>
            <a:ext cx="1286609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498231"/>
            <a:ext cx="6061974" cy="4200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62835" y="2544073"/>
            <a:ext cx="1289304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8FFDF9BB-B5DF-54DE-B597-47A7EC19D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0C1174D4-AC5C-02DE-8360-0BD3B5C265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53F66550-5C46-5AFB-BCBB-A9C595B4EB31}"/>
              </a:ext>
            </a:extLst>
          </p:cNvPr>
          <p:cNvSpPr txBox="1"/>
          <p:nvPr/>
        </p:nvSpPr>
        <p:spPr>
          <a:xfrm>
            <a:off x="575961" y="1835756"/>
            <a:ext cx="834147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Sexual harassment in the sector of healthcare</a:t>
            </a:r>
            <a:r>
              <a:rPr lang="sk-SK" sz="2800" b="1" dirty="0"/>
              <a:t> in Slovakia</a:t>
            </a:r>
          </a:p>
          <a:p>
            <a:endParaRPr lang="sk-SK" sz="2800" b="1" dirty="0"/>
          </a:p>
          <a:p>
            <a:r>
              <a:rPr lang="sk-SK" sz="1800" dirty="0"/>
              <a:t>Michaela Ujházyová</a:t>
            </a:r>
          </a:p>
          <a:p>
            <a:r>
              <a:rPr lang="sk-SK" sz="1800" dirty="0"/>
              <a:t>Slovak National Center </a:t>
            </a:r>
            <a:r>
              <a:rPr lang="sk-SK" sz="1800" dirty="0" err="1"/>
              <a:t>for</a:t>
            </a:r>
            <a:r>
              <a:rPr lang="sk-SK" sz="1800" dirty="0"/>
              <a:t> Human Rights</a:t>
            </a:r>
            <a:br>
              <a:rPr lang="en-US" sz="1800" dirty="0"/>
            </a:br>
            <a:endParaRPr lang="sk-SK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>
          <a:extLst>
            <a:ext uri="{FF2B5EF4-FFF2-40B4-BE49-F238E27FC236}">
              <a16:creationId xmlns:a16="http://schemas.microsoft.com/office/drawing/2014/main" id="{36A9BFDC-537D-3D31-BE8C-71CBA5D01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51A942C5-1D58-8252-78D4-993F97D6F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DC7BE169-D3BE-3425-A117-485F1431F9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F799A7A-1405-6A63-E1E9-FF18616F1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75480" y="-620425"/>
            <a:ext cx="1286609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59240DF-AD5D-A8CF-87A0-EB2DC0673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498231"/>
            <a:ext cx="6061974" cy="4200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646F7BD1-66FD-9269-B568-C7D61E9BD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62835" y="2544073"/>
            <a:ext cx="1289304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D3D2475-8CF2-6671-C099-B05DA23A3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D1A1DD02-4BB9-D79E-269D-ADC4E6EAFF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37457339-6DAF-1694-2561-E27AA2E8385F}"/>
              </a:ext>
            </a:extLst>
          </p:cNvPr>
          <p:cNvSpPr txBox="1"/>
          <p:nvPr/>
        </p:nvSpPr>
        <p:spPr>
          <a:xfrm>
            <a:off x="545514" y="1228046"/>
            <a:ext cx="7254595" cy="2718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800" dirty="0"/>
              <a:t>ENNHRI </a:t>
            </a:r>
            <a:r>
              <a:rPr lang="sk-SK" sz="1800" dirty="0" err="1"/>
              <a:t>regranting</a:t>
            </a:r>
            <a:r>
              <a:rPr lang="sk-SK" sz="1800" dirty="0"/>
              <a:t> </a:t>
            </a:r>
            <a:r>
              <a:rPr lang="sk-SK" sz="1800" dirty="0" err="1"/>
              <a:t>project</a:t>
            </a:r>
            <a:r>
              <a:rPr lang="sk-SK" sz="1800" dirty="0"/>
              <a:t>: </a:t>
            </a:r>
            <a:r>
              <a:rPr lang="sk-SK" sz="1800" dirty="0" err="1"/>
              <a:t>Collecting</a:t>
            </a:r>
            <a:r>
              <a:rPr lang="sk-SK" sz="1800" dirty="0"/>
              <a:t> </a:t>
            </a:r>
            <a:r>
              <a:rPr lang="sk-SK" sz="1800" dirty="0" err="1"/>
              <a:t>data</a:t>
            </a:r>
            <a:r>
              <a:rPr lang="sk-SK" sz="1800" dirty="0"/>
              <a:t> </a:t>
            </a:r>
            <a:r>
              <a:rPr lang="sk-SK" sz="1800" dirty="0" err="1"/>
              <a:t>about</a:t>
            </a:r>
            <a:r>
              <a:rPr lang="sk-SK" sz="1800" dirty="0"/>
              <a:t> </a:t>
            </a:r>
            <a:r>
              <a:rPr lang="sk-SK" sz="1800" dirty="0" err="1"/>
              <a:t>sexual</a:t>
            </a:r>
            <a:r>
              <a:rPr lang="sk-SK" sz="1800" dirty="0"/>
              <a:t> </a:t>
            </a:r>
            <a:r>
              <a:rPr lang="sk-SK" sz="1800" dirty="0" err="1"/>
              <a:t>harassment</a:t>
            </a:r>
            <a:r>
              <a:rPr lang="sk-SK" sz="1800" dirty="0"/>
              <a:t> </a:t>
            </a:r>
            <a:r>
              <a:rPr lang="sk-SK" sz="1800" dirty="0" err="1"/>
              <a:t>for</a:t>
            </a:r>
            <a:r>
              <a:rPr lang="sk-SK" sz="1800" dirty="0"/>
              <a:t> </a:t>
            </a:r>
            <a:r>
              <a:rPr lang="sk-SK" sz="1800" dirty="0" err="1"/>
              <a:t>advocacy</a:t>
            </a:r>
            <a:r>
              <a:rPr lang="sk-SK" sz="1800" dirty="0"/>
              <a:t> and </a:t>
            </a:r>
            <a:r>
              <a:rPr lang="sk-SK" sz="1800" dirty="0" err="1"/>
              <a:t>reporting</a:t>
            </a:r>
            <a:r>
              <a:rPr lang="sk-SK" sz="1800" dirty="0"/>
              <a:t> to </a:t>
            </a:r>
            <a:r>
              <a:rPr lang="sk-SK" sz="1800" dirty="0" err="1"/>
              <a:t>regional</a:t>
            </a:r>
            <a:r>
              <a:rPr lang="sk-SK" sz="1800" dirty="0"/>
              <a:t> </a:t>
            </a:r>
            <a:r>
              <a:rPr lang="sk-SK" sz="1800" dirty="0" err="1"/>
              <a:t>mechanisms</a:t>
            </a:r>
            <a:r>
              <a:rPr lang="sk-SK" sz="1800" dirty="0"/>
              <a:t> by </a:t>
            </a:r>
            <a:r>
              <a:rPr lang="sk-SK" sz="1800" dirty="0" err="1"/>
              <a:t>NHRIs</a:t>
            </a:r>
            <a:r>
              <a:rPr lang="sk-SK" sz="1800" dirty="0"/>
              <a:t> (SGA-CERV-2023-07)</a:t>
            </a:r>
          </a:p>
          <a:p>
            <a:pPr algn="just">
              <a:spcAft>
                <a:spcPts val="1000"/>
              </a:spcAft>
            </a:pPr>
            <a:r>
              <a:rPr lang="en-US" sz="1800" b="1" dirty="0"/>
              <a:t>Research objectives</a:t>
            </a:r>
            <a:r>
              <a:rPr lang="sk-SK" sz="1800" b="1" dirty="0"/>
              <a:t>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gain knowledge about the prevalence of sexual harassment </a:t>
            </a:r>
            <a:r>
              <a:rPr lang="sk-SK" sz="1800" dirty="0"/>
              <a:t>at</a:t>
            </a:r>
            <a:r>
              <a:rPr lang="en-US" sz="1800" dirty="0"/>
              <a:t> the workplace;</a:t>
            </a:r>
            <a:r>
              <a:rPr lang="sk-SK" sz="1800" dirty="0"/>
              <a:t>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identify potentially vulnerable groups of staff</a:t>
            </a:r>
            <a:r>
              <a:rPr lang="sk-SK" sz="1800" dirty="0"/>
              <a:t> and risk</a:t>
            </a:r>
            <a:r>
              <a:rPr lang="en-US" sz="1800" dirty="0"/>
              <a:t> </a:t>
            </a:r>
            <a:r>
              <a:rPr lang="sk-SK" sz="1800" dirty="0" err="1"/>
              <a:t>situations</a:t>
            </a:r>
            <a:r>
              <a:rPr lang="en-US" sz="1800" dirty="0"/>
              <a:t>;</a:t>
            </a:r>
            <a:endParaRPr lang="sk-SK" sz="1800" dirty="0"/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800" dirty="0" err="1"/>
              <a:t>assess</a:t>
            </a:r>
            <a:r>
              <a:rPr lang="sk-SK" sz="1800" dirty="0"/>
              <a:t> </a:t>
            </a:r>
            <a:r>
              <a:rPr lang="en-US" sz="1800" dirty="0"/>
              <a:t>staff sensitivity to harassing </a:t>
            </a:r>
            <a:r>
              <a:rPr lang="en-US" sz="1800" dirty="0" err="1"/>
              <a:t>behavio</a:t>
            </a:r>
            <a:r>
              <a:rPr lang="sk-SK" sz="1800" dirty="0"/>
              <a:t>u</a:t>
            </a:r>
            <a:r>
              <a:rPr lang="en-US" sz="1800" dirty="0"/>
              <a:t>r. 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1095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792D4373-E358-9F01-8076-7EC83CD1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79647009-A019-E8C6-D60F-443AB785A3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46D5DAD0-539A-66A8-DF26-7AFA7712B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1AE68A5D-5D8A-DF62-EA9F-F48891A81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6AB9F1C8-BAC0-981F-FF98-C83446A65BF1}"/>
              </a:ext>
            </a:extLst>
          </p:cNvPr>
          <p:cNvSpPr txBox="1"/>
          <p:nvPr/>
        </p:nvSpPr>
        <p:spPr>
          <a:xfrm>
            <a:off x="529645" y="1073032"/>
            <a:ext cx="7648257" cy="2846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dirty="0" err="1"/>
              <a:t>Data</a:t>
            </a:r>
            <a:r>
              <a:rPr lang="sk-SK" sz="1800" dirty="0"/>
              <a:t> </a:t>
            </a:r>
            <a:r>
              <a:rPr lang="sk-SK" sz="1800" dirty="0" err="1"/>
              <a:t>collection</a:t>
            </a:r>
            <a:r>
              <a:rPr lang="sk-SK" sz="1800" dirty="0"/>
              <a:t>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800" dirty="0" err="1"/>
              <a:t>between</a:t>
            </a:r>
            <a:r>
              <a:rPr lang="sk-SK" sz="1800" dirty="0"/>
              <a:t> </a:t>
            </a:r>
            <a:r>
              <a:rPr lang="sk-SK" sz="1800" dirty="0" err="1"/>
              <a:t>July</a:t>
            </a:r>
            <a:r>
              <a:rPr lang="sk-SK" sz="1800" dirty="0"/>
              <a:t> and </a:t>
            </a:r>
            <a:r>
              <a:rPr lang="sk-SK" sz="1800" dirty="0" err="1"/>
              <a:t>October</a:t>
            </a:r>
            <a:r>
              <a:rPr lang="sk-SK" sz="1800" dirty="0"/>
              <a:t> 2023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800" dirty="0" err="1"/>
              <a:t>directly</a:t>
            </a:r>
            <a:r>
              <a:rPr lang="sk-SK" sz="1800" dirty="0"/>
              <a:t> at </a:t>
            </a:r>
            <a:r>
              <a:rPr lang="sk-SK" sz="1800" dirty="0" err="1"/>
              <a:t>workplaces</a:t>
            </a:r>
            <a:r>
              <a:rPr lang="sk-SK" sz="1800" dirty="0"/>
              <a:t> (38 </a:t>
            </a:r>
            <a:r>
              <a:rPr lang="sk-SK" sz="1800" dirty="0" err="1"/>
              <a:t>healthcare</a:t>
            </a:r>
            <a:r>
              <a:rPr lang="sk-SK" sz="1800" dirty="0"/>
              <a:t> </a:t>
            </a:r>
            <a:r>
              <a:rPr lang="sk-SK" sz="1800" dirty="0" err="1"/>
              <a:t>facilities</a:t>
            </a:r>
            <a:r>
              <a:rPr lang="sk-SK" sz="1800" dirty="0"/>
              <a:t>), </a:t>
            </a:r>
            <a:r>
              <a:rPr lang="sk-SK" sz="1800" dirty="0" err="1"/>
              <a:t>coordinated</a:t>
            </a:r>
            <a:r>
              <a:rPr lang="sk-SK" sz="1800" dirty="0"/>
              <a:t> </a:t>
            </a:r>
            <a:r>
              <a:rPr lang="sk-SK" sz="1800" dirty="0" err="1"/>
              <a:t>with</a:t>
            </a:r>
            <a:r>
              <a:rPr lang="sk-SK" sz="1800" dirty="0"/>
              <a:t> support of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Ministry</a:t>
            </a:r>
            <a:r>
              <a:rPr lang="sk-SK" sz="1800" dirty="0"/>
              <a:t> of </a:t>
            </a:r>
            <a:r>
              <a:rPr lang="sk-SK" sz="1800" dirty="0" err="1"/>
              <a:t>Healthcare</a:t>
            </a:r>
            <a:r>
              <a:rPr lang="sk-SK" sz="1800" dirty="0"/>
              <a:t> of SR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800" dirty="0"/>
              <a:t>45 381 </a:t>
            </a:r>
            <a:r>
              <a:rPr lang="sk-SK" sz="1800" dirty="0" err="1"/>
              <a:t>employees</a:t>
            </a:r>
            <a:r>
              <a:rPr lang="sk-SK" sz="1800" dirty="0"/>
              <a:t> in </a:t>
            </a:r>
            <a:r>
              <a:rPr lang="sk-SK" sz="1800" dirty="0" err="1"/>
              <a:t>health</a:t>
            </a:r>
            <a:r>
              <a:rPr lang="sk-SK" sz="1800" dirty="0"/>
              <a:t> </a:t>
            </a:r>
            <a:r>
              <a:rPr lang="sk-SK" sz="1800" dirty="0" err="1"/>
              <a:t>care</a:t>
            </a:r>
            <a:r>
              <a:rPr lang="sk-SK" sz="1800" dirty="0"/>
              <a:t> – </a:t>
            </a:r>
            <a:r>
              <a:rPr lang="sk-SK" sz="1800" dirty="0" err="1"/>
              <a:t>including</a:t>
            </a:r>
            <a:r>
              <a:rPr lang="sk-SK" sz="1800" dirty="0"/>
              <a:t> </a:t>
            </a:r>
            <a:r>
              <a:rPr lang="sk-SK" sz="1800" dirty="0" err="1"/>
              <a:t>non-medical</a:t>
            </a:r>
            <a:r>
              <a:rPr lang="sk-SK" sz="1800" dirty="0"/>
              <a:t> </a:t>
            </a:r>
            <a:r>
              <a:rPr lang="sk-SK" sz="1800" dirty="0" err="1"/>
              <a:t>professions</a:t>
            </a:r>
            <a:r>
              <a:rPr lang="sk-SK" sz="1800" dirty="0"/>
              <a:t>, </a:t>
            </a:r>
            <a:r>
              <a:rPr lang="sk-SK" sz="1800" dirty="0" err="1"/>
              <a:t>all</a:t>
            </a:r>
            <a:r>
              <a:rPr lang="sk-SK" sz="1800" dirty="0"/>
              <a:t> </a:t>
            </a:r>
            <a:r>
              <a:rPr lang="sk-SK" sz="1800" dirty="0" err="1"/>
              <a:t>forms</a:t>
            </a:r>
            <a:r>
              <a:rPr lang="sk-SK" sz="1800" dirty="0"/>
              <a:t> of </a:t>
            </a:r>
            <a:r>
              <a:rPr lang="sk-SK" sz="1800" dirty="0" err="1"/>
              <a:t>employment</a:t>
            </a:r>
            <a:r>
              <a:rPr lang="sk-SK" sz="1800" dirty="0"/>
              <a:t>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800" dirty="0"/>
              <a:t>1,814 </a:t>
            </a:r>
            <a:r>
              <a:rPr lang="sk-SK" sz="1800" dirty="0" err="1"/>
              <a:t>responses</a:t>
            </a:r>
            <a:r>
              <a:rPr lang="sk-SK" sz="1800" dirty="0"/>
              <a:t> (1387 </a:t>
            </a:r>
            <a:r>
              <a:rPr lang="sk-SK" sz="1800" dirty="0" err="1"/>
              <a:t>for</a:t>
            </a:r>
            <a:r>
              <a:rPr lang="sk-SK" sz="1800" dirty="0"/>
              <a:t> </a:t>
            </a:r>
            <a:r>
              <a:rPr lang="sk-SK" sz="1800" dirty="0" err="1"/>
              <a:t>analysis</a:t>
            </a:r>
            <a:r>
              <a:rPr lang="sk-SK" sz="1800" dirty="0"/>
              <a:t>) – </a:t>
            </a:r>
            <a:r>
              <a:rPr lang="sk-SK" sz="1800" dirty="0" err="1"/>
              <a:t>representative</a:t>
            </a:r>
            <a:r>
              <a:rPr lang="sk-SK" sz="1800" dirty="0"/>
              <a:t> </a:t>
            </a:r>
            <a:r>
              <a:rPr lang="sk-SK" sz="1800" dirty="0" err="1"/>
              <a:t>sample</a:t>
            </a:r>
            <a:r>
              <a:rPr lang="sk-SK" sz="1800" dirty="0"/>
              <a:t> by </a:t>
            </a:r>
            <a:r>
              <a:rPr lang="sk-SK" sz="1800" dirty="0" err="1"/>
              <a:t>region</a:t>
            </a:r>
            <a:r>
              <a:rPr lang="sk-SK" sz="1800" dirty="0"/>
              <a:t>, type of </a:t>
            </a:r>
            <a:r>
              <a:rPr lang="sk-SK" sz="1800" dirty="0" err="1"/>
              <a:t>the</a:t>
            </a:r>
            <a:r>
              <a:rPr lang="sk-SK" sz="1800" dirty="0"/>
              <a:t> </a:t>
            </a:r>
            <a:r>
              <a:rPr lang="sk-SK" sz="1800" dirty="0" err="1"/>
              <a:t>facility</a:t>
            </a:r>
            <a:r>
              <a:rPr lang="sk-SK" sz="1800" dirty="0"/>
              <a:t>, </a:t>
            </a:r>
            <a:r>
              <a:rPr lang="sk-SK" sz="1800" dirty="0" err="1"/>
              <a:t>profesion</a:t>
            </a:r>
            <a:r>
              <a:rPr lang="sk-SK" sz="1800" dirty="0"/>
              <a:t>, </a:t>
            </a:r>
            <a:r>
              <a:rPr lang="sk-SK" sz="1800" dirty="0" err="1"/>
              <a:t>gender</a:t>
            </a:r>
            <a:r>
              <a:rPr lang="sk-SK" sz="1800" dirty="0"/>
              <a:t>, </a:t>
            </a:r>
            <a:r>
              <a:rPr lang="sk-SK" sz="1800" dirty="0" err="1"/>
              <a:t>age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1824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5144087F-5122-6127-DF96-B86C806BC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EEEF43DD-42FE-07BE-FFF1-6EA27E624A9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C83E636-E5C5-04B2-3990-79E07E0AC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sk-SK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F655A11-AB6B-CCED-32C5-0D59FC5DB66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AFAB840B-A2E1-ED78-9DDF-7585335B20F3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>
            <a:normAutofit fontScale="92500" lnSpcReduction="10000"/>
          </a:bodyPr>
          <a:lstStyle/>
          <a:p>
            <a:endParaRPr lang="sk-SK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8DF4409-6EFC-62FF-3B46-BB17A761016E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B17FB0B3-B4E3-F3E8-C865-77B16AB1A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B1E6A19B-43B9-11E2-6AF2-16C6EC3FA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98000442-2566-EA2F-5BC4-30F3A106BF04}"/>
              </a:ext>
            </a:extLst>
          </p:cNvPr>
          <p:cNvSpPr txBox="1"/>
          <p:nvPr/>
        </p:nvSpPr>
        <p:spPr>
          <a:xfrm>
            <a:off x="506011" y="915701"/>
            <a:ext cx="4139015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b="1" dirty="0" err="1">
                <a:solidFill>
                  <a:schemeClr val="tx1"/>
                </a:solidFill>
                <a:latin typeface="+mn-lt"/>
              </a:rPr>
              <a:t>Classification</a:t>
            </a:r>
            <a:r>
              <a:rPr lang="sk-SK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800" b="1" dirty="0" err="1">
                <a:solidFill>
                  <a:schemeClr val="tx1"/>
                </a:solidFill>
                <a:latin typeface="+mn-lt"/>
              </a:rPr>
              <a:t>according</a:t>
            </a:r>
            <a:r>
              <a:rPr lang="sk-SK" sz="1800" b="1" dirty="0">
                <a:solidFill>
                  <a:schemeClr val="tx1"/>
                </a:solidFill>
                <a:latin typeface="+mn-lt"/>
              </a:rPr>
              <a:t> to </a:t>
            </a:r>
            <a:r>
              <a:rPr lang="sk-SK" sz="1800" b="1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sk-SK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800" b="1" dirty="0" err="1">
                <a:solidFill>
                  <a:schemeClr val="tx1"/>
                </a:solidFill>
                <a:latin typeface="+mn-lt"/>
                <a:hlinkClick r:id="rId5"/>
              </a:rPr>
              <a:t>Sexual</a:t>
            </a:r>
            <a:r>
              <a:rPr lang="sk-SK" sz="1800" b="1" dirty="0">
                <a:solidFill>
                  <a:schemeClr val="tx1"/>
                </a:solidFill>
                <a:latin typeface="+mn-lt"/>
                <a:hlinkClick r:id="rId5"/>
              </a:rPr>
              <a:t> </a:t>
            </a:r>
            <a:r>
              <a:rPr lang="sk-SK" sz="1800" b="1" dirty="0" err="1">
                <a:solidFill>
                  <a:schemeClr val="tx1"/>
                </a:solidFill>
                <a:latin typeface="+mn-lt"/>
                <a:hlinkClick r:id="rId5"/>
              </a:rPr>
              <a:t>Experience</a:t>
            </a:r>
            <a:r>
              <a:rPr lang="sk-SK" sz="1800" b="1" dirty="0">
                <a:solidFill>
                  <a:schemeClr val="tx1"/>
                </a:solidFill>
                <a:latin typeface="+mn-lt"/>
                <a:hlinkClick r:id="rId5"/>
              </a:rPr>
              <a:t> </a:t>
            </a:r>
            <a:r>
              <a:rPr lang="sk-SK" sz="1800" b="1" dirty="0" err="1">
                <a:solidFill>
                  <a:schemeClr val="tx1"/>
                </a:solidFill>
                <a:latin typeface="+mn-lt"/>
                <a:hlinkClick r:id="rId5"/>
              </a:rPr>
              <a:t>Questionnaire</a:t>
            </a:r>
            <a:r>
              <a:rPr lang="sk-SK" sz="1800" b="1" dirty="0">
                <a:solidFill>
                  <a:schemeClr val="tx1"/>
                </a:solidFill>
                <a:latin typeface="+mn-lt"/>
                <a:hlinkClick r:id="rId5"/>
              </a:rPr>
              <a:t> (</a:t>
            </a:r>
            <a:r>
              <a:rPr lang="sk-SK" sz="1800" b="1" dirty="0" err="1">
                <a:solidFill>
                  <a:schemeClr val="tx1"/>
                </a:solidFill>
                <a:latin typeface="+mn-lt"/>
                <a:hlinkClick r:id="rId5"/>
              </a:rPr>
              <a:t>Fitzgerald</a:t>
            </a:r>
            <a:r>
              <a:rPr lang="sk-SK" sz="1800" b="1" dirty="0">
                <a:solidFill>
                  <a:schemeClr val="tx1"/>
                </a:solidFill>
                <a:latin typeface="+mn-lt"/>
                <a:hlinkClick r:id="rId5"/>
              </a:rPr>
              <a:t>, </a:t>
            </a:r>
            <a:r>
              <a:rPr lang="sk-SK" sz="1800" b="1" dirty="0" err="1">
                <a:solidFill>
                  <a:schemeClr val="tx1"/>
                </a:solidFill>
                <a:latin typeface="+mn-lt"/>
                <a:hlinkClick r:id="rId5"/>
              </a:rPr>
              <a:t>Gelfand</a:t>
            </a:r>
            <a:r>
              <a:rPr lang="sk-SK" sz="1800" b="1" dirty="0">
                <a:solidFill>
                  <a:schemeClr val="tx1"/>
                </a:solidFill>
                <a:latin typeface="+mn-lt"/>
                <a:hlinkClick r:id="rId5"/>
              </a:rPr>
              <a:t>, &amp; </a:t>
            </a:r>
            <a:r>
              <a:rPr lang="sk-SK" sz="1800" b="1" dirty="0" err="1">
                <a:solidFill>
                  <a:schemeClr val="tx1"/>
                </a:solidFill>
                <a:latin typeface="+mn-lt"/>
                <a:hlinkClick r:id="rId5"/>
              </a:rPr>
              <a:t>Drasgow</a:t>
            </a:r>
            <a:r>
              <a:rPr lang="sk-SK" sz="1800" b="1" dirty="0">
                <a:solidFill>
                  <a:schemeClr val="tx1"/>
                </a:solidFill>
                <a:latin typeface="+mn-lt"/>
                <a:hlinkClick r:id="rId5"/>
              </a:rPr>
              <a:t>, 1995)</a:t>
            </a:r>
            <a:r>
              <a:rPr lang="sk-SK" sz="1800" b="1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sk-SK" sz="1800" dirty="0" err="1"/>
              <a:t>Gender-based</a:t>
            </a:r>
            <a:r>
              <a:rPr lang="sk-SK" sz="1800" dirty="0"/>
              <a:t> </a:t>
            </a:r>
            <a:r>
              <a:rPr lang="sk-SK" sz="1800" dirty="0" err="1"/>
              <a:t>harassment</a:t>
            </a:r>
            <a:endParaRPr lang="sk-SK" sz="1800" dirty="0"/>
          </a:p>
          <a:p>
            <a:pPr indent="-285750">
              <a:buFont typeface="Arial" panose="020B0604020202020204" pitchFamily="34" charset="0"/>
              <a:buChar char="•"/>
            </a:pPr>
            <a:endParaRPr lang="sk-SK" sz="18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sk-SK" sz="1800" dirty="0" err="1"/>
              <a:t>Unwanted</a:t>
            </a:r>
            <a:r>
              <a:rPr lang="sk-SK" sz="1800" dirty="0"/>
              <a:t> </a:t>
            </a:r>
            <a:r>
              <a:rPr lang="sk-SK" sz="1800" dirty="0" err="1"/>
              <a:t>sexual</a:t>
            </a:r>
            <a:r>
              <a:rPr lang="sk-SK" sz="1800" dirty="0"/>
              <a:t> </a:t>
            </a:r>
            <a:r>
              <a:rPr lang="sk-SK" sz="1800" dirty="0" err="1"/>
              <a:t>attention</a:t>
            </a:r>
            <a:endParaRPr lang="sk-SK" sz="1800" dirty="0"/>
          </a:p>
          <a:p>
            <a:pPr indent="-285750">
              <a:buFont typeface="Arial" panose="020B0604020202020204" pitchFamily="34" charset="0"/>
              <a:buChar char="•"/>
            </a:pPr>
            <a:endParaRPr lang="sk-SK" sz="1800" dirty="0"/>
          </a:p>
          <a:p>
            <a:pPr indent="-285750">
              <a:buFont typeface="Arial" panose="020B0604020202020204" pitchFamily="34" charset="0"/>
              <a:buChar char="•"/>
            </a:pPr>
            <a:r>
              <a:rPr lang="sk-SK" sz="1800" dirty="0" err="1"/>
              <a:t>Sexual</a:t>
            </a:r>
            <a:r>
              <a:rPr lang="sk-SK" sz="1800" dirty="0"/>
              <a:t> </a:t>
            </a:r>
            <a:r>
              <a:rPr lang="sk-SK" sz="1800" dirty="0" err="1"/>
              <a:t>coercion</a:t>
            </a:r>
            <a:endParaRPr lang="sk-SK" sz="1800" dirty="0"/>
          </a:p>
          <a:p>
            <a:endParaRPr lang="sk-SK" sz="1400" dirty="0">
              <a:solidFill>
                <a:schemeClr val="tx1"/>
              </a:solidFill>
              <a:latin typeface="Montserrat" pitchFamily="50" charset="-18"/>
            </a:endParaRP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A306C2FA-3D7E-5F2C-87F8-722B2746AA5E}"/>
              </a:ext>
            </a:extLst>
          </p:cNvPr>
          <p:cNvSpPr txBox="1"/>
          <p:nvPr/>
        </p:nvSpPr>
        <p:spPr>
          <a:xfrm>
            <a:off x="4954588" y="915701"/>
            <a:ext cx="3683401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b="1" dirty="0" err="1">
                <a:solidFill>
                  <a:schemeClr val="tx1"/>
                </a:solidFill>
                <a:latin typeface="+mn-lt"/>
              </a:rPr>
              <a:t>Legal</a:t>
            </a:r>
            <a:r>
              <a:rPr lang="sk-SK" sz="18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800" b="1" dirty="0" err="1">
                <a:solidFill>
                  <a:schemeClr val="tx1"/>
                </a:solidFill>
                <a:latin typeface="+mn-lt"/>
              </a:rPr>
              <a:t>framework</a:t>
            </a:r>
            <a:r>
              <a:rPr lang="sk-SK" sz="1800" b="1" dirty="0">
                <a:solidFill>
                  <a:schemeClr val="tx1"/>
                </a:solidFill>
                <a:latin typeface="+mn-lt"/>
              </a:rPr>
              <a:t>:</a:t>
            </a:r>
          </a:p>
          <a:p>
            <a:endParaRPr lang="sk-SK" dirty="0"/>
          </a:p>
          <a:p>
            <a:r>
              <a:rPr lang="sk-SK" sz="1800" dirty="0" err="1"/>
              <a:t>Anti-discrimination</a:t>
            </a:r>
            <a:r>
              <a:rPr lang="sk-SK" sz="1800" dirty="0"/>
              <a:t> </a:t>
            </a:r>
            <a:r>
              <a:rPr lang="sk-SK" sz="1800" dirty="0" err="1"/>
              <a:t>law</a:t>
            </a:r>
            <a:r>
              <a:rPr lang="sk-SK" sz="18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 err="1"/>
              <a:t>sexual</a:t>
            </a:r>
            <a:r>
              <a:rPr lang="sk-SK" sz="1800" dirty="0"/>
              <a:t> </a:t>
            </a:r>
            <a:r>
              <a:rPr lang="sk-SK" sz="1800" dirty="0" err="1"/>
              <a:t>harassment</a:t>
            </a:r>
            <a:r>
              <a:rPr lang="sk-SK" sz="1800" dirty="0"/>
              <a:t> as a </a:t>
            </a:r>
            <a:r>
              <a:rPr lang="sk-SK" sz="1800" dirty="0" err="1"/>
              <a:t>form</a:t>
            </a:r>
            <a:r>
              <a:rPr lang="sk-SK" sz="1800" dirty="0"/>
              <a:t> of </a:t>
            </a:r>
            <a:r>
              <a:rPr lang="sk-SK" sz="1800" dirty="0" err="1"/>
              <a:t>discrimination</a:t>
            </a:r>
            <a:endParaRPr lang="sk-S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 err="1"/>
              <a:t>discrimination</a:t>
            </a:r>
            <a:r>
              <a:rPr lang="sk-SK" sz="1800" dirty="0"/>
              <a:t> in </a:t>
            </a:r>
            <a:r>
              <a:rPr lang="sk-SK" sz="1800" dirty="0" err="1"/>
              <a:t>employment</a:t>
            </a:r>
            <a:r>
              <a:rPr lang="sk-SK" sz="1800" dirty="0"/>
              <a:t> – </a:t>
            </a:r>
            <a:r>
              <a:rPr lang="sk-SK" sz="1800" dirty="0" err="1"/>
              <a:t>responsibility</a:t>
            </a:r>
            <a:r>
              <a:rPr lang="sk-SK" sz="1800" dirty="0"/>
              <a:t> of </a:t>
            </a:r>
            <a:r>
              <a:rPr lang="sk-SK" sz="1800" dirty="0" err="1"/>
              <a:t>employer</a:t>
            </a:r>
            <a:endParaRPr lang="sk-SK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 err="1"/>
              <a:t>harassment</a:t>
            </a:r>
            <a:r>
              <a:rPr lang="sk-SK" sz="1800" dirty="0"/>
              <a:t> </a:t>
            </a:r>
          </a:p>
          <a:p>
            <a:endParaRPr lang="sk-SK" sz="1800" dirty="0"/>
          </a:p>
          <a:p>
            <a:r>
              <a:rPr lang="sk-SK" sz="1800" dirty="0" err="1"/>
              <a:t>Criminal</a:t>
            </a:r>
            <a:r>
              <a:rPr lang="sk-SK" sz="1800" dirty="0"/>
              <a:t> </a:t>
            </a:r>
            <a:r>
              <a:rPr lang="sk-SK" sz="1800" dirty="0" err="1"/>
              <a:t>code</a:t>
            </a:r>
            <a:r>
              <a:rPr lang="sk-SK" sz="1800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800" dirty="0" err="1"/>
              <a:t>sexualised</a:t>
            </a:r>
            <a:r>
              <a:rPr lang="sk-SK" sz="1800" dirty="0"/>
              <a:t> </a:t>
            </a:r>
            <a:r>
              <a:rPr lang="sk-SK" sz="1800" dirty="0" err="1"/>
              <a:t>violence</a:t>
            </a:r>
            <a:r>
              <a:rPr lang="sk-SK" sz="1800" dirty="0"/>
              <a:t>, rape,</a:t>
            </a:r>
            <a:r>
              <a:rPr lang="sk-SK" dirty="0"/>
              <a:t> </a:t>
            </a:r>
            <a:r>
              <a:rPr lang="sk-SK" sz="1800" dirty="0" err="1"/>
              <a:t>dangerous</a:t>
            </a:r>
            <a:r>
              <a:rPr lang="sk-SK" sz="1800" dirty="0"/>
              <a:t> </a:t>
            </a:r>
            <a:r>
              <a:rPr lang="sk-SK" sz="1800" dirty="0" err="1"/>
              <a:t>stalking</a:t>
            </a:r>
            <a:endParaRPr lang="sk-SK" sz="18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5339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9">
          <a:extLst>
            <a:ext uri="{FF2B5EF4-FFF2-40B4-BE49-F238E27FC236}">
              <a16:creationId xmlns:a16="http://schemas.microsoft.com/office/drawing/2014/main" id="{A4EA3B8B-2B7E-E6B1-30D5-FFEB3F3D8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0" name="Rectangle 119">
            <a:extLst>
              <a:ext uri="{FF2B5EF4-FFF2-40B4-BE49-F238E27FC236}">
                <a16:creationId xmlns:a16="http://schemas.microsoft.com/office/drawing/2014/main" id="{CDCDF44A-ED12-0256-02AC-B468F368B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F9463E12-C9FF-737C-A96C-FB052A2B224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FF839D5-A07A-D0C5-C8DE-D6371F1E0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575480" y="-620425"/>
            <a:ext cx="1286609" cy="64375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812573F3-FAF9-495F-16BE-71382E557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6563" y="498231"/>
            <a:ext cx="6061974" cy="42002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D3366ED-1ACD-D0C4-EC73-AEFA442B8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62835" y="2544073"/>
            <a:ext cx="1289304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ADB4FE1D-4DA8-C491-AF4F-63B280F33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7892C40F-58C5-5138-1DE4-06628A852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F80C05BB-24E1-59E3-AA95-5BA2507E6A91}"/>
              </a:ext>
            </a:extLst>
          </p:cNvPr>
          <p:cNvSpPr txBox="1"/>
          <p:nvPr/>
        </p:nvSpPr>
        <p:spPr>
          <a:xfrm>
            <a:off x="461050" y="1871663"/>
            <a:ext cx="23944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sk-SK" sz="4000" b="1" i="0" dirty="0">
              <a:solidFill>
                <a:schemeClr val="tx1"/>
              </a:solidFill>
              <a:effectLst/>
              <a:latin typeface="Inter"/>
            </a:endParaRPr>
          </a:p>
        </p:txBody>
      </p:sp>
      <p:graphicFrame>
        <p:nvGraphicFramePr>
          <p:cNvPr id="10" name="Tabuľka 9">
            <a:extLst>
              <a:ext uri="{FF2B5EF4-FFF2-40B4-BE49-F238E27FC236}">
                <a16:creationId xmlns:a16="http://schemas.microsoft.com/office/drawing/2014/main" id="{A3FFF309-43D4-4F04-0F8A-60E009C4B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17608"/>
              </p:ext>
            </p:extLst>
          </p:nvPr>
        </p:nvGraphicFramePr>
        <p:xfrm>
          <a:off x="22302" y="973190"/>
          <a:ext cx="9121696" cy="340409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196898">
                  <a:extLst>
                    <a:ext uri="{9D8B030D-6E8A-4147-A177-3AD203B41FA5}">
                      <a16:colId xmlns:a16="http://schemas.microsoft.com/office/drawing/2014/main" val="2608093582"/>
                    </a:ext>
                  </a:extLst>
                </a:gridCol>
                <a:gridCol w="5850673">
                  <a:extLst>
                    <a:ext uri="{9D8B030D-6E8A-4147-A177-3AD203B41FA5}">
                      <a16:colId xmlns:a16="http://schemas.microsoft.com/office/drawing/2014/main" val="2498847421"/>
                    </a:ext>
                  </a:extLst>
                </a:gridCol>
                <a:gridCol w="2074125">
                  <a:extLst>
                    <a:ext uri="{9D8B030D-6E8A-4147-A177-3AD203B41FA5}">
                      <a16:colId xmlns:a16="http://schemas.microsoft.com/office/drawing/2014/main" val="3984395534"/>
                    </a:ext>
                  </a:extLst>
                </a:gridCol>
              </a:tblGrid>
              <a:tr h="773834">
                <a:tc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Have you experienced the following situations at your healthcare workplace in the last ten years?</a:t>
                      </a:r>
                      <a:endParaRPr lang="sk-S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/>
                        <a:t>P</a:t>
                      </a:r>
                      <a:r>
                        <a:rPr lang="en-US" dirty="0" err="1"/>
                        <a:t>otential</a:t>
                      </a:r>
                      <a:r>
                        <a:rPr lang="en-US" dirty="0"/>
                        <a:t> fulfillment of the factual basis </a:t>
                      </a:r>
                      <a:r>
                        <a:rPr lang="sk-SK" dirty="0"/>
                        <a:t>of </a:t>
                      </a:r>
                      <a:r>
                        <a:rPr lang="sk-SK" dirty="0" err="1"/>
                        <a:t>legal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def</a:t>
                      </a:r>
                      <a:r>
                        <a:rPr lang="sk-SK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915100"/>
                  </a:ext>
                </a:extLst>
              </a:tr>
              <a:tr h="557617">
                <a:tc rowSpan="5">
                  <a:txBody>
                    <a:bodyPr/>
                    <a:lstStyle/>
                    <a:p>
                      <a:r>
                        <a:rPr lang="sk-SK" b="1" dirty="0" err="1"/>
                        <a:t>gender</a:t>
                      </a:r>
                      <a:r>
                        <a:rPr lang="sk-SK" b="1" dirty="0"/>
                        <a:t> </a:t>
                      </a:r>
                      <a:r>
                        <a:rPr lang="sk-SK" b="1" dirty="0" err="1"/>
                        <a:t>based</a:t>
                      </a:r>
                      <a:endParaRPr lang="sk-SK" b="1" dirty="0"/>
                    </a:p>
                    <a:p>
                      <a:r>
                        <a:rPr lang="sk-SK" b="1" dirty="0" err="1"/>
                        <a:t>harassment</a:t>
                      </a:r>
                      <a:endParaRPr lang="sk-SK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 Someone told jokes or stories with sexual undertones that made you uncomfortable.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sexual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harassment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7903966"/>
                  </a:ext>
                </a:extLst>
              </a:tr>
              <a:tr h="343327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 Someone made sexist remarks disparaging men or women in general.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harassment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67828"/>
                  </a:ext>
                </a:extLst>
              </a:tr>
              <a:tr h="343327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 Someone </a:t>
                      </a:r>
                      <a:r>
                        <a:rPr lang="sk-SK" dirty="0" err="1"/>
                        <a:t>disadvantaged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you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because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you</a:t>
                      </a:r>
                      <a:r>
                        <a:rPr lang="sk-SK" dirty="0"/>
                        <a:t> are a </a:t>
                      </a:r>
                      <a:r>
                        <a:rPr lang="sk-SK" dirty="0" err="1"/>
                        <a:t>woman</a:t>
                      </a:r>
                      <a:r>
                        <a:rPr lang="sk-SK" dirty="0"/>
                        <a:t>/man.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discrimination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based</a:t>
                      </a:r>
                      <a:r>
                        <a:rPr lang="sk-SK" dirty="0"/>
                        <a:t> on </a:t>
                      </a:r>
                      <a:r>
                        <a:rPr lang="sk-SK" dirty="0" err="1"/>
                        <a:t>gender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4654483"/>
                  </a:ext>
                </a:extLst>
              </a:tr>
              <a:tr h="343327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 Someone in your presence displayed sexually explicit material unrelated to work, causing discomfort.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sexual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harassment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224081"/>
                  </a:ext>
                </a:extLst>
              </a:tr>
              <a:tr h="343327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 Someone made an annoying comment about your appearance being attractive/unattractive.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dirty="0" err="1"/>
                        <a:t>harassment</a:t>
                      </a:r>
                      <a:r>
                        <a:rPr lang="sk-SK" dirty="0"/>
                        <a:t>; </a:t>
                      </a:r>
                      <a:r>
                        <a:rPr lang="sk-SK" dirty="0" err="1"/>
                        <a:t>sexual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harassment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411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8637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6A5CEEDC-F7B6-5AE5-A9D7-7F08168A5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DAD436D5-599D-8D01-214E-72D51C3862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24994ECE-35A7-8D8B-0F17-7F5851A05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07937E0A-C803-AAA3-A4C2-A325302E3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421A2495-36E9-CA93-BF93-04E9A3841459}"/>
              </a:ext>
            </a:extLst>
          </p:cNvPr>
          <p:cNvSpPr txBox="1"/>
          <p:nvPr/>
        </p:nvSpPr>
        <p:spPr>
          <a:xfrm>
            <a:off x="524733" y="1420350"/>
            <a:ext cx="725459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endParaRPr lang="sk-SK" b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9F0D8CD0-33B8-AEB9-5326-606D178507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927110" cy="5143500"/>
          </a:xfrm>
          <a:prstGeom prst="rect">
            <a:avLst/>
          </a:prstGeom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9C48ACDA-7A4E-BDC2-E4D5-76F39A0C8601}"/>
              </a:ext>
            </a:extLst>
          </p:cNvPr>
          <p:cNvSpPr/>
          <p:nvPr/>
        </p:nvSpPr>
        <p:spPr>
          <a:xfrm>
            <a:off x="5927110" y="4230029"/>
            <a:ext cx="3216890" cy="9541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C7BC532E-93D3-5467-9DD9-EE34DF9884A1}"/>
              </a:ext>
            </a:extLst>
          </p:cNvPr>
          <p:cNvSpPr txBox="1"/>
          <p:nvPr/>
        </p:nvSpPr>
        <p:spPr>
          <a:xfrm>
            <a:off x="5927110" y="1752239"/>
            <a:ext cx="3124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 err="1"/>
              <a:t>Every</a:t>
            </a:r>
            <a:r>
              <a:rPr lang="sk-SK" sz="1600" dirty="0"/>
              <a:t> </a:t>
            </a:r>
            <a:r>
              <a:rPr lang="sk-SK" sz="1600" dirty="0" err="1"/>
              <a:t>second</a:t>
            </a:r>
            <a:r>
              <a:rPr lang="sk-SK" sz="1600" dirty="0"/>
              <a:t> person </a:t>
            </a:r>
            <a:r>
              <a:rPr lang="sk-SK" sz="1600" dirty="0" err="1"/>
              <a:t>working</a:t>
            </a:r>
            <a:r>
              <a:rPr lang="sk-SK" sz="1600" dirty="0"/>
              <a:t> in </a:t>
            </a:r>
            <a:r>
              <a:rPr lang="sk-SK" sz="1600" dirty="0" err="1"/>
              <a:t>healthcare</a:t>
            </a:r>
            <a:r>
              <a:rPr lang="sk-SK" sz="1600" dirty="0"/>
              <a:t> has </a:t>
            </a:r>
            <a:r>
              <a:rPr lang="sk-SK" sz="1600" dirty="0" err="1"/>
              <a:t>encountered</a:t>
            </a:r>
            <a:r>
              <a:rPr lang="sk-SK" sz="1600" dirty="0"/>
              <a:t> </a:t>
            </a:r>
            <a:r>
              <a:rPr lang="sk-SK" sz="1600" dirty="0" err="1"/>
              <a:t>gender-based</a:t>
            </a:r>
            <a:r>
              <a:rPr lang="sk-SK" sz="1600" dirty="0"/>
              <a:t> </a:t>
            </a:r>
            <a:r>
              <a:rPr lang="sk-SK" sz="1600" dirty="0" err="1"/>
              <a:t>harassment</a:t>
            </a:r>
            <a:r>
              <a:rPr lang="sk-SK" sz="1600" dirty="0"/>
              <a:t> and/or </a:t>
            </a:r>
            <a:r>
              <a:rPr lang="sk-SK" sz="1600" dirty="0" err="1"/>
              <a:t>unwanted</a:t>
            </a:r>
            <a:r>
              <a:rPr lang="sk-SK" sz="1600" dirty="0"/>
              <a:t> </a:t>
            </a:r>
            <a:r>
              <a:rPr lang="sk-SK" sz="1600" dirty="0" err="1"/>
              <a:t>sexual</a:t>
            </a:r>
            <a:r>
              <a:rPr lang="sk-SK" sz="1600" dirty="0"/>
              <a:t> </a:t>
            </a:r>
            <a:r>
              <a:rPr lang="sk-SK" sz="1600" dirty="0" err="1"/>
              <a:t>attention</a:t>
            </a:r>
            <a:r>
              <a:rPr lang="sk-SK" sz="1600" dirty="0"/>
              <a:t>. </a:t>
            </a:r>
          </a:p>
        </p:txBody>
      </p:sp>
      <p:sp>
        <p:nvSpPr>
          <p:cNvPr id="14" name="BlokTextu 13">
            <a:extLst>
              <a:ext uri="{FF2B5EF4-FFF2-40B4-BE49-F238E27FC236}">
                <a16:creationId xmlns:a16="http://schemas.microsoft.com/office/drawing/2014/main" id="{C7BF4099-D07A-D9A7-955C-95DDD3506C87}"/>
              </a:ext>
            </a:extLst>
          </p:cNvPr>
          <p:cNvSpPr txBox="1"/>
          <p:nvPr/>
        </p:nvSpPr>
        <p:spPr>
          <a:xfrm>
            <a:off x="5927110" y="3379816"/>
            <a:ext cx="32168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/>
              <a:t>6% of </a:t>
            </a:r>
            <a:r>
              <a:rPr lang="sk-SK" sz="1600" dirty="0" err="1"/>
              <a:t>staff</a:t>
            </a:r>
            <a:r>
              <a:rPr lang="sk-SK" sz="1600" dirty="0"/>
              <a:t> </a:t>
            </a:r>
            <a:r>
              <a:rPr lang="sk-SK" sz="1600" dirty="0" err="1"/>
              <a:t>have</a:t>
            </a:r>
            <a:r>
              <a:rPr lang="sk-SK" sz="1600" dirty="0"/>
              <a:t> </a:t>
            </a:r>
            <a:r>
              <a:rPr lang="sk-SK" sz="1600" dirty="0" err="1"/>
              <a:t>encountered</a:t>
            </a:r>
            <a:r>
              <a:rPr lang="sk-SK" sz="1600" dirty="0"/>
              <a:t> </a:t>
            </a:r>
            <a:r>
              <a:rPr lang="sk-SK" sz="1600" dirty="0" err="1"/>
              <a:t>some</a:t>
            </a:r>
            <a:r>
              <a:rPr lang="sk-SK" sz="1600" dirty="0"/>
              <a:t> </a:t>
            </a:r>
            <a:r>
              <a:rPr lang="sk-SK" sz="1600" dirty="0" err="1"/>
              <a:t>form</a:t>
            </a:r>
            <a:r>
              <a:rPr lang="sk-SK" sz="1600" dirty="0"/>
              <a:t> of </a:t>
            </a:r>
            <a:r>
              <a:rPr lang="sk-SK" sz="1600" dirty="0" err="1"/>
              <a:t>sexual</a:t>
            </a:r>
            <a:r>
              <a:rPr lang="sk-SK" sz="1600" dirty="0"/>
              <a:t> </a:t>
            </a:r>
            <a:r>
              <a:rPr lang="sk-SK" sz="1600" dirty="0" err="1"/>
              <a:t>coercion</a:t>
            </a:r>
            <a:r>
              <a:rPr lang="sk-SK" sz="1600" dirty="0"/>
              <a:t>. 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id="{3F886C2B-14A7-7F7C-90D3-0E5BFF74960C}"/>
              </a:ext>
            </a:extLst>
          </p:cNvPr>
          <p:cNvSpPr txBox="1"/>
          <p:nvPr/>
        </p:nvSpPr>
        <p:spPr>
          <a:xfrm>
            <a:off x="5927110" y="316253"/>
            <a:ext cx="31243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dirty="0" err="1"/>
              <a:t>The</a:t>
            </a:r>
            <a:r>
              <a:rPr lang="sk-SK" sz="1600" dirty="0"/>
              <a:t> most </a:t>
            </a:r>
            <a:r>
              <a:rPr lang="sk-SK" sz="1600" dirty="0" err="1"/>
              <a:t>common</a:t>
            </a:r>
            <a:r>
              <a:rPr lang="sk-SK" sz="1600" dirty="0"/>
              <a:t> </a:t>
            </a:r>
            <a:r>
              <a:rPr lang="sk-SK" sz="1600" dirty="0" err="1"/>
              <a:t>forms</a:t>
            </a:r>
            <a:r>
              <a:rPr lang="sk-SK" sz="1600" dirty="0"/>
              <a:t> (37%) of </a:t>
            </a:r>
            <a:r>
              <a:rPr lang="sk-SK" sz="1600" dirty="0" err="1"/>
              <a:t>harassment</a:t>
            </a:r>
            <a:r>
              <a:rPr lang="sk-SK" sz="1600" dirty="0"/>
              <a:t> are </a:t>
            </a:r>
            <a:r>
              <a:rPr lang="sk-SK" sz="1600" dirty="0" err="1"/>
              <a:t>general</a:t>
            </a:r>
            <a:r>
              <a:rPr lang="sk-SK" sz="1600" dirty="0"/>
              <a:t> </a:t>
            </a:r>
            <a:r>
              <a:rPr lang="sk-SK" sz="1600" dirty="0" err="1"/>
              <a:t>sexist</a:t>
            </a:r>
            <a:r>
              <a:rPr lang="sk-SK" sz="1600" dirty="0"/>
              <a:t> </a:t>
            </a:r>
            <a:r>
              <a:rPr lang="sk-SK" sz="1600" dirty="0" err="1"/>
              <a:t>comments</a:t>
            </a:r>
            <a:r>
              <a:rPr lang="sk-SK" sz="1600" dirty="0"/>
              <a:t> and </a:t>
            </a:r>
            <a:r>
              <a:rPr lang="sk-SK" sz="1600" dirty="0" err="1"/>
              <a:t>stories</a:t>
            </a:r>
            <a:r>
              <a:rPr lang="sk-SK" sz="1600" dirty="0"/>
              <a:t> </a:t>
            </a:r>
            <a:r>
              <a:rPr lang="sk-SK" sz="1600" dirty="0" err="1"/>
              <a:t>with</a:t>
            </a:r>
            <a:r>
              <a:rPr lang="sk-SK" sz="1600" dirty="0"/>
              <a:t> </a:t>
            </a:r>
            <a:r>
              <a:rPr lang="sk-SK" sz="1600" dirty="0" err="1"/>
              <a:t>sexual</a:t>
            </a:r>
            <a:r>
              <a:rPr lang="sk-SK" sz="1600" dirty="0"/>
              <a:t> </a:t>
            </a:r>
            <a:r>
              <a:rPr lang="sk-SK" sz="1600" dirty="0" err="1"/>
              <a:t>connotation</a:t>
            </a:r>
            <a:r>
              <a:rPr lang="sk-SK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064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4CC988F9-137A-DBC7-3EDF-8E774282D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1CABFD89-DF9F-7B5B-563A-702874AF55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2F55F187-8687-CA89-3743-42029F840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6E508A0C-BE16-20E9-D13A-2EBE0C05C7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B1D4E3B5-AE4D-59A5-1003-43CAF346E578}"/>
              </a:ext>
            </a:extLst>
          </p:cNvPr>
          <p:cNvSpPr txBox="1"/>
          <p:nvPr/>
        </p:nvSpPr>
        <p:spPr>
          <a:xfrm>
            <a:off x="524733" y="1025495"/>
            <a:ext cx="82244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b="1" dirty="0">
              <a:solidFill>
                <a:srgbClr val="17365D"/>
              </a:solidFill>
              <a:latin typeface="Montserrat" panose="00000500000000000000" pitchFamily="2" charset="-18"/>
            </a:endParaRPr>
          </a:p>
          <a:p>
            <a:endParaRPr lang="sk-SK" b="1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A3D7000B-A874-99D8-F8EF-3E91EB980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172060"/>
            <a:ext cx="9207925" cy="397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86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>
          <a:extLst>
            <a:ext uri="{FF2B5EF4-FFF2-40B4-BE49-F238E27FC236}">
              <a16:creationId xmlns:a16="http://schemas.microsoft.com/office/drawing/2014/main" id="{624C5138-75BF-C4DB-D188-12DD05311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>
            <a:extLst>
              <a:ext uri="{FF2B5EF4-FFF2-40B4-BE49-F238E27FC236}">
                <a16:creationId xmlns:a16="http://schemas.microsoft.com/office/drawing/2014/main" id="{13CCD7A1-BAB4-23DC-E3B0-DB201D7BE1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50931" y="1517332"/>
            <a:ext cx="185221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F505F"/>
              </a:buClr>
              <a:buSzPct val="100000"/>
            </a:pP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Montserrat"/>
              </a:rPr>
              <a:t>Agenda</a:t>
            </a:r>
          </a:p>
        </p:txBody>
      </p:sp>
      <p:pic>
        <p:nvPicPr>
          <p:cNvPr id="9" name="Obrázok 8">
            <a:extLst>
              <a:ext uri="{FF2B5EF4-FFF2-40B4-BE49-F238E27FC236}">
                <a16:creationId xmlns:a16="http://schemas.microsoft.com/office/drawing/2014/main" id="{CB2999BE-E455-6310-2C3C-71759D6C3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900" y="399862"/>
            <a:ext cx="1844200" cy="4343776"/>
          </a:xfrm>
          <a:prstGeom prst="rect">
            <a:avLst/>
          </a:prstGeom>
        </p:spPr>
      </p:pic>
      <p:pic>
        <p:nvPicPr>
          <p:cNvPr id="11" name="Obrázok 10" descr="Obrázok, na ktorom je text, snímka obrazovky, písmo, dizajn&#10;&#10;Obsah vygenerovaný pomocou AI môže byť nesprávny.">
            <a:extLst>
              <a:ext uri="{FF2B5EF4-FFF2-40B4-BE49-F238E27FC236}">
                <a16:creationId xmlns:a16="http://schemas.microsoft.com/office/drawing/2014/main" id="{B9195705-C781-240B-EE4B-25D827D64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BlokTextu 12">
            <a:extLst>
              <a:ext uri="{FF2B5EF4-FFF2-40B4-BE49-F238E27FC236}">
                <a16:creationId xmlns:a16="http://schemas.microsoft.com/office/drawing/2014/main" id="{9F3C202D-1D8C-6CDB-CC20-68374A8B3EC4}"/>
              </a:ext>
            </a:extLst>
          </p:cNvPr>
          <p:cNvSpPr txBox="1"/>
          <p:nvPr/>
        </p:nvSpPr>
        <p:spPr>
          <a:xfrm>
            <a:off x="495705" y="1079033"/>
            <a:ext cx="8588821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dirty="0" err="1">
                <a:solidFill>
                  <a:schemeClr val="tx1"/>
                </a:solidFill>
                <a:latin typeface="+mn-lt"/>
              </a:rPr>
              <a:t>Other</a:t>
            </a:r>
            <a:r>
              <a:rPr lang="sk-SK" sz="16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b="1" dirty="0" err="1">
                <a:solidFill>
                  <a:schemeClr val="tx1"/>
                </a:solidFill>
                <a:latin typeface="+mn-lt"/>
              </a:rPr>
              <a:t>findings</a:t>
            </a:r>
            <a:r>
              <a:rPr lang="sk-SK" sz="1600" b="1" dirty="0">
                <a:solidFill>
                  <a:schemeClr val="tx1"/>
                </a:solidFill>
                <a:latin typeface="+mn-lt"/>
              </a:rPr>
              <a:t> to point </a:t>
            </a:r>
            <a:r>
              <a:rPr lang="sk-SK" sz="1600" b="1" dirty="0" err="1">
                <a:solidFill>
                  <a:schemeClr val="tx1"/>
                </a:solidFill>
                <a:latin typeface="+mn-lt"/>
              </a:rPr>
              <a:t>out</a:t>
            </a:r>
            <a:r>
              <a:rPr lang="sk-SK" sz="1600" b="1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600" dirty="0">
                <a:solidFill>
                  <a:schemeClr val="tx1"/>
                </a:solidFill>
                <a:latin typeface="+mn-lt"/>
              </a:rPr>
              <a:t>10 % of resp.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experienced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some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forms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of SH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during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atestation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/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internship</a:t>
            </a:r>
            <a:endParaRPr lang="sk-SK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600" dirty="0">
                <a:solidFill>
                  <a:schemeClr val="tx1"/>
                </a:solidFill>
                <a:latin typeface="+mn-lt"/>
              </a:rPr>
              <a:t>most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frequent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SH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takes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place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in front of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other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people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(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staff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,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patients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600" dirty="0">
                <a:solidFill>
                  <a:schemeClr val="tx1"/>
                </a:solidFill>
                <a:latin typeface="+mn-lt"/>
              </a:rPr>
              <a:t>1 % of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respondents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reported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/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consulted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their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cases</a:t>
            </a:r>
            <a:endParaRPr lang="sk-SK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600" dirty="0" err="1">
                <a:solidFill>
                  <a:schemeClr val="tx1"/>
                </a:solidFill>
                <a:latin typeface="+mn-lt"/>
              </a:rPr>
              <a:t>relativisation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severity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/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impact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of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experienced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SH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sk-SK" sz="1600" dirty="0" err="1">
                <a:solidFill>
                  <a:schemeClr val="tx1"/>
                </a:solidFill>
                <a:latin typeface="+mn-lt"/>
              </a:rPr>
              <a:t>low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awareness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about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protective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measures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, role of EB and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other</a:t>
            </a:r>
            <a:r>
              <a:rPr lang="sk-SK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sk-SK" sz="1600" dirty="0" err="1">
                <a:solidFill>
                  <a:schemeClr val="tx1"/>
                </a:solidFill>
                <a:latin typeface="+mn-lt"/>
              </a:rPr>
              <a:t>actors</a:t>
            </a:r>
            <a:endParaRPr lang="sk-SK" sz="16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sk-SK" sz="1600" b="1" i="1" dirty="0">
              <a:solidFill>
                <a:srgbClr val="17365D"/>
              </a:solidFill>
              <a:latin typeface="+mn-lt"/>
            </a:endParaRPr>
          </a:p>
          <a:p>
            <a:br>
              <a:rPr lang="en-US" sz="1800" dirty="0"/>
            </a:b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316625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07D00421128C245A24588FBFA1F95BA" ma:contentTypeVersion="14" ma:contentTypeDescription="Umožňuje vytvoriť nový dokument." ma:contentTypeScope="" ma:versionID="d96737d5aaa77181b0cb73793d08289f">
  <xsd:schema xmlns:xsd="http://www.w3.org/2001/XMLSchema" xmlns:xs="http://www.w3.org/2001/XMLSchema" xmlns:p="http://schemas.microsoft.com/office/2006/metadata/properties" xmlns:ns2="366b3d18-5472-4ed3-aa03-c3b89a71c028" xmlns:ns3="5c7f7db1-eeff-46de-a93a-1f916f609a4d" targetNamespace="http://schemas.microsoft.com/office/2006/metadata/properties" ma:root="true" ma:fieldsID="70f05236cc3a6cae178f34830f506ae3" ns2:_="" ns3:_="">
    <xsd:import namespace="366b3d18-5472-4ed3-aa03-c3b89a71c028"/>
    <xsd:import namespace="5c7f7db1-eeff-46de-a93a-1f916f609a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b3d18-5472-4ed3-aa03-c3b89a71c0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6ffaf583-a936-422c-879e-c9672c6176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f7db1-eeff-46de-a93a-1f916f609a4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07920e2-a2d2-44cb-8b5e-d5b2fc3f7088}" ma:internalName="TaxCatchAll" ma:showField="CatchAllData" ma:web="5c7f7db1-eeff-46de-a93a-1f916f609a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BF6B61-0543-4846-991F-C89059CE4E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F56DE8-737D-4A90-A1BE-121CB3C79F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6b3d18-5472-4ed3-aa03-c3b89a71c028"/>
    <ds:schemaRef ds:uri="5c7f7db1-eeff-46de-a93a-1f916f609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5728</TotalTime>
  <Words>1049</Words>
  <Application>Microsoft Office PowerPoint</Application>
  <PresentationFormat>Prezentácia na obrazovke (16:9)</PresentationFormat>
  <Paragraphs>94</Paragraphs>
  <Slides>11</Slides>
  <Notes>11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7" baseType="lpstr">
      <vt:lpstr>Inter</vt:lpstr>
      <vt:lpstr>Montserrat Light</vt:lpstr>
      <vt:lpstr>Montserrat</vt:lpstr>
      <vt:lpstr>Calibri</vt:lpstr>
      <vt:lpstr>Arial</vt:lpstr>
      <vt:lpstr>Office Theme</vt:lpstr>
      <vt:lpstr>Prezentácia programu PowerPoint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  <vt:lpstr>Agenda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</dc:title>
  <dc:creator>kovi</dc:creator>
  <cp:lastModifiedBy>Michaela Ujházyová</cp:lastModifiedBy>
  <cp:revision>66</cp:revision>
  <cp:lastPrinted>2025-09-15T12:02:29Z</cp:lastPrinted>
  <dcterms:created xsi:type="dcterms:W3CDTF">2021-03-18T19:35:19Z</dcterms:created>
  <dcterms:modified xsi:type="dcterms:W3CDTF">2025-09-16T22:33:41Z</dcterms:modified>
</cp:coreProperties>
</file>