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7"/>
  </p:notesMasterIdLst>
  <p:sldIdLst>
    <p:sldId id="261" r:id="rId5"/>
    <p:sldId id="714" r:id="rId6"/>
    <p:sldId id="259" r:id="rId7"/>
    <p:sldId id="739" r:id="rId8"/>
    <p:sldId id="675" r:id="rId9"/>
    <p:sldId id="280" r:id="rId10"/>
    <p:sldId id="737" r:id="rId11"/>
    <p:sldId id="676" r:id="rId12"/>
    <p:sldId id="713" r:id="rId13"/>
    <p:sldId id="678" r:id="rId14"/>
    <p:sldId id="738" r:id="rId15"/>
    <p:sldId id="685" r:id="rId16"/>
    <p:sldId id="735" r:id="rId17"/>
    <p:sldId id="742" r:id="rId18"/>
    <p:sldId id="279" r:id="rId19"/>
    <p:sldId id="639" r:id="rId20"/>
    <p:sldId id="695" r:id="rId21"/>
    <p:sldId id="740" r:id="rId22"/>
    <p:sldId id="673" r:id="rId23"/>
    <p:sldId id="690" r:id="rId24"/>
    <p:sldId id="736" r:id="rId25"/>
    <p:sldId id="631" r:id="rId26"/>
  </p:sldIdLst>
  <p:sldSz cx="12192000" cy="6858000"/>
  <p:notesSz cx="6858000" cy="9144000"/>
  <p:embeddedFontLst>
    <p:embeddedFont>
      <p:font typeface="Ubuntu" panose="020B0504030602030204" pitchFamily="34" charset="0"/>
      <p:regular r:id="rId28"/>
      <p:bold r:id="rId29"/>
      <p:italic r:id="rId30"/>
      <p:boldItalic r:id="rId31"/>
    </p:embeddedFont>
  </p:embeddedFont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osario.Fidalgo" initials="M" lastIdx="0" clrIdx="0">
    <p:extLst>
      <p:ext uri="{19B8F6BF-5375-455C-9EA6-DF929625EA0E}">
        <p15:presenceInfo xmlns:p15="http://schemas.microsoft.com/office/powerpoint/2012/main" userId="S-1-5-21-371401637-1524046143-4115192039-185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7D"/>
    <a:srgbClr val="00927D"/>
    <a:srgbClr val="70DCB5"/>
    <a:srgbClr val="449E71"/>
    <a:srgbClr val="19A7A0"/>
    <a:srgbClr val="A7E8CE"/>
    <a:srgbClr val="02FB2A"/>
    <a:srgbClr val="40817C"/>
    <a:srgbClr val="3ACF75"/>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68"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9127507136438E-2"/>
          <c:y val="3.1367279975202562E-2"/>
          <c:w val="0.95125766887662311"/>
          <c:h val="0.89272933618685024"/>
        </c:manualLayout>
      </c:layout>
      <c:lineChart>
        <c:grouping val="standard"/>
        <c:varyColors val="0"/>
        <c:ser>
          <c:idx val="0"/>
          <c:order val="0"/>
          <c:tx>
            <c:strRef>
              <c:f>Folha1!$B$12</c:f>
              <c:strCache>
                <c:ptCount val="1"/>
                <c:pt idx="0">
                  <c:v>N.º Ações sobre Assédio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Folha1!$A$13:$A$17</c:f>
              <c:numCache>
                <c:formatCode>General</c:formatCode>
                <c:ptCount val="5"/>
                <c:pt idx="0">
                  <c:v>2021</c:v>
                </c:pt>
                <c:pt idx="1">
                  <c:v>2022</c:v>
                </c:pt>
                <c:pt idx="2">
                  <c:v>2023</c:v>
                </c:pt>
                <c:pt idx="3">
                  <c:v>2024</c:v>
                </c:pt>
                <c:pt idx="4">
                  <c:v>2025</c:v>
                </c:pt>
              </c:numCache>
            </c:numRef>
          </c:cat>
          <c:val>
            <c:numRef>
              <c:f>Folha1!$B$13:$B$17</c:f>
              <c:numCache>
                <c:formatCode>General</c:formatCode>
                <c:ptCount val="5"/>
                <c:pt idx="0">
                  <c:v>13</c:v>
                </c:pt>
                <c:pt idx="1">
                  <c:v>20</c:v>
                </c:pt>
                <c:pt idx="2">
                  <c:v>8</c:v>
                </c:pt>
                <c:pt idx="3">
                  <c:v>13</c:v>
                </c:pt>
                <c:pt idx="4">
                  <c:v>14</c:v>
                </c:pt>
              </c:numCache>
            </c:numRef>
          </c:val>
          <c:smooth val="0"/>
          <c:extLst>
            <c:ext xmlns:c16="http://schemas.microsoft.com/office/drawing/2014/chart" uri="{C3380CC4-5D6E-409C-BE32-E72D297353CC}">
              <c16:uniqueId val="{00000000-6AB2-4886-9BE8-05783E911E5D}"/>
            </c:ext>
          </c:extLst>
        </c:ser>
        <c:dLbls>
          <c:dLblPos val="t"/>
          <c:showLegendKey val="0"/>
          <c:showVal val="1"/>
          <c:showCatName val="0"/>
          <c:showSerName val="0"/>
          <c:showPercent val="0"/>
          <c:showBubbleSize val="0"/>
        </c:dLbls>
        <c:smooth val="0"/>
        <c:axId val="1851120752"/>
        <c:axId val="1776552128"/>
      </c:lineChart>
      <c:catAx>
        <c:axId val="185112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776552128"/>
        <c:crosses val="autoZero"/>
        <c:auto val="1"/>
        <c:lblAlgn val="ctr"/>
        <c:lblOffset val="100"/>
        <c:noMultiLvlLbl val="0"/>
      </c:catAx>
      <c:valAx>
        <c:axId val="177655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185112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'Gráficos ENG'!$B$29</c:f>
              <c:strCache>
                <c:ptCount val="1"/>
                <c:pt idx="0">
                  <c:v>Total number of 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 ENG'!$A$30:$A$34</c:f>
              <c:numCache>
                <c:formatCode>General</c:formatCode>
                <c:ptCount val="5"/>
                <c:pt idx="0">
                  <c:v>2021</c:v>
                </c:pt>
                <c:pt idx="1">
                  <c:v>2022</c:v>
                </c:pt>
                <c:pt idx="2">
                  <c:v>2023</c:v>
                </c:pt>
                <c:pt idx="3">
                  <c:v>2024</c:v>
                </c:pt>
                <c:pt idx="4">
                  <c:v>2025</c:v>
                </c:pt>
              </c:numCache>
            </c:numRef>
          </c:cat>
          <c:val>
            <c:numRef>
              <c:f>'Gráficos ENG'!$B$30:$B$34</c:f>
              <c:numCache>
                <c:formatCode>0%</c:formatCode>
                <c:ptCount val="5"/>
                <c:pt idx="0">
                  <c:v>0.32167832167832167</c:v>
                </c:pt>
                <c:pt idx="1">
                  <c:v>0.23632385120350111</c:v>
                </c:pt>
                <c:pt idx="2">
                  <c:v>0.18932038834951456</c:v>
                </c:pt>
                <c:pt idx="3">
                  <c:v>0.24074074074074073</c:v>
                </c:pt>
                <c:pt idx="4">
                  <c:v>0.20744680851063829</c:v>
                </c:pt>
              </c:numCache>
            </c:numRef>
          </c:val>
          <c:extLst>
            <c:ext xmlns:c16="http://schemas.microsoft.com/office/drawing/2014/chart" uri="{C3380CC4-5D6E-409C-BE32-E72D297353CC}">
              <c16:uniqueId val="{00000000-CE51-4EBF-96E5-EC46AF88D160}"/>
            </c:ext>
          </c:extLst>
        </c:ser>
        <c:ser>
          <c:idx val="1"/>
          <c:order val="1"/>
          <c:tx>
            <c:strRef>
              <c:f>'Gráficos ENG'!$C$29</c:f>
              <c:strCache>
                <c:ptCount val="1"/>
                <c:pt idx="0">
                  <c:v>Total number of women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t-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 ENG'!$A$30:$A$34</c:f>
              <c:numCache>
                <c:formatCode>General</c:formatCode>
                <c:ptCount val="5"/>
                <c:pt idx="0">
                  <c:v>2021</c:v>
                </c:pt>
                <c:pt idx="1">
                  <c:v>2022</c:v>
                </c:pt>
                <c:pt idx="2">
                  <c:v>2023</c:v>
                </c:pt>
                <c:pt idx="3">
                  <c:v>2024</c:v>
                </c:pt>
                <c:pt idx="4">
                  <c:v>2025</c:v>
                </c:pt>
              </c:numCache>
            </c:numRef>
          </c:cat>
          <c:val>
            <c:numRef>
              <c:f>'Gráficos ENG'!$C$30:$C$34</c:f>
              <c:numCache>
                <c:formatCode>0%</c:formatCode>
                <c:ptCount val="5"/>
                <c:pt idx="0">
                  <c:v>0.70979020979020979</c:v>
                </c:pt>
                <c:pt idx="1">
                  <c:v>0.76367614879649892</c:v>
                </c:pt>
                <c:pt idx="2">
                  <c:v>0.81067961165048541</c:v>
                </c:pt>
                <c:pt idx="3">
                  <c:v>0.7592592592592593</c:v>
                </c:pt>
                <c:pt idx="4">
                  <c:v>0.79255319148936165</c:v>
                </c:pt>
              </c:numCache>
            </c:numRef>
          </c:val>
          <c:extLst>
            <c:ext xmlns:c16="http://schemas.microsoft.com/office/drawing/2014/chart" uri="{C3380CC4-5D6E-409C-BE32-E72D297353CC}">
              <c16:uniqueId val="{00000001-CE51-4EBF-96E5-EC46AF88D160}"/>
            </c:ext>
          </c:extLst>
        </c:ser>
        <c:dLbls>
          <c:dLblPos val="ctr"/>
          <c:showLegendKey val="0"/>
          <c:showVal val="1"/>
          <c:showCatName val="0"/>
          <c:showSerName val="0"/>
          <c:showPercent val="0"/>
          <c:showBubbleSize val="0"/>
        </c:dLbls>
        <c:gapWidth val="150"/>
        <c:overlap val="100"/>
        <c:axId val="1656315328"/>
        <c:axId val="1654460080"/>
      </c:barChart>
      <c:catAx>
        <c:axId val="16563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PT"/>
          </a:p>
        </c:txPr>
        <c:crossAx val="1654460080"/>
        <c:crosses val="autoZero"/>
        <c:auto val="1"/>
        <c:lblAlgn val="ctr"/>
        <c:lblOffset val="100"/>
        <c:noMultiLvlLbl val="0"/>
      </c:catAx>
      <c:valAx>
        <c:axId val="16544600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PT"/>
          </a:p>
        </c:txPr>
        <c:crossAx val="16563153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sz="1200"/>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09514-3113-4D03-A64B-1277801D88D9}" type="datetimeFigureOut">
              <a:rPr lang="pt-PT" smtClean="0"/>
              <a:t>17/09/2025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B7EB5-5E08-438E-B630-FB002D3208B2}" type="slidenum">
              <a:rPr lang="pt-PT" smtClean="0"/>
              <a:t>‹nº›</a:t>
            </a:fld>
            <a:endParaRPr lang="pt-PT"/>
          </a:p>
        </p:txBody>
      </p:sp>
    </p:spTree>
    <p:extLst>
      <p:ext uri="{BB962C8B-B14F-4D97-AF65-F5344CB8AC3E}">
        <p14:creationId xmlns:p14="http://schemas.microsoft.com/office/powerpoint/2010/main" val="258158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633B7EB5-5E08-438E-B630-FB002D3208B2}" type="slidenum">
              <a:rPr lang="pt-PT" smtClean="0"/>
              <a:t>2</a:t>
            </a:fld>
            <a:endParaRPr lang="pt-PT"/>
          </a:p>
        </p:txBody>
      </p:sp>
    </p:spTree>
    <p:extLst>
      <p:ext uri="{BB962C8B-B14F-4D97-AF65-F5344CB8AC3E}">
        <p14:creationId xmlns:p14="http://schemas.microsoft.com/office/powerpoint/2010/main" val="33341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633B7EB5-5E08-438E-B630-FB002D3208B2}" type="slidenum">
              <a:rPr lang="pt-PT" smtClean="0"/>
              <a:t>6</a:t>
            </a:fld>
            <a:endParaRPr lang="pt-PT"/>
          </a:p>
        </p:txBody>
      </p:sp>
    </p:spTree>
    <p:extLst>
      <p:ext uri="{BB962C8B-B14F-4D97-AF65-F5344CB8AC3E}">
        <p14:creationId xmlns:p14="http://schemas.microsoft.com/office/powerpoint/2010/main" val="32458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633B7EB5-5E08-438E-B630-FB002D3208B2}" type="slidenum">
              <a:rPr lang="pt-PT" smtClean="0"/>
              <a:t>7</a:t>
            </a:fld>
            <a:endParaRPr lang="pt-PT"/>
          </a:p>
        </p:txBody>
      </p:sp>
    </p:spTree>
    <p:extLst>
      <p:ext uri="{BB962C8B-B14F-4D97-AF65-F5344CB8AC3E}">
        <p14:creationId xmlns:p14="http://schemas.microsoft.com/office/powerpoint/2010/main" val="36072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C4B8B-ECFE-CA16-0E57-5A2279A95360}"/>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15D3C319-A63F-50FD-9DB4-51486CBD4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D60D5E40-E8BC-565F-2F4D-D67BEFD7FD1F}"/>
              </a:ext>
            </a:extLst>
          </p:cNvPr>
          <p:cNvSpPr>
            <a:spLocks noGrp="1"/>
          </p:cNvSpPr>
          <p:nvPr>
            <p:ph type="dt" sz="half" idx="10"/>
          </p:nvPr>
        </p:nvSpPr>
        <p:spPr/>
        <p:txBody>
          <a:bodyPr/>
          <a:lstStyle/>
          <a:p>
            <a:fld id="{077AAA49-A363-4634-BA9F-C8B7638061DB}" type="datetime1">
              <a:rPr lang="pt-PT" smtClean="0"/>
              <a:t>17/09/2025</a:t>
            </a:fld>
            <a:endParaRPr lang="pt-PT"/>
          </a:p>
        </p:txBody>
      </p:sp>
      <p:sp>
        <p:nvSpPr>
          <p:cNvPr id="5" name="Marcador de Posição do Rodapé 4">
            <a:extLst>
              <a:ext uri="{FF2B5EF4-FFF2-40B4-BE49-F238E27FC236}">
                <a16:creationId xmlns:a16="http://schemas.microsoft.com/office/drawing/2014/main" id="{7B83071B-0607-9839-7A6E-DBF544509E3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DA1C33D-25FF-3DBC-2021-F8CF04F7F043}"/>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155172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8BB48-8E64-15FB-B3ED-9DD90796A5A5}"/>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F0F080B-4E3C-56F5-9328-E72D1C261A03}"/>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436CEF2-EED3-DEE7-0E4E-CDB64E2AD7D0}"/>
              </a:ext>
            </a:extLst>
          </p:cNvPr>
          <p:cNvSpPr>
            <a:spLocks noGrp="1"/>
          </p:cNvSpPr>
          <p:nvPr>
            <p:ph type="dt" sz="half" idx="10"/>
          </p:nvPr>
        </p:nvSpPr>
        <p:spPr/>
        <p:txBody>
          <a:bodyPr/>
          <a:lstStyle/>
          <a:p>
            <a:fld id="{83ADB04A-7E36-43A7-AC24-657D32ACE5B1}" type="datetime1">
              <a:rPr lang="pt-PT" smtClean="0"/>
              <a:t>17/09/2025</a:t>
            </a:fld>
            <a:endParaRPr lang="pt-PT"/>
          </a:p>
        </p:txBody>
      </p:sp>
      <p:sp>
        <p:nvSpPr>
          <p:cNvPr id="5" name="Marcador de Posição do Rodapé 4">
            <a:extLst>
              <a:ext uri="{FF2B5EF4-FFF2-40B4-BE49-F238E27FC236}">
                <a16:creationId xmlns:a16="http://schemas.microsoft.com/office/drawing/2014/main" id="{EF7438EF-2B90-AC52-0339-E0265BDE34C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501E699-62B1-6271-36B8-8746482B515A}"/>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78587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BB2C1E-B944-7F47-5338-F9E63DE542E5}"/>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3D2E170-8427-4C16-0EFC-5FB0CBA7CE2A}"/>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52139AA-EE4E-8E77-E104-BDCFA588F6CD}"/>
              </a:ext>
            </a:extLst>
          </p:cNvPr>
          <p:cNvSpPr>
            <a:spLocks noGrp="1"/>
          </p:cNvSpPr>
          <p:nvPr>
            <p:ph type="dt" sz="half" idx="10"/>
          </p:nvPr>
        </p:nvSpPr>
        <p:spPr/>
        <p:txBody>
          <a:bodyPr/>
          <a:lstStyle/>
          <a:p>
            <a:fld id="{8DA3A9BC-67B8-4439-8909-3887BA9CC5A7}" type="datetime1">
              <a:rPr lang="pt-PT" smtClean="0"/>
              <a:t>17/09/2025</a:t>
            </a:fld>
            <a:endParaRPr lang="pt-PT"/>
          </a:p>
        </p:txBody>
      </p:sp>
      <p:sp>
        <p:nvSpPr>
          <p:cNvPr id="5" name="Marcador de Posição do Rodapé 4">
            <a:extLst>
              <a:ext uri="{FF2B5EF4-FFF2-40B4-BE49-F238E27FC236}">
                <a16:creationId xmlns:a16="http://schemas.microsoft.com/office/drawing/2014/main" id="{E3A182C6-B0F2-5B56-4956-BE4AB4F18BC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3DA480E-3951-8052-2C98-8858AF5EB831}"/>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417440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06AEA-EAF6-5FE8-65AB-82C9E1E8139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5188827-AE1E-C177-18EC-30E0480337CC}"/>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781EDCA-7572-4647-17FF-59ACEF6873DA}"/>
              </a:ext>
            </a:extLst>
          </p:cNvPr>
          <p:cNvSpPr>
            <a:spLocks noGrp="1"/>
          </p:cNvSpPr>
          <p:nvPr>
            <p:ph type="dt" sz="half" idx="10"/>
          </p:nvPr>
        </p:nvSpPr>
        <p:spPr/>
        <p:txBody>
          <a:bodyPr/>
          <a:lstStyle/>
          <a:p>
            <a:fld id="{64348F90-E6BE-4051-89C2-0CC2B97C301F}" type="datetime1">
              <a:rPr lang="pt-PT" smtClean="0"/>
              <a:t>17/09/2025</a:t>
            </a:fld>
            <a:endParaRPr lang="pt-PT"/>
          </a:p>
        </p:txBody>
      </p:sp>
      <p:sp>
        <p:nvSpPr>
          <p:cNvPr id="5" name="Marcador de Posição do Rodapé 4">
            <a:extLst>
              <a:ext uri="{FF2B5EF4-FFF2-40B4-BE49-F238E27FC236}">
                <a16:creationId xmlns:a16="http://schemas.microsoft.com/office/drawing/2014/main" id="{3DC489B9-7433-B745-0314-6B0CB8F9045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E0A1A3E-49A1-BF48-2090-4FC16D535C72}"/>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268054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E750E-99C6-818C-5A67-B344C4B41969}"/>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9C5682D-EA2C-7517-8AD2-CBCD70EB80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BDC79754-50FC-265A-34D2-4DCA92759C49}"/>
              </a:ext>
            </a:extLst>
          </p:cNvPr>
          <p:cNvSpPr>
            <a:spLocks noGrp="1"/>
          </p:cNvSpPr>
          <p:nvPr>
            <p:ph type="dt" sz="half" idx="10"/>
          </p:nvPr>
        </p:nvSpPr>
        <p:spPr/>
        <p:txBody>
          <a:bodyPr/>
          <a:lstStyle/>
          <a:p>
            <a:fld id="{CCC3EF04-5845-4CDA-B446-53DDDF493455}" type="datetime1">
              <a:rPr lang="pt-PT" smtClean="0"/>
              <a:t>17/09/2025</a:t>
            </a:fld>
            <a:endParaRPr lang="pt-PT"/>
          </a:p>
        </p:txBody>
      </p:sp>
      <p:sp>
        <p:nvSpPr>
          <p:cNvPr id="5" name="Marcador de Posição do Rodapé 4">
            <a:extLst>
              <a:ext uri="{FF2B5EF4-FFF2-40B4-BE49-F238E27FC236}">
                <a16:creationId xmlns:a16="http://schemas.microsoft.com/office/drawing/2014/main" id="{157A05F6-3744-AE56-6003-5054E7EEE71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0D22C3D-6A23-60B2-4FC4-E6B5DA6B0614}"/>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243196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CEBF4-E3F8-A87F-6499-1BA0517E6FEA}"/>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1D765CE-045C-4039-4B3E-B1B7CFB89A57}"/>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94F875CD-6450-023E-4B08-BFEE7FA31765}"/>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E3D61575-3BAC-68BE-1DD8-237BE7972060}"/>
              </a:ext>
            </a:extLst>
          </p:cNvPr>
          <p:cNvSpPr>
            <a:spLocks noGrp="1"/>
          </p:cNvSpPr>
          <p:nvPr>
            <p:ph type="dt" sz="half" idx="10"/>
          </p:nvPr>
        </p:nvSpPr>
        <p:spPr/>
        <p:txBody>
          <a:bodyPr/>
          <a:lstStyle/>
          <a:p>
            <a:fld id="{481A1666-FC42-4628-93C7-88BBD8FC84F5}" type="datetime1">
              <a:rPr lang="pt-PT" smtClean="0"/>
              <a:t>17/09/2025</a:t>
            </a:fld>
            <a:endParaRPr lang="pt-PT"/>
          </a:p>
        </p:txBody>
      </p:sp>
      <p:sp>
        <p:nvSpPr>
          <p:cNvPr id="6" name="Marcador de Posição do Rodapé 5">
            <a:extLst>
              <a:ext uri="{FF2B5EF4-FFF2-40B4-BE49-F238E27FC236}">
                <a16:creationId xmlns:a16="http://schemas.microsoft.com/office/drawing/2014/main" id="{E6600F50-D1D7-9856-8C37-433135967F9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E034A38-66B4-B545-186B-D36449FD26F7}"/>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132708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2C1CE-FF91-1598-DE79-72E52BA472EA}"/>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CFEDDCC-4EEB-DA28-9434-9F6274FAD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7A40F714-1540-EB3A-C430-A2D83924A5C3}"/>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8488A794-17A0-193F-4C79-437C978E9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73A8A30A-D898-1B0D-0A34-DB99F1D8F1D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DA248F09-0C60-8A58-A072-7BA9245D9A2E}"/>
              </a:ext>
            </a:extLst>
          </p:cNvPr>
          <p:cNvSpPr>
            <a:spLocks noGrp="1"/>
          </p:cNvSpPr>
          <p:nvPr>
            <p:ph type="dt" sz="half" idx="10"/>
          </p:nvPr>
        </p:nvSpPr>
        <p:spPr/>
        <p:txBody>
          <a:bodyPr/>
          <a:lstStyle/>
          <a:p>
            <a:fld id="{5D1486A9-D064-4776-B2B2-3DCF4BD2E961}" type="datetime1">
              <a:rPr lang="pt-PT" smtClean="0"/>
              <a:t>17/09/2025</a:t>
            </a:fld>
            <a:endParaRPr lang="pt-PT"/>
          </a:p>
        </p:txBody>
      </p:sp>
      <p:sp>
        <p:nvSpPr>
          <p:cNvPr id="8" name="Marcador de Posição do Rodapé 7">
            <a:extLst>
              <a:ext uri="{FF2B5EF4-FFF2-40B4-BE49-F238E27FC236}">
                <a16:creationId xmlns:a16="http://schemas.microsoft.com/office/drawing/2014/main" id="{80BC76AD-05AC-818A-EDAA-4BC84093C7B1}"/>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D5664761-6D92-1AC1-AE18-A1127DF2713A}"/>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306281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09EC2-A2EC-4EAE-54FD-BFE53B553D2C}"/>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4698BF4-6414-1029-1ACC-FCE5EAA2BECE}"/>
              </a:ext>
            </a:extLst>
          </p:cNvPr>
          <p:cNvSpPr>
            <a:spLocks noGrp="1"/>
          </p:cNvSpPr>
          <p:nvPr>
            <p:ph type="dt" sz="half" idx="10"/>
          </p:nvPr>
        </p:nvSpPr>
        <p:spPr/>
        <p:txBody>
          <a:bodyPr/>
          <a:lstStyle/>
          <a:p>
            <a:fld id="{3E1F2E01-7C88-480B-8C6A-2252610B5B67}" type="datetime1">
              <a:rPr lang="pt-PT" smtClean="0"/>
              <a:t>17/09/2025</a:t>
            </a:fld>
            <a:endParaRPr lang="pt-PT"/>
          </a:p>
        </p:txBody>
      </p:sp>
      <p:sp>
        <p:nvSpPr>
          <p:cNvPr id="4" name="Marcador de Posição do Rodapé 3">
            <a:extLst>
              <a:ext uri="{FF2B5EF4-FFF2-40B4-BE49-F238E27FC236}">
                <a16:creationId xmlns:a16="http://schemas.microsoft.com/office/drawing/2014/main" id="{88F0FD74-0992-B450-B455-D234DF06D78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6AABC095-C4EA-7619-2208-A14039E36017}"/>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145449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47919D3B-1519-4FFA-7BFB-94866DA288F8}"/>
              </a:ext>
            </a:extLst>
          </p:cNvPr>
          <p:cNvSpPr>
            <a:spLocks noGrp="1"/>
          </p:cNvSpPr>
          <p:nvPr>
            <p:ph type="dt" sz="half" idx="10"/>
          </p:nvPr>
        </p:nvSpPr>
        <p:spPr/>
        <p:txBody>
          <a:bodyPr/>
          <a:lstStyle/>
          <a:p>
            <a:fld id="{80A3B6FE-7428-4C58-A980-35D397F5F3FA}" type="datetime1">
              <a:rPr lang="pt-PT" smtClean="0"/>
              <a:t>17/09/2025</a:t>
            </a:fld>
            <a:endParaRPr lang="pt-PT"/>
          </a:p>
        </p:txBody>
      </p:sp>
      <p:sp>
        <p:nvSpPr>
          <p:cNvPr id="3" name="Marcador de Posição do Rodapé 2">
            <a:extLst>
              <a:ext uri="{FF2B5EF4-FFF2-40B4-BE49-F238E27FC236}">
                <a16:creationId xmlns:a16="http://schemas.microsoft.com/office/drawing/2014/main" id="{A1871F46-D483-42E2-8F1E-4EB0B6A46159}"/>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7537BA9D-685A-7ECD-8FA8-EF387BB47F20}"/>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237565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7880-93C1-B5BE-68D4-64E530A7E7D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C27BD1C-BDD6-DBFE-A9A7-BB55A3393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07252F34-0305-E16D-B316-FE9DD3ADD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17168A1-4D1A-6513-9B0F-03A66BA8876F}"/>
              </a:ext>
            </a:extLst>
          </p:cNvPr>
          <p:cNvSpPr>
            <a:spLocks noGrp="1"/>
          </p:cNvSpPr>
          <p:nvPr>
            <p:ph type="dt" sz="half" idx="10"/>
          </p:nvPr>
        </p:nvSpPr>
        <p:spPr/>
        <p:txBody>
          <a:bodyPr/>
          <a:lstStyle/>
          <a:p>
            <a:fld id="{1DC67784-82BA-4FD1-BE71-074DBDD7AD7F}" type="datetime1">
              <a:rPr lang="pt-PT" smtClean="0"/>
              <a:t>17/09/2025</a:t>
            </a:fld>
            <a:endParaRPr lang="pt-PT"/>
          </a:p>
        </p:txBody>
      </p:sp>
      <p:sp>
        <p:nvSpPr>
          <p:cNvPr id="6" name="Marcador de Posição do Rodapé 5">
            <a:extLst>
              <a:ext uri="{FF2B5EF4-FFF2-40B4-BE49-F238E27FC236}">
                <a16:creationId xmlns:a16="http://schemas.microsoft.com/office/drawing/2014/main" id="{F9B7F4BD-74CA-4936-1120-21EABA60058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C78E9A9-BFA0-9BC4-36C9-74E69C1E0740}"/>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179320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AFBA0-B5B9-0BD1-AF7B-5F762845A3E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F709C45C-B131-4E69-97DF-C76F60DB9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A56FD099-C3E5-E53D-3536-10B40F0D1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1497E32-3BB2-0A25-9EF3-E72262FB57A1}"/>
              </a:ext>
            </a:extLst>
          </p:cNvPr>
          <p:cNvSpPr>
            <a:spLocks noGrp="1"/>
          </p:cNvSpPr>
          <p:nvPr>
            <p:ph type="dt" sz="half" idx="10"/>
          </p:nvPr>
        </p:nvSpPr>
        <p:spPr/>
        <p:txBody>
          <a:bodyPr/>
          <a:lstStyle/>
          <a:p>
            <a:fld id="{B29DB413-8680-4B83-8837-D390A7BDD7A9}" type="datetime1">
              <a:rPr lang="pt-PT" smtClean="0"/>
              <a:t>17/09/2025</a:t>
            </a:fld>
            <a:endParaRPr lang="pt-PT"/>
          </a:p>
        </p:txBody>
      </p:sp>
      <p:sp>
        <p:nvSpPr>
          <p:cNvPr id="6" name="Marcador de Posição do Rodapé 5">
            <a:extLst>
              <a:ext uri="{FF2B5EF4-FFF2-40B4-BE49-F238E27FC236}">
                <a16:creationId xmlns:a16="http://schemas.microsoft.com/office/drawing/2014/main" id="{0CC50AF7-CE16-217D-6430-B631789CCD7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84A9BD3-0E22-62A4-D9F7-C5F525C31325}"/>
              </a:ext>
            </a:extLst>
          </p:cNvPr>
          <p:cNvSpPr>
            <a:spLocks noGrp="1"/>
          </p:cNvSpPr>
          <p:nvPr>
            <p:ph type="sldNum" sz="quarter" idx="12"/>
          </p:nvPr>
        </p:nvSpPr>
        <p:spPr/>
        <p:txBody>
          <a:bodyPr/>
          <a:lstStyle/>
          <a:p>
            <a:fld id="{B6CF5290-9A91-DD46-80B2-16EF316655BD}" type="slidenum">
              <a:rPr lang="pt-PT" smtClean="0"/>
              <a:t>‹nº›</a:t>
            </a:fld>
            <a:endParaRPr lang="pt-PT"/>
          </a:p>
        </p:txBody>
      </p:sp>
    </p:spTree>
    <p:extLst>
      <p:ext uri="{BB962C8B-B14F-4D97-AF65-F5344CB8AC3E}">
        <p14:creationId xmlns:p14="http://schemas.microsoft.com/office/powerpoint/2010/main" val="68843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6396621A-5108-E063-4DAE-8731C9BC5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8E326A0-D8E3-30CE-FC46-51F506A1A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C893E12-ACD8-5F5B-83B1-7565CA3BF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F6EEEF-1780-4E67-B12B-8CA555ADC8C6}" type="datetime1">
              <a:rPr lang="pt-PT" smtClean="0"/>
              <a:t>17/09/2025</a:t>
            </a:fld>
            <a:endParaRPr lang="pt-PT"/>
          </a:p>
        </p:txBody>
      </p:sp>
      <p:sp>
        <p:nvSpPr>
          <p:cNvPr id="5" name="Marcador de Posição do Rodapé 4">
            <a:extLst>
              <a:ext uri="{FF2B5EF4-FFF2-40B4-BE49-F238E27FC236}">
                <a16:creationId xmlns:a16="http://schemas.microsoft.com/office/drawing/2014/main" id="{F21B223B-B48F-7D9C-231A-88DE32EA7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DEE28B46-D95B-7B2E-21E4-C51EFF454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CF5290-9A91-DD46-80B2-16EF316655BD}" type="slidenum">
              <a:rPr lang="pt-PT" smtClean="0"/>
              <a:t>‹nº›</a:t>
            </a:fld>
            <a:endParaRPr lang="pt-PT"/>
          </a:p>
        </p:txBody>
      </p:sp>
    </p:spTree>
    <p:extLst>
      <p:ext uri="{BB962C8B-B14F-4D97-AF65-F5344CB8AC3E}">
        <p14:creationId xmlns:p14="http://schemas.microsoft.com/office/powerpoint/2010/main" val="2300803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eral@cite.p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876F-A8C3-3924-ADAF-140F2281AB87}"/>
            </a:ext>
          </a:extLst>
        </p:cNvPr>
        <p:cNvGrpSpPr/>
        <p:nvPr/>
      </p:nvGrpSpPr>
      <p:grpSpPr>
        <a:xfrm>
          <a:off x="0" y="0"/>
          <a:ext cx="0" cy="0"/>
          <a:chOff x="0" y="0"/>
          <a:chExt cx="0" cy="0"/>
        </a:xfrm>
      </p:grpSpPr>
      <p:pic>
        <p:nvPicPr>
          <p:cNvPr id="3" name="Imagem 2" descr="Uma imagem com verde, captura de ecrã, Gráficos&#10;&#10;Descrição gerada automaticamente">
            <a:extLst>
              <a:ext uri="{FF2B5EF4-FFF2-40B4-BE49-F238E27FC236}">
                <a16:creationId xmlns:a16="http://schemas.microsoft.com/office/drawing/2014/main" id="{3F102AFC-44F1-23F9-D45E-76AC45CD22AE}"/>
              </a:ext>
            </a:extLst>
          </p:cNvPr>
          <p:cNvPicPr>
            <a:picLocks noChangeAspect="1"/>
          </p:cNvPicPr>
          <p:nvPr/>
        </p:nvPicPr>
        <p:blipFill>
          <a:blip r:embed="rId2"/>
          <a:stretch>
            <a:fillRect/>
          </a:stretch>
        </p:blipFill>
        <p:spPr>
          <a:xfrm>
            <a:off x="0" y="0"/>
            <a:ext cx="12192000" cy="6858000"/>
          </a:xfrm>
          <a:prstGeom prst="rect">
            <a:avLst/>
          </a:prstGeom>
        </p:spPr>
      </p:pic>
      <p:sp>
        <p:nvSpPr>
          <p:cNvPr id="20" name="Título 19">
            <a:extLst>
              <a:ext uri="{FF2B5EF4-FFF2-40B4-BE49-F238E27FC236}">
                <a16:creationId xmlns:a16="http://schemas.microsoft.com/office/drawing/2014/main" id="{F148E919-85E3-0E18-5DFB-CDBB3F48C5B5}"/>
              </a:ext>
            </a:extLst>
          </p:cNvPr>
          <p:cNvSpPr txBox="1">
            <a:spLocks noGrp="1"/>
          </p:cNvSpPr>
          <p:nvPr>
            <p:ph type="title" idx="4294967295"/>
          </p:nvPr>
        </p:nvSpPr>
        <p:spPr>
          <a:xfrm>
            <a:off x="206830" y="2155371"/>
            <a:ext cx="10744200" cy="359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8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endParaRPr>
          </a:p>
          <a:p>
            <a:pPr algn="ctr"/>
            <a:r>
              <a:rPr lang="pt-PT" sz="2800" b="1" dirty="0">
                <a:solidFill>
                  <a:schemeClr val="bg1"/>
                </a:solidFill>
              </a:rPr>
              <a:t>CITE'S INTERVENTION IN PREVENTING AND COMBATING HARASSMENT AT WORK IN PORTUGAL</a:t>
            </a:r>
            <a:br>
              <a:rPr lang="pt-PT" dirty="0"/>
            </a:br>
            <a:endParaRPr kumimoji="0" lang="pt-PT" sz="28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PT" sz="1800" b="1" dirty="0">
                <a:solidFill>
                  <a:schemeClr val="bg1"/>
                </a:solidFill>
                <a:latin typeface="Ubuntu" panose="020B0504030602030204" pitchFamily="34" charset="0"/>
                <a:ea typeface="+mn-ea"/>
                <a:cs typeface="+mn-cs"/>
              </a:rPr>
              <a:t>17</a:t>
            </a:r>
            <a:r>
              <a:rPr kumimoji="0" lang="pt-PT" sz="18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rPr>
              <a:t>/09/2025  | Bratislava </a:t>
            </a:r>
            <a:br>
              <a:rPr kumimoji="0" lang="pt-PT" sz="24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rPr>
            </a:br>
            <a:br>
              <a:rPr kumimoji="0" lang="pt-PT" sz="24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rPr>
            </a:br>
            <a:br>
              <a:rPr kumimoji="0" lang="pt-PT" sz="24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rPr>
            </a:br>
            <a:r>
              <a:rPr kumimoji="0" lang="pt-PT" sz="20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rPr>
              <a:t>Maria do Rosário Fidalgo | Portugal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3200" b="1" i="0" u="none" strike="noStrike" kern="1200" cap="none" spc="0" normalizeH="0" baseline="0" noProof="0" dirty="0">
              <a:ln>
                <a:noFill/>
              </a:ln>
              <a:solidFill>
                <a:schemeClr val="bg1"/>
              </a:solidFill>
              <a:effectLst/>
              <a:uLnTx/>
              <a:uFillTx/>
              <a:latin typeface="Ubuntu" panose="020B0504030602030204" pitchFamily="34" charset="0"/>
              <a:ea typeface="+mn-ea"/>
              <a:cs typeface="+mn-cs"/>
            </a:endParaRPr>
          </a:p>
        </p:txBody>
      </p:sp>
      <p:pic>
        <p:nvPicPr>
          <p:cNvPr id="23" name="Imagem 22" descr="Uma imagem com texto, Tipo de letra, captura de ecrã, Gráficos&#10;&#10;Descrição gerada automaticamente">
            <a:extLst>
              <a:ext uri="{FF2B5EF4-FFF2-40B4-BE49-F238E27FC236}">
                <a16:creationId xmlns:a16="http://schemas.microsoft.com/office/drawing/2014/main" id="{0C462DF3-E96F-42DA-0B80-A3BC80924EDE}"/>
              </a:ext>
            </a:extLst>
          </p:cNvPr>
          <p:cNvPicPr>
            <a:picLocks noChangeAspect="1"/>
          </p:cNvPicPr>
          <p:nvPr/>
        </p:nvPicPr>
        <p:blipFill>
          <a:blip r:embed="rId3"/>
          <a:stretch>
            <a:fillRect/>
          </a:stretch>
        </p:blipFill>
        <p:spPr>
          <a:xfrm>
            <a:off x="4144552" y="564053"/>
            <a:ext cx="2757176" cy="1276470"/>
          </a:xfrm>
          <a:prstGeom prst="rect">
            <a:avLst/>
          </a:prstGeom>
        </p:spPr>
      </p:pic>
      <p:sp>
        <p:nvSpPr>
          <p:cNvPr id="6" name="Marcador de Posição do Número do Diapositivo 5">
            <a:extLst>
              <a:ext uri="{FF2B5EF4-FFF2-40B4-BE49-F238E27FC236}">
                <a16:creationId xmlns:a16="http://schemas.microsoft.com/office/drawing/2014/main" id="{A61644FF-29C7-46A3-882A-4F98FBEF48F3}"/>
              </a:ext>
            </a:extLst>
          </p:cNvPr>
          <p:cNvSpPr>
            <a:spLocks noGrp="1"/>
          </p:cNvSpPr>
          <p:nvPr>
            <p:ph type="sldNum" sz="quarter" idx="12"/>
          </p:nvPr>
        </p:nvSpPr>
        <p:spPr/>
        <p:txBody>
          <a:bodyPr/>
          <a:lstStyle/>
          <a:p>
            <a:fld id="{B6CF5290-9A91-DD46-80B2-16EF316655BD}" type="slidenum">
              <a:rPr lang="pt-PT" smtClean="0"/>
              <a:t>1</a:t>
            </a:fld>
            <a:endParaRPr lang="pt-PT"/>
          </a:p>
        </p:txBody>
      </p:sp>
      <p:pic>
        <p:nvPicPr>
          <p:cNvPr id="13" name="Imagem 12">
            <a:extLst>
              <a:ext uri="{FF2B5EF4-FFF2-40B4-BE49-F238E27FC236}">
                <a16:creationId xmlns:a16="http://schemas.microsoft.com/office/drawing/2014/main" id="{FB615F3C-0139-4CD2-9517-7FFDACC9D6C6}"/>
              </a:ext>
            </a:extLst>
          </p:cNvPr>
          <p:cNvPicPr>
            <a:picLocks noChangeAspect="1"/>
          </p:cNvPicPr>
          <p:nvPr/>
        </p:nvPicPr>
        <p:blipFill>
          <a:blip r:embed="rId4"/>
          <a:stretch>
            <a:fillRect/>
          </a:stretch>
        </p:blipFill>
        <p:spPr>
          <a:xfrm>
            <a:off x="7873325" y="5955208"/>
            <a:ext cx="1532965" cy="498788"/>
          </a:xfrm>
          <a:prstGeom prst="rect">
            <a:avLst/>
          </a:prstGeom>
        </p:spPr>
      </p:pic>
      <p:pic>
        <p:nvPicPr>
          <p:cNvPr id="15" name="Imagem 14">
            <a:extLst>
              <a:ext uri="{FF2B5EF4-FFF2-40B4-BE49-F238E27FC236}">
                <a16:creationId xmlns:a16="http://schemas.microsoft.com/office/drawing/2014/main" id="{D72E0F42-5745-4C93-B41F-CD1379CC10D9}"/>
              </a:ext>
            </a:extLst>
          </p:cNvPr>
          <p:cNvPicPr>
            <a:picLocks noChangeAspect="1"/>
          </p:cNvPicPr>
          <p:nvPr/>
        </p:nvPicPr>
        <p:blipFill>
          <a:blip r:embed="rId5"/>
          <a:stretch>
            <a:fillRect/>
          </a:stretch>
        </p:blipFill>
        <p:spPr>
          <a:xfrm>
            <a:off x="9613120" y="5955208"/>
            <a:ext cx="2372050" cy="529234"/>
          </a:xfrm>
          <a:prstGeom prst="rect">
            <a:avLst/>
          </a:prstGeom>
        </p:spPr>
      </p:pic>
    </p:spTree>
    <p:extLst>
      <p:ext uri="{BB962C8B-B14F-4D97-AF65-F5344CB8AC3E}">
        <p14:creationId xmlns:p14="http://schemas.microsoft.com/office/powerpoint/2010/main" val="376425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478971"/>
            <a:ext cx="1302321" cy="621167"/>
          </a:xfrm>
          <a:prstGeom prst="rect">
            <a:avLst/>
          </a:prstGeom>
        </p:spPr>
      </p:pic>
      <p:sp>
        <p:nvSpPr>
          <p:cNvPr id="9" name="Marcador de Posição do Número do Diapositivo 8">
            <a:extLst>
              <a:ext uri="{FF2B5EF4-FFF2-40B4-BE49-F238E27FC236}">
                <a16:creationId xmlns:a16="http://schemas.microsoft.com/office/drawing/2014/main" id="{CDC074D5-9E72-4CFA-B93B-DC3F6A3EEFC6}"/>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10</a:t>
            </a:fld>
            <a:endParaRPr lang="pt-PT"/>
          </a:p>
        </p:txBody>
      </p:sp>
      <p:sp>
        <p:nvSpPr>
          <p:cNvPr id="2" name="Title 1">
            <a:extLst>
              <a:ext uri="{FF2B5EF4-FFF2-40B4-BE49-F238E27FC236}">
                <a16:creationId xmlns:a16="http://schemas.microsoft.com/office/drawing/2014/main" id="{E5E71575-8F13-B940-237A-473F5975E735}"/>
              </a:ext>
            </a:extLst>
          </p:cNvPr>
          <p:cNvSpPr>
            <a:spLocks noGrp="1"/>
          </p:cNvSpPr>
          <p:nvPr>
            <p:ph type="ctrTitle"/>
          </p:nvPr>
        </p:nvSpPr>
        <p:spPr>
          <a:xfrm>
            <a:off x="1524000" y="368959"/>
            <a:ext cx="9144000" cy="621168"/>
          </a:xfrm>
        </p:spPr>
        <p:txBody>
          <a:bodyPr>
            <a:normAutofit/>
          </a:bodyPr>
          <a:lstStyle/>
          <a:p>
            <a:r>
              <a:rPr lang="en-US" sz="2400" b="1" dirty="0">
                <a:solidFill>
                  <a:srgbClr val="00897D"/>
                </a:solidFill>
                <a:latin typeface="Calibri" panose="020F0502020204030204" pitchFamily="34" charset="0"/>
                <a:ea typeface="Calibri" panose="020F0502020204030204" pitchFamily="34" charset="0"/>
                <a:cs typeface="Calibri" panose="020F0502020204030204" pitchFamily="34" charset="0"/>
              </a:rPr>
              <a:t>Awareness-raising campaigns </a:t>
            </a:r>
            <a:endParaRPr lang="en-BE" sz="2400" b="1" dirty="0">
              <a:solidFill>
                <a:srgbClr val="00897D"/>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Imagem 3">
            <a:extLst>
              <a:ext uri="{FF2B5EF4-FFF2-40B4-BE49-F238E27FC236}">
                <a16:creationId xmlns:a16="http://schemas.microsoft.com/office/drawing/2014/main" id="{2AE49EF4-AB16-4C4B-AEC7-26F31FD3EA5A}"/>
              </a:ext>
            </a:extLst>
          </p:cNvPr>
          <p:cNvPicPr>
            <a:picLocks noChangeAspect="1"/>
          </p:cNvPicPr>
          <p:nvPr/>
        </p:nvPicPr>
        <p:blipFill>
          <a:blip r:embed="rId4"/>
          <a:stretch>
            <a:fillRect/>
          </a:stretch>
        </p:blipFill>
        <p:spPr>
          <a:xfrm>
            <a:off x="348410" y="1210149"/>
            <a:ext cx="4995300" cy="2991652"/>
          </a:xfrm>
          <a:prstGeom prst="rect">
            <a:avLst/>
          </a:prstGeom>
        </p:spPr>
      </p:pic>
      <p:pic>
        <p:nvPicPr>
          <p:cNvPr id="10" name="Imagem 9">
            <a:extLst>
              <a:ext uri="{FF2B5EF4-FFF2-40B4-BE49-F238E27FC236}">
                <a16:creationId xmlns:a16="http://schemas.microsoft.com/office/drawing/2014/main" id="{3465F79D-79CC-46AD-B2BE-A1CCF2050C54}"/>
              </a:ext>
            </a:extLst>
          </p:cNvPr>
          <p:cNvPicPr>
            <a:picLocks noChangeAspect="1"/>
          </p:cNvPicPr>
          <p:nvPr/>
        </p:nvPicPr>
        <p:blipFill>
          <a:blip r:embed="rId5"/>
          <a:stretch>
            <a:fillRect/>
          </a:stretch>
        </p:blipFill>
        <p:spPr>
          <a:xfrm>
            <a:off x="5513214" y="990127"/>
            <a:ext cx="2351181" cy="3343275"/>
          </a:xfrm>
          <a:prstGeom prst="rect">
            <a:avLst/>
          </a:prstGeom>
        </p:spPr>
      </p:pic>
      <p:pic>
        <p:nvPicPr>
          <p:cNvPr id="12" name="Imagem 11">
            <a:extLst>
              <a:ext uri="{FF2B5EF4-FFF2-40B4-BE49-F238E27FC236}">
                <a16:creationId xmlns:a16="http://schemas.microsoft.com/office/drawing/2014/main" id="{A61F984D-4A46-495B-B7B1-BA651CD2D005}"/>
              </a:ext>
            </a:extLst>
          </p:cNvPr>
          <p:cNvPicPr>
            <a:picLocks noChangeAspect="1"/>
          </p:cNvPicPr>
          <p:nvPr/>
        </p:nvPicPr>
        <p:blipFill>
          <a:blip r:embed="rId6"/>
          <a:stretch>
            <a:fillRect/>
          </a:stretch>
        </p:blipFill>
        <p:spPr>
          <a:xfrm>
            <a:off x="760085" y="4452937"/>
            <a:ext cx="2085975" cy="2085975"/>
          </a:xfrm>
          <a:prstGeom prst="rect">
            <a:avLst/>
          </a:prstGeom>
        </p:spPr>
      </p:pic>
      <p:pic>
        <p:nvPicPr>
          <p:cNvPr id="14" name="Imagem 13">
            <a:extLst>
              <a:ext uri="{FF2B5EF4-FFF2-40B4-BE49-F238E27FC236}">
                <a16:creationId xmlns:a16="http://schemas.microsoft.com/office/drawing/2014/main" id="{55C2D7F4-A4DA-4F07-96C9-E7B86CAF88E0}"/>
              </a:ext>
            </a:extLst>
          </p:cNvPr>
          <p:cNvPicPr>
            <a:picLocks noChangeAspect="1"/>
          </p:cNvPicPr>
          <p:nvPr/>
        </p:nvPicPr>
        <p:blipFill>
          <a:blip r:embed="rId7"/>
          <a:stretch>
            <a:fillRect/>
          </a:stretch>
        </p:blipFill>
        <p:spPr>
          <a:xfrm>
            <a:off x="3186115" y="4452936"/>
            <a:ext cx="2157595" cy="2085975"/>
          </a:xfrm>
          <a:prstGeom prst="rect">
            <a:avLst/>
          </a:prstGeom>
        </p:spPr>
      </p:pic>
      <p:pic>
        <p:nvPicPr>
          <p:cNvPr id="16" name="Imagem 15">
            <a:extLst>
              <a:ext uri="{FF2B5EF4-FFF2-40B4-BE49-F238E27FC236}">
                <a16:creationId xmlns:a16="http://schemas.microsoft.com/office/drawing/2014/main" id="{0F165123-29E0-4D41-A8D9-EB68C8A46581}"/>
              </a:ext>
            </a:extLst>
          </p:cNvPr>
          <p:cNvPicPr>
            <a:picLocks noChangeAspect="1"/>
          </p:cNvPicPr>
          <p:nvPr/>
        </p:nvPicPr>
        <p:blipFill>
          <a:blip r:embed="rId8"/>
          <a:stretch>
            <a:fillRect/>
          </a:stretch>
        </p:blipFill>
        <p:spPr>
          <a:xfrm>
            <a:off x="5638891" y="4452935"/>
            <a:ext cx="2085976" cy="2085976"/>
          </a:xfrm>
          <a:prstGeom prst="rect">
            <a:avLst/>
          </a:prstGeom>
        </p:spPr>
      </p:pic>
      <p:pic>
        <p:nvPicPr>
          <p:cNvPr id="19" name="Imagem 18">
            <a:extLst>
              <a:ext uri="{FF2B5EF4-FFF2-40B4-BE49-F238E27FC236}">
                <a16:creationId xmlns:a16="http://schemas.microsoft.com/office/drawing/2014/main" id="{BE1AB161-3078-4D45-BB0A-553D276AABB0}"/>
              </a:ext>
            </a:extLst>
          </p:cNvPr>
          <p:cNvPicPr>
            <a:picLocks noChangeAspect="1"/>
          </p:cNvPicPr>
          <p:nvPr/>
        </p:nvPicPr>
        <p:blipFill>
          <a:blip r:embed="rId9"/>
          <a:stretch>
            <a:fillRect/>
          </a:stretch>
        </p:blipFill>
        <p:spPr>
          <a:xfrm>
            <a:off x="8227806" y="566736"/>
            <a:ext cx="2754795" cy="5972175"/>
          </a:xfrm>
          <a:prstGeom prst="rect">
            <a:avLst/>
          </a:prstGeom>
        </p:spPr>
      </p:pic>
    </p:spTree>
    <p:extLst>
      <p:ext uri="{BB962C8B-B14F-4D97-AF65-F5344CB8AC3E}">
        <p14:creationId xmlns:p14="http://schemas.microsoft.com/office/powerpoint/2010/main" val="186714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876F-A8C3-3924-ADAF-140F2281AB8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F102AFC-44F1-23F9-D45E-76AC45CD22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23" name="Imagem 22">
            <a:extLst>
              <a:ext uri="{FF2B5EF4-FFF2-40B4-BE49-F238E27FC236}">
                <a16:creationId xmlns:a16="http://schemas.microsoft.com/office/drawing/2014/main" id="{0C462DF3-E96F-42DA-0B80-A3BC80924E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86218" y="159593"/>
            <a:ext cx="2693898" cy="1247175"/>
          </a:xfrm>
          <a:prstGeom prst="rect">
            <a:avLst/>
          </a:prstGeom>
        </p:spPr>
      </p:pic>
      <p:sp>
        <p:nvSpPr>
          <p:cNvPr id="6" name="Marcador de Posição do Número do Diapositivo 5">
            <a:extLst>
              <a:ext uri="{FF2B5EF4-FFF2-40B4-BE49-F238E27FC236}">
                <a16:creationId xmlns:a16="http://schemas.microsoft.com/office/drawing/2014/main" id="{A61644FF-29C7-46A3-882A-4F98FBEF48F3}"/>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11</a:t>
            </a:fld>
            <a:endParaRPr lang="pt-PT"/>
          </a:p>
        </p:txBody>
      </p:sp>
      <p:sp>
        <p:nvSpPr>
          <p:cNvPr id="9" name="Título 8">
            <a:extLst>
              <a:ext uri="{FF2B5EF4-FFF2-40B4-BE49-F238E27FC236}">
                <a16:creationId xmlns:a16="http://schemas.microsoft.com/office/drawing/2014/main" id="{80A5584E-E93E-4DCD-8EFF-89757EFFFD2D}"/>
              </a:ext>
            </a:extLst>
          </p:cNvPr>
          <p:cNvSpPr txBox="1">
            <a:spLocks noGrp="1"/>
          </p:cNvSpPr>
          <p:nvPr>
            <p:ph type="title" idx="4294967295"/>
          </p:nvPr>
        </p:nvSpPr>
        <p:spPr>
          <a:xfrm>
            <a:off x="838201" y="1566361"/>
            <a:ext cx="9612086"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br>
              <a:rPr lang="en-US" sz="28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Sexual and Moral Harassment in the Workplace</a:t>
            </a:r>
            <a:r>
              <a:rPr lang="en-US" sz="2800" dirty="0">
                <a:solidFill>
                  <a:schemeClr val="bg1"/>
                </a:solidFill>
                <a:latin typeface="Arial" panose="020B0604020202020204" pitchFamily="34" charset="0"/>
                <a:cs typeface="Arial" panose="020B0604020202020204" pitchFamily="34" charset="0"/>
              </a:rPr>
              <a:t>, project funded by the European Economic Area (EEA) Grants, specifically </a:t>
            </a:r>
            <a:r>
              <a:rPr lang="en-US" sz="2800" dirty="0" err="1">
                <a:solidFill>
                  <a:schemeClr val="bg1"/>
                </a:solidFill>
                <a:latin typeface="Arial" panose="020B0604020202020204" pitchFamily="34" charset="0"/>
                <a:cs typeface="Arial" panose="020B0604020202020204" pitchFamily="34" charset="0"/>
              </a:rPr>
              <a:t>Programme</a:t>
            </a:r>
            <a:r>
              <a:rPr lang="en-US" sz="2800" dirty="0">
                <a:solidFill>
                  <a:schemeClr val="bg1"/>
                </a:solidFill>
                <a:latin typeface="Arial" panose="020B0604020202020204" pitchFamily="34" charset="0"/>
                <a:cs typeface="Arial" panose="020B0604020202020204" pitchFamily="34" charset="0"/>
              </a:rPr>
              <a:t> PT 07 – Integration of Gender Equality and Promotion of Work-Life Balance. </a:t>
            </a:r>
            <a:br>
              <a:rPr lang="pt-PT" sz="2800" dirty="0">
                <a:solidFill>
                  <a:schemeClr val="bg1"/>
                </a:solidFill>
                <a:latin typeface="Arial" panose="020B0604020202020204" pitchFamily="34" charset="0"/>
                <a:cs typeface="Arial" panose="020B0604020202020204" pitchFamily="34" charset="0"/>
              </a:rPr>
            </a:br>
            <a:endParaRPr kumimoji="0" lang="en-US" sz="3600" b="1" i="0" u="none" strike="noStrike" kern="1200" cap="none" spc="0" normalizeH="0" baseline="0" noProof="0" dirty="0">
              <a:ln>
                <a:noFill/>
              </a:ln>
              <a:solidFill>
                <a:schemeClr val="bg1"/>
              </a:solidFill>
              <a:effectLst/>
              <a:uLnTx/>
              <a:uFillTx/>
              <a:latin typeface="+mn-lt"/>
              <a:ea typeface="Roboto" panose="02000000000000000000" pitchFamily="2" charset="0"/>
              <a:cs typeface="+mn-cs"/>
            </a:endParaRPr>
          </a:p>
        </p:txBody>
      </p:sp>
    </p:spTree>
    <p:extLst>
      <p:ext uri="{BB962C8B-B14F-4D97-AF65-F5344CB8AC3E}">
        <p14:creationId xmlns:p14="http://schemas.microsoft.com/office/powerpoint/2010/main" val="41347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descr="Uma imagem com Gráficos, captura de ecrã, design gráfico, design&#10;&#10;Descrição gerada automaticamente">
            <a:extLst>
              <a:ext uri="{FF2B5EF4-FFF2-40B4-BE49-F238E27FC236}">
                <a16:creationId xmlns:a16="http://schemas.microsoft.com/office/drawing/2014/main" id="{0B7CC9B4-823E-7594-FA0F-C7B9994071CD}"/>
              </a:ext>
            </a:extLst>
          </p:cNvPr>
          <p:cNvPicPr>
            <a:picLocks noChangeAspect="1"/>
          </p:cNvPicPr>
          <p:nvPr/>
        </p:nvPicPr>
        <p:blipFill>
          <a:blip r:embed="rId2"/>
          <a:stretch>
            <a:fillRect/>
          </a:stretch>
        </p:blipFill>
        <p:spPr>
          <a:xfrm>
            <a:off x="0" y="-63018"/>
            <a:ext cx="12192000" cy="6858000"/>
          </a:xfrm>
          <a:prstGeom prst="rect">
            <a:avLst/>
          </a:prstGeom>
        </p:spPr>
      </p:pic>
      <p:sp>
        <p:nvSpPr>
          <p:cNvPr id="4" name="Marcador de Posição do Número do Diapositivo 3">
            <a:extLst>
              <a:ext uri="{FF2B5EF4-FFF2-40B4-BE49-F238E27FC236}">
                <a16:creationId xmlns:a16="http://schemas.microsoft.com/office/drawing/2014/main" id="{2F118CE6-20B9-442E-8955-2293758A411E}"/>
              </a:ext>
            </a:extLst>
          </p:cNvPr>
          <p:cNvSpPr>
            <a:spLocks noGrp="1"/>
          </p:cNvSpPr>
          <p:nvPr>
            <p:ph type="sldNum" sz="quarter" idx="12"/>
          </p:nvPr>
        </p:nvSpPr>
        <p:spPr/>
        <p:txBody>
          <a:bodyPr/>
          <a:lstStyle/>
          <a:p>
            <a:fld id="{B6CF5290-9A91-DD46-80B2-16EF316655BD}" type="slidenum">
              <a:rPr lang="pt-PT" smtClean="0"/>
              <a:t>12</a:t>
            </a:fld>
            <a:endParaRPr lang="pt-PT" dirty="0"/>
          </a:p>
        </p:txBody>
      </p:sp>
      <p:pic>
        <p:nvPicPr>
          <p:cNvPr id="7" name="Imagem 6">
            <a:extLst>
              <a:ext uri="{FF2B5EF4-FFF2-40B4-BE49-F238E27FC236}">
                <a16:creationId xmlns:a16="http://schemas.microsoft.com/office/drawing/2014/main" id="{0D69364B-DD7D-4319-B656-FBC6956FB8EC}"/>
              </a:ext>
            </a:extLst>
          </p:cNvPr>
          <p:cNvPicPr>
            <a:picLocks noChangeAspect="1"/>
          </p:cNvPicPr>
          <p:nvPr/>
        </p:nvPicPr>
        <p:blipFill>
          <a:blip r:embed="rId3"/>
          <a:stretch>
            <a:fillRect/>
          </a:stretch>
        </p:blipFill>
        <p:spPr>
          <a:xfrm>
            <a:off x="183052" y="182234"/>
            <a:ext cx="1298561" cy="743776"/>
          </a:xfrm>
          <a:prstGeom prst="rect">
            <a:avLst/>
          </a:prstGeom>
        </p:spPr>
      </p:pic>
      <p:sp>
        <p:nvSpPr>
          <p:cNvPr id="11" name="Retângulo 10">
            <a:extLst>
              <a:ext uri="{FF2B5EF4-FFF2-40B4-BE49-F238E27FC236}">
                <a16:creationId xmlns:a16="http://schemas.microsoft.com/office/drawing/2014/main" id="{841F43D1-DCE6-487C-962E-9606D04D5CF0}"/>
              </a:ext>
            </a:extLst>
          </p:cNvPr>
          <p:cNvSpPr/>
          <p:nvPr/>
        </p:nvSpPr>
        <p:spPr>
          <a:xfrm>
            <a:off x="596765" y="2126099"/>
            <a:ext cx="11049803" cy="769441"/>
          </a:xfrm>
          <a:prstGeom prst="rect">
            <a:avLst/>
          </a:prstGeom>
        </p:spPr>
        <p:txBody>
          <a:bodyPr wrap="square">
            <a:spAutoFit/>
          </a:bodyPr>
          <a:lstStyle/>
          <a:p>
            <a:pPr lvl="0" algn="just"/>
            <a:endParaRPr lang="pt-PT" sz="2400" dirty="0">
              <a:solidFill>
                <a:srgbClr val="005675"/>
              </a:solidFill>
              <a:latin typeface="Ubuntu" panose="020B0604020202020204" charset="0"/>
              <a:cs typeface="Arial" panose="020B0604020202020204" pitchFamily="34" charset="0"/>
            </a:endParaRPr>
          </a:p>
          <a:p>
            <a:pPr algn="just"/>
            <a:endParaRPr lang="pt-PT" sz="2000" dirty="0">
              <a:latin typeface="Ubuntu" panose="020B0604020202020204" charset="0"/>
              <a:ea typeface="Calibri" panose="020F0502020204030204" pitchFamily="34" charset="0"/>
              <a:cs typeface="Arial" panose="020B0604020202020204" pitchFamily="34" charset="0"/>
            </a:endParaRPr>
          </a:p>
        </p:txBody>
      </p:sp>
      <p:pic>
        <p:nvPicPr>
          <p:cNvPr id="2" name="Imagem 1">
            <a:extLst>
              <a:ext uri="{FF2B5EF4-FFF2-40B4-BE49-F238E27FC236}">
                <a16:creationId xmlns:a16="http://schemas.microsoft.com/office/drawing/2014/main" id="{38E1EC04-A5F7-4620-8840-CCEFC207CF72}"/>
              </a:ext>
            </a:extLst>
          </p:cNvPr>
          <p:cNvPicPr>
            <a:picLocks noChangeAspect="1"/>
          </p:cNvPicPr>
          <p:nvPr/>
        </p:nvPicPr>
        <p:blipFill>
          <a:blip r:embed="rId4"/>
          <a:stretch>
            <a:fillRect/>
          </a:stretch>
        </p:blipFill>
        <p:spPr>
          <a:xfrm>
            <a:off x="8128854" y="300397"/>
            <a:ext cx="3362794" cy="4963218"/>
          </a:xfrm>
          <a:prstGeom prst="rect">
            <a:avLst/>
          </a:prstGeom>
        </p:spPr>
      </p:pic>
      <p:pic>
        <p:nvPicPr>
          <p:cNvPr id="5" name="Imagem 4">
            <a:extLst>
              <a:ext uri="{FF2B5EF4-FFF2-40B4-BE49-F238E27FC236}">
                <a16:creationId xmlns:a16="http://schemas.microsoft.com/office/drawing/2014/main" id="{211FC1E5-B402-4B37-BD80-6F78A0F15C7E}"/>
              </a:ext>
            </a:extLst>
          </p:cNvPr>
          <p:cNvPicPr>
            <a:picLocks noChangeAspect="1"/>
          </p:cNvPicPr>
          <p:nvPr/>
        </p:nvPicPr>
        <p:blipFill>
          <a:blip r:embed="rId5"/>
          <a:stretch>
            <a:fillRect/>
          </a:stretch>
        </p:blipFill>
        <p:spPr>
          <a:xfrm>
            <a:off x="4845131" y="926010"/>
            <a:ext cx="2310693" cy="3234970"/>
          </a:xfrm>
          <a:prstGeom prst="rect">
            <a:avLst/>
          </a:prstGeom>
        </p:spPr>
      </p:pic>
      <p:pic>
        <p:nvPicPr>
          <p:cNvPr id="6" name="Imagem 5">
            <a:extLst>
              <a:ext uri="{FF2B5EF4-FFF2-40B4-BE49-F238E27FC236}">
                <a16:creationId xmlns:a16="http://schemas.microsoft.com/office/drawing/2014/main" id="{D00E2318-AF11-438D-95A1-3580130F7C03}"/>
              </a:ext>
            </a:extLst>
          </p:cNvPr>
          <p:cNvPicPr>
            <a:picLocks noChangeAspect="1"/>
          </p:cNvPicPr>
          <p:nvPr/>
        </p:nvPicPr>
        <p:blipFill>
          <a:blip r:embed="rId6"/>
          <a:stretch>
            <a:fillRect/>
          </a:stretch>
        </p:blipFill>
        <p:spPr>
          <a:xfrm>
            <a:off x="1881618" y="926011"/>
            <a:ext cx="2181529" cy="3234970"/>
          </a:xfrm>
          <a:prstGeom prst="rect">
            <a:avLst/>
          </a:prstGeom>
        </p:spPr>
      </p:pic>
      <p:sp>
        <p:nvSpPr>
          <p:cNvPr id="10" name="Retângulo 9">
            <a:extLst>
              <a:ext uri="{FF2B5EF4-FFF2-40B4-BE49-F238E27FC236}">
                <a16:creationId xmlns:a16="http://schemas.microsoft.com/office/drawing/2014/main" id="{EDA829A4-6D2C-4EB9-A00E-259B64A26435}"/>
              </a:ext>
            </a:extLst>
          </p:cNvPr>
          <p:cNvSpPr/>
          <p:nvPr/>
        </p:nvSpPr>
        <p:spPr>
          <a:xfrm>
            <a:off x="250372" y="4550229"/>
            <a:ext cx="8752114" cy="1420325"/>
          </a:xfrm>
          <a:prstGeom prst="rect">
            <a:avLst/>
          </a:prstGeom>
        </p:spPr>
        <p:txBody>
          <a:bodyPr wrap="square">
            <a:spAutoFit/>
          </a:bodyPr>
          <a:lstStyle/>
          <a:p>
            <a:pPr>
              <a:lnSpc>
                <a:spcPct val="150000"/>
              </a:lnSpc>
            </a:pPr>
            <a:r>
              <a:rPr lang="en-US" sz="2000" b="1" dirty="0">
                <a:solidFill>
                  <a:srgbClr val="005675"/>
                </a:solidFill>
                <a:latin typeface="Arial" panose="020B0604020202020204" pitchFamily="34" charset="0"/>
                <a:cs typeface="Arial" panose="020B0604020202020204" pitchFamily="34" charset="0"/>
              </a:rPr>
              <a:t>Sexual and Moral Harassment in the Workplace, project funded by the European Economic Area (EEA) Grants, specifically </a:t>
            </a:r>
            <a:r>
              <a:rPr lang="en-US" sz="2000" b="1" dirty="0" err="1">
                <a:solidFill>
                  <a:srgbClr val="005675"/>
                </a:solidFill>
                <a:latin typeface="Arial" panose="020B0604020202020204" pitchFamily="34" charset="0"/>
                <a:cs typeface="Arial" panose="020B0604020202020204" pitchFamily="34" charset="0"/>
              </a:rPr>
              <a:t>Programme</a:t>
            </a:r>
            <a:r>
              <a:rPr lang="en-US" sz="2000" b="1" dirty="0">
                <a:solidFill>
                  <a:srgbClr val="005675"/>
                </a:solidFill>
                <a:latin typeface="Arial" panose="020B0604020202020204" pitchFamily="34" charset="0"/>
                <a:cs typeface="Arial" panose="020B0604020202020204" pitchFamily="34" charset="0"/>
              </a:rPr>
              <a:t> PT 07 – Integration of Gender Equality and Promotion of Work-Life Balance. </a:t>
            </a:r>
            <a:endParaRPr lang="pt-PT" sz="1600" b="1" dirty="0">
              <a:solidFill>
                <a:srgbClr val="0056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53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E850-8013-FE20-F944-4E3C1F7533F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2A1684DE-EFEE-25AA-4A66-1398A4ED21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D9FBB3A8-FF0D-9686-BF59-017E7A3763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337457"/>
            <a:ext cx="1302321" cy="762681"/>
          </a:xfrm>
          <a:prstGeom prst="rect">
            <a:avLst/>
          </a:prstGeom>
        </p:spPr>
      </p:pic>
      <p:sp>
        <p:nvSpPr>
          <p:cNvPr id="4" name="Marcador de Posição do Número do Diapositivo 3">
            <a:extLst>
              <a:ext uri="{FF2B5EF4-FFF2-40B4-BE49-F238E27FC236}">
                <a16:creationId xmlns:a16="http://schemas.microsoft.com/office/drawing/2014/main" id="{5E7D63AD-6262-8F2D-5C82-D1E790C7393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ítulo 8">
            <a:extLst>
              <a:ext uri="{FF2B5EF4-FFF2-40B4-BE49-F238E27FC236}">
                <a16:creationId xmlns:a16="http://schemas.microsoft.com/office/drawing/2014/main" id="{DB8002E8-0D65-6F9F-D37A-A2B0C077B4E5}"/>
              </a:ext>
            </a:extLst>
          </p:cNvPr>
          <p:cNvSpPr>
            <a:spLocks noGrp="1"/>
          </p:cNvSpPr>
          <p:nvPr>
            <p:ph type="title" idx="4294967295"/>
          </p:nvPr>
        </p:nvSpPr>
        <p:spPr>
          <a:xfrm>
            <a:off x="2024743" y="337457"/>
            <a:ext cx="896982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Sexual and Moral Harassment in the Workplace</a:t>
            </a:r>
            <a:endParaRPr kumimoji="0" lang="pt-PT" sz="28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tângulo 5">
            <a:extLst>
              <a:ext uri="{FF2B5EF4-FFF2-40B4-BE49-F238E27FC236}">
                <a16:creationId xmlns:a16="http://schemas.microsoft.com/office/drawing/2014/main" id="{64561765-E2D9-4BCC-B095-6E94E766DD38}"/>
              </a:ext>
            </a:extLst>
          </p:cNvPr>
          <p:cNvSpPr/>
          <p:nvPr/>
        </p:nvSpPr>
        <p:spPr>
          <a:xfrm>
            <a:off x="337457" y="1198134"/>
            <a:ext cx="11016343" cy="4524315"/>
          </a:xfrm>
          <a:prstGeom prst="rect">
            <a:avLst/>
          </a:prstGeom>
        </p:spPr>
        <p:txBody>
          <a:bodyPr wrap="square">
            <a:spAutoFit/>
          </a:bodyPr>
          <a:lstStyle/>
          <a:p>
            <a:pPr algn="just"/>
            <a:endParaRPr lang="en-US" sz="2400" dirty="0"/>
          </a:p>
          <a:p>
            <a:pPr algn="just"/>
            <a:r>
              <a:rPr lang="en-US" sz="2400" dirty="0"/>
              <a:t>Developed by the Commission for Equality in </a:t>
            </a:r>
            <a:r>
              <a:rPr lang="en-US" sz="2400" dirty="0" err="1"/>
              <a:t>Labour</a:t>
            </a:r>
            <a:r>
              <a:rPr lang="en-US" sz="2400" dirty="0"/>
              <a:t> and Employment (CITE) and conducted by the Interdisciplinary Centre for Gender Studies (CIEG), the project provided a comprehensive diagnosis of harassment in the Portuguese </a:t>
            </a:r>
            <a:r>
              <a:rPr lang="en-US" sz="2400" dirty="0" err="1"/>
              <a:t>labour</a:t>
            </a:r>
            <a:r>
              <a:rPr lang="en-US" sz="2400" dirty="0"/>
              <a:t> market.</a:t>
            </a:r>
          </a:p>
          <a:p>
            <a:pPr algn="just"/>
            <a:endParaRPr lang="en-US" sz="2400" dirty="0"/>
          </a:p>
          <a:p>
            <a:pPr algn="just"/>
            <a:r>
              <a:rPr lang="en-US" sz="2400">
                <a:latin typeface="Calibri" panose="020F0502020204030204" pitchFamily="34" charset="0"/>
                <a:ea typeface="Times New Roman" panose="02020603050405020304" pitchFamily="18" charset="0"/>
              </a:rPr>
              <a:t>The </a:t>
            </a:r>
            <a:r>
              <a:rPr lang="en-US" sz="2400" dirty="0">
                <a:latin typeface="Calibri" panose="020F0502020204030204" pitchFamily="34" charset="0"/>
                <a:ea typeface="Times New Roman" panose="02020603050405020304" pitchFamily="18" charset="0"/>
              </a:rPr>
              <a:t>project involved a comprehensive study to diagnose and characterize harassment in the Portuguese labour market. It raised awareness through a questionnaire survey and interviews, leading to valuable outputs like a training manual and a detailed study on harassment's prevalence and characteristics. </a:t>
            </a:r>
            <a:endParaRPr lang="en-GB" sz="2400" dirty="0">
              <a:latin typeface="Calibri" panose="020F0502020204030204" pitchFamily="34" charset="0"/>
              <a:ea typeface="Times New Roman" panose="02020603050405020304" pitchFamily="18" charset="0"/>
            </a:endParaRPr>
          </a:p>
          <a:p>
            <a:pPr algn="just"/>
            <a:endParaRPr lang="en-US" sz="2400" dirty="0"/>
          </a:p>
          <a:p>
            <a:pPr algn="just"/>
            <a:endParaRPr lang="en-US" sz="2400" dirty="0"/>
          </a:p>
        </p:txBody>
      </p:sp>
    </p:spTree>
    <p:extLst>
      <p:ext uri="{BB962C8B-B14F-4D97-AF65-F5344CB8AC3E}">
        <p14:creationId xmlns:p14="http://schemas.microsoft.com/office/powerpoint/2010/main" val="350162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E850-8013-FE20-F944-4E3C1F7533F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2A1684DE-EFEE-25AA-4A66-1398A4ED21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D9FBB3A8-FF0D-9686-BF59-017E7A3763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337457"/>
            <a:ext cx="1302321" cy="762681"/>
          </a:xfrm>
          <a:prstGeom prst="rect">
            <a:avLst/>
          </a:prstGeom>
        </p:spPr>
      </p:pic>
      <p:sp>
        <p:nvSpPr>
          <p:cNvPr id="4" name="Marcador de Posição do Número do Diapositivo 3">
            <a:extLst>
              <a:ext uri="{FF2B5EF4-FFF2-40B4-BE49-F238E27FC236}">
                <a16:creationId xmlns:a16="http://schemas.microsoft.com/office/drawing/2014/main" id="{5E7D63AD-6262-8F2D-5C82-D1E790C7393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ítulo 8">
            <a:extLst>
              <a:ext uri="{FF2B5EF4-FFF2-40B4-BE49-F238E27FC236}">
                <a16:creationId xmlns:a16="http://schemas.microsoft.com/office/drawing/2014/main" id="{DB8002E8-0D65-6F9F-D37A-A2B0C077B4E5}"/>
              </a:ext>
            </a:extLst>
          </p:cNvPr>
          <p:cNvSpPr>
            <a:spLocks noGrp="1"/>
          </p:cNvSpPr>
          <p:nvPr>
            <p:ph type="title" idx="4294967295"/>
          </p:nvPr>
        </p:nvSpPr>
        <p:spPr>
          <a:xfrm>
            <a:off x="2024743" y="337457"/>
            <a:ext cx="896982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Sexual and Moral Harassment in the Workplace</a:t>
            </a:r>
            <a:endParaRPr kumimoji="0" lang="pt-PT" sz="28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tângulo 5">
            <a:extLst>
              <a:ext uri="{FF2B5EF4-FFF2-40B4-BE49-F238E27FC236}">
                <a16:creationId xmlns:a16="http://schemas.microsoft.com/office/drawing/2014/main" id="{64561765-E2D9-4BCC-B095-6E94E766DD38}"/>
              </a:ext>
            </a:extLst>
          </p:cNvPr>
          <p:cNvSpPr/>
          <p:nvPr/>
        </p:nvSpPr>
        <p:spPr>
          <a:xfrm>
            <a:off x="337457" y="1198134"/>
            <a:ext cx="11016343" cy="5262979"/>
          </a:xfrm>
          <a:prstGeom prst="rect">
            <a:avLst/>
          </a:prstGeom>
        </p:spPr>
        <p:txBody>
          <a:bodyPr wrap="square">
            <a:spAutoFit/>
          </a:bodyPr>
          <a:lstStyle/>
          <a:p>
            <a:pPr algn="just"/>
            <a:endParaRPr lang="en-US" sz="2400" dirty="0"/>
          </a:p>
          <a:p>
            <a:pPr algn="just"/>
            <a:r>
              <a:rPr lang="en-US" sz="2400" dirty="0"/>
              <a:t>Building on a pioneering 1989 study, the updated investigation broadened its scope to include the women and men as potential victims and, for the first time, addressed moral harassment in addition to sexual harassment. </a:t>
            </a:r>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r>
              <a:rPr lang="en-GB" sz="2400" dirty="0">
                <a:latin typeface="Calibri" panose="020F0502020204030204" pitchFamily="34" charset="0"/>
                <a:ea typeface="Times New Roman" panose="02020603050405020304" pitchFamily="18" charset="0"/>
              </a:rPr>
              <a:t>Data were collected through a 2015 survey of the Portuguese active population, complemented by in-depth interviews with victims. </a:t>
            </a:r>
          </a:p>
          <a:p>
            <a:pPr algn="just"/>
            <a:endParaRPr lang="en-GB" sz="2400" dirty="0">
              <a:latin typeface="Calibri" panose="020F0502020204030204" pitchFamily="34" charset="0"/>
              <a:ea typeface="Times New Roman" panose="02020603050405020304" pitchFamily="18" charset="0"/>
            </a:endParaRPr>
          </a:p>
          <a:p>
            <a:pPr algn="just"/>
            <a:r>
              <a:rPr lang="en-GB" sz="2400" dirty="0">
                <a:latin typeface="Calibri" panose="020F0502020204030204" pitchFamily="34" charset="0"/>
                <a:ea typeface="Times New Roman" panose="02020603050405020304" pitchFamily="18" charset="0"/>
              </a:rPr>
              <a:t>Findings revealed that harassment prevalence in Portugal remained above the European average, with </a:t>
            </a:r>
            <a:r>
              <a:rPr lang="en-GB" sz="2400" b="1" dirty="0">
                <a:latin typeface="Calibri" panose="020F0502020204030204" pitchFamily="34" charset="0"/>
                <a:ea typeface="Times New Roman" panose="02020603050405020304" pitchFamily="18" charset="0"/>
              </a:rPr>
              <a:t>12.6%</a:t>
            </a:r>
            <a:r>
              <a:rPr lang="en-GB" sz="2400" dirty="0">
                <a:latin typeface="Calibri" panose="020F0502020204030204" pitchFamily="34" charset="0"/>
                <a:ea typeface="Times New Roman" panose="02020603050405020304" pitchFamily="18" charset="0"/>
              </a:rPr>
              <a:t> reporting experiences of sexual harassment (8.6% men|14.4% women) and </a:t>
            </a:r>
            <a:r>
              <a:rPr lang="en-GB" sz="2400" b="1" dirty="0">
                <a:latin typeface="Calibri" panose="020F0502020204030204" pitchFamily="34" charset="0"/>
                <a:ea typeface="Times New Roman" panose="02020603050405020304" pitchFamily="18" charset="0"/>
              </a:rPr>
              <a:t>16.5%</a:t>
            </a:r>
            <a:r>
              <a:rPr lang="en-GB" sz="2400" dirty="0">
                <a:latin typeface="Calibri" panose="020F0502020204030204" pitchFamily="34" charset="0"/>
                <a:ea typeface="Times New Roman" panose="02020603050405020304" pitchFamily="18" charset="0"/>
              </a:rPr>
              <a:t> reporting moral harassment (15.9% men|16.7% women).</a:t>
            </a:r>
          </a:p>
          <a:p>
            <a:pPr algn="just"/>
            <a:endParaRPr lang="en-GB" sz="2400" dirty="0">
              <a:latin typeface="Calibri" panose="020F0502020204030204" pitchFamily="34" charset="0"/>
              <a:ea typeface="Times New Roman" panose="02020603050405020304" pitchFamily="18" charset="0"/>
            </a:endParaRPr>
          </a:p>
          <a:p>
            <a:pPr algn="just"/>
            <a:endParaRPr lang="pt-PT"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119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36525"/>
            <a:ext cx="12192000" cy="6858000"/>
          </a:xfrm>
          <a:prstGeom prst="rect">
            <a:avLst/>
          </a:prstGeom>
        </p:spPr>
      </p:pic>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313" y="279999"/>
            <a:ext cx="1302321" cy="701101"/>
          </a:xfrm>
          <a:prstGeom prst="rect">
            <a:avLst/>
          </a:prstGeom>
        </p:spPr>
      </p:pic>
      <p:sp>
        <p:nvSpPr>
          <p:cNvPr id="9" name="Marcador de Posição do Número do Diapositivo 8">
            <a:extLst>
              <a:ext uri="{FF2B5EF4-FFF2-40B4-BE49-F238E27FC236}">
                <a16:creationId xmlns:a16="http://schemas.microsoft.com/office/drawing/2014/main" id="{B84A42B3-4189-4DAA-BB6B-4F8F55874DA9}"/>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15</a:t>
            </a:fld>
            <a:endParaRPr lang="pt-PT"/>
          </a:p>
        </p:txBody>
      </p:sp>
      <p:sp>
        <p:nvSpPr>
          <p:cNvPr id="2" name="Título 1">
            <a:extLst>
              <a:ext uri="{FF2B5EF4-FFF2-40B4-BE49-F238E27FC236}">
                <a16:creationId xmlns:a16="http://schemas.microsoft.com/office/drawing/2014/main" id="{82EE0F8C-4A85-78C5-037C-0E7110188D05}"/>
              </a:ext>
            </a:extLst>
          </p:cNvPr>
          <p:cNvSpPr txBox="1">
            <a:spLocks noGrp="1"/>
          </p:cNvSpPr>
          <p:nvPr>
            <p:ph type="title" idx="4294967295"/>
          </p:nvPr>
        </p:nvSpPr>
        <p:spPr>
          <a:xfrm>
            <a:off x="2434947" y="489857"/>
            <a:ext cx="824393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Sexual and Moral Harassment in the Workplace</a:t>
            </a:r>
            <a:endParaRPr kumimoji="0" lang="pt-PT" sz="28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tângulo 3">
            <a:extLst>
              <a:ext uri="{FF2B5EF4-FFF2-40B4-BE49-F238E27FC236}">
                <a16:creationId xmlns:a16="http://schemas.microsoft.com/office/drawing/2014/main" id="{8DE475E1-4D48-4EC5-9D68-9C0257B03D59}"/>
              </a:ext>
            </a:extLst>
          </p:cNvPr>
          <p:cNvSpPr/>
          <p:nvPr/>
        </p:nvSpPr>
        <p:spPr>
          <a:xfrm>
            <a:off x="468087" y="1397624"/>
            <a:ext cx="10885714" cy="4401205"/>
          </a:xfrm>
          <a:prstGeom prst="rect">
            <a:avLst/>
          </a:prstGeom>
        </p:spPr>
        <p:txBody>
          <a:bodyPr wrap="square">
            <a:spAutoFit/>
          </a:bodyPr>
          <a:lstStyle/>
          <a:p>
            <a:pPr algn="just"/>
            <a:r>
              <a:rPr lang="en-GB" sz="2800" dirty="0">
                <a:latin typeface="Calibri" panose="020F0502020204030204" pitchFamily="34" charset="0"/>
                <a:ea typeface="Times New Roman" panose="02020603050405020304" pitchFamily="18" charset="0"/>
              </a:rPr>
              <a:t>The research established clear definitions and typologies. Moral harassment was categorized into social isolation, professional persecution, intimidation, and personal humiliation, whereas sexual harassment encompassed unwanted sexual attention, coercion, and gender-based harassment. </a:t>
            </a:r>
          </a:p>
          <a:p>
            <a:pPr algn="just"/>
            <a:endParaRPr lang="en-GB" sz="2800" dirty="0">
              <a:latin typeface="Calibri" panose="020F0502020204030204" pitchFamily="34" charset="0"/>
              <a:ea typeface="Times New Roman" panose="02020603050405020304" pitchFamily="18" charset="0"/>
            </a:endParaRPr>
          </a:p>
          <a:p>
            <a:pPr algn="just"/>
            <a:r>
              <a:rPr lang="en-GB" sz="2800" dirty="0">
                <a:latin typeface="Calibri" panose="020F0502020204030204" pitchFamily="34" charset="0"/>
                <a:ea typeface="Times New Roman" panose="02020603050405020304" pitchFamily="18" charset="0"/>
              </a:rPr>
              <a:t>Perpetrators were most often superiors or direct managers, particularly in moral harassment (</a:t>
            </a:r>
            <a:r>
              <a:rPr lang="en-GB" sz="2800" b="1" dirty="0">
                <a:latin typeface="Calibri" panose="020F0502020204030204" pitchFamily="34" charset="0"/>
                <a:ea typeface="Times New Roman" panose="02020603050405020304" pitchFamily="18" charset="0"/>
              </a:rPr>
              <a:t>over 80% of cases</a:t>
            </a:r>
            <a:r>
              <a:rPr lang="en-GB" sz="2800" dirty="0">
                <a:latin typeface="Calibri" panose="020F0502020204030204" pitchFamily="34" charset="0"/>
                <a:ea typeface="Times New Roman" panose="02020603050405020304" pitchFamily="18" charset="0"/>
              </a:rPr>
              <a:t>), and men were found to account for the majority of moral harassment incidents (</a:t>
            </a:r>
            <a:r>
              <a:rPr lang="en-GB" sz="2800" b="1" dirty="0">
                <a:latin typeface="Calibri" panose="020F0502020204030204" pitchFamily="34" charset="0"/>
                <a:ea typeface="Times New Roman" panose="02020603050405020304" pitchFamily="18" charset="0"/>
              </a:rPr>
              <a:t>69.7%</a:t>
            </a:r>
            <a:r>
              <a:rPr lang="en-GB" sz="2800" dirty="0">
                <a:latin typeface="Calibri" panose="020F0502020204030204" pitchFamily="34" charset="0"/>
                <a:ea typeface="Times New Roman" panose="02020603050405020304" pitchFamily="18" charset="0"/>
              </a:rPr>
              <a:t>). These dynamics reflected entrenched power imbalances and broader social inequalities.</a:t>
            </a:r>
            <a:endParaRPr lang="pt-P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761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descr="Uma imagem com Gráficos, captura de ecrã, design gráfico, design&#10;&#10;Descrição gerada automaticamente">
            <a:extLst>
              <a:ext uri="{FF2B5EF4-FFF2-40B4-BE49-F238E27FC236}">
                <a16:creationId xmlns:a16="http://schemas.microsoft.com/office/drawing/2014/main" id="{0B7CC9B4-823E-7594-FA0F-C7B9994071CD}"/>
              </a:ext>
            </a:extLst>
          </p:cNvPr>
          <p:cNvPicPr>
            <a:picLocks noChangeAspect="1"/>
          </p:cNvPicPr>
          <p:nvPr/>
        </p:nvPicPr>
        <p:blipFill>
          <a:blip r:embed="rId2"/>
          <a:stretch>
            <a:fillRect/>
          </a:stretch>
        </p:blipFill>
        <p:spPr>
          <a:xfrm>
            <a:off x="-337272" y="-136525"/>
            <a:ext cx="12192000" cy="6858000"/>
          </a:xfrm>
          <a:prstGeom prst="rect">
            <a:avLst/>
          </a:prstGeom>
          <a:solidFill>
            <a:schemeClr val="accent3">
              <a:lumMod val="60000"/>
              <a:lumOff val="40000"/>
            </a:schemeClr>
          </a:solidFill>
          <a:ln w="19050" cap="flat" cmpd="sng" algn="ctr">
            <a:solidFill>
              <a:srgbClr val="4BACC6"/>
            </a:solidFill>
            <a:prstDash val="solid"/>
            <a:miter lim="800000"/>
            <a:headEnd/>
            <a:tailEnd/>
          </a:ln>
          <a:effectLst/>
        </p:spPr>
      </p:pic>
      <p:sp>
        <p:nvSpPr>
          <p:cNvPr id="9" name="Subtítulo 19">
            <a:extLst>
              <a:ext uri="{FF2B5EF4-FFF2-40B4-BE49-F238E27FC236}">
                <a16:creationId xmlns:a16="http://schemas.microsoft.com/office/drawing/2014/main" id="{D23ED7E6-01E5-436E-BBAC-B3BD78F9BCCB}"/>
              </a:ext>
            </a:extLst>
          </p:cNvPr>
          <p:cNvSpPr txBox="1">
            <a:spLocks/>
          </p:cNvSpPr>
          <p:nvPr/>
        </p:nvSpPr>
        <p:spPr bwMode="auto">
          <a:xfrm>
            <a:off x="-14332" y="1251358"/>
            <a:ext cx="4482062" cy="4773784"/>
          </a:xfrm>
          <a:prstGeom prst="roundRect">
            <a:avLst/>
          </a:prstGeom>
          <a:solidFill>
            <a:srgbClr val="00C0A5"/>
          </a:solidFill>
          <a:ln w="19050" cap="flat" cmpd="sng" algn="ctr">
            <a:solidFill>
              <a:srgbClr val="4BACC6"/>
            </a:solid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lnSpc>
                <a:spcPct val="150000"/>
              </a:lnSpc>
              <a:defRPr/>
            </a:pPr>
            <a:r>
              <a:rPr lang="en-US" sz="1800" b="1" dirty="0">
                <a:solidFill>
                  <a:sysClr val="window" lastClr="FFFFFF"/>
                </a:solidFill>
                <a:latin typeface="Calibri" panose="020F0502020204030204" pitchFamily="34" charset="0"/>
                <a:ea typeface="Calibri" panose="020F0502020204030204" pitchFamily="34" charset="0"/>
                <a:cs typeface="Calibri" panose="020F0502020204030204" pitchFamily="34" charset="0"/>
              </a:rPr>
              <a:t>Harassment Moral </a:t>
            </a:r>
            <a:r>
              <a:rPr lang="en-US" sz="1800" dirty="0">
                <a:solidFill>
                  <a:sysClr val="window" lastClr="FFFFFF"/>
                </a:solidFill>
                <a:latin typeface="Calibri" panose="020F0502020204030204" pitchFamily="34" charset="0"/>
                <a:ea typeface="Calibri" panose="020F0502020204030204" pitchFamily="34" charset="0"/>
                <a:cs typeface="Calibri" panose="020F0502020204030204" pitchFamily="34" charset="0"/>
              </a:rPr>
              <a:t>is considered moral when it consists of verbal attacks of an offensive or humiliating nature, physical attacks, or more subtle acts, which may include physical and psychological violence, aimed at diminishing the victim's self-esteem and, ultimately, their connection to the workplace.</a:t>
            </a:r>
            <a:endParaRPr lang="pt-PT" sz="1800" dirty="0">
              <a:solidFill>
                <a:sysClr val="window" lastClr="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Marcador de Posição do Número do Diapositivo 9">
            <a:extLst>
              <a:ext uri="{FF2B5EF4-FFF2-40B4-BE49-F238E27FC236}">
                <a16:creationId xmlns:a16="http://schemas.microsoft.com/office/drawing/2014/main" id="{A693B3F7-5C1F-4B65-B2F6-9788ED048E03}"/>
              </a:ext>
            </a:extLst>
          </p:cNvPr>
          <p:cNvSpPr>
            <a:spLocks noGrp="1"/>
          </p:cNvSpPr>
          <p:nvPr>
            <p:ph type="sldNum" sz="quarter" idx="12"/>
          </p:nvPr>
        </p:nvSpPr>
        <p:spPr/>
        <p:txBody>
          <a:bodyPr/>
          <a:lstStyle/>
          <a:p>
            <a:fld id="{B6CF5290-9A91-DD46-80B2-16EF316655BD}" type="slidenum">
              <a:rPr lang="pt-PT" smtClean="0"/>
              <a:t>16</a:t>
            </a:fld>
            <a:endParaRPr lang="pt-PT"/>
          </a:p>
        </p:txBody>
      </p:sp>
      <p:pic>
        <p:nvPicPr>
          <p:cNvPr id="7" name="Imagem 6">
            <a:extLst>
              <a:ext uri="{FF2B5EF4-FFF2-40B4-BE49-F238E27FC236}">
                <a16:creationId xmlns:a16="http://schemas.microsoft.com/office/drawing/2014/main" id="{FD22CD41-43FA-4F68-A910-05F188468C70}"/>
              </a:ext>
            </a:extLst>
          </p:cNvPr>
          <p:cNvPicPr>
            <a:picLocks noChangeAspect="1"/>
          </p:cNvPicPr>
          <p:nvPr/>
        </p:nvPicPr>
        <p:blipFill>
          <a:blip r:embed="rId3"/>
          <a:stretch>
            <a:fillRect/>
          </a:stretch>
        </p:blipFill>
        <p:spPr>
          <a:xfrm>
            <a:off x="1275485" y="98199"/>
            <a:ext cx="1298561" cy="743776"/>
          </a:xfrm>
          <a:prstGeom prst="rect">
            <a:avLst/>
          </a:prstGeom>
        </p:spPr>
      </p:pic>
      <p:sp>
        <p:nvSpPr>
          <p:cNvPr id="12" name="Retângulo 11">
            <a:extLst>
              <a:ext uri="{FF2B5EF4-FFF2-40B4-BE49-F238E27FC236}">
                <a16:creationId xmlns:a16="http://schemas.microsoft.com/office/drawing/2014/main" id="{E3E00744-49FD-46F8-B2A1-6BF64C5E3C6C}"/>
              </a:ext>
            </a:extLst>
          </p:cNvPr>
          <p:cNvSpPr/>
          <p:nvPr/>
        </p:nvSpPr>
        <p:spPr>
          <a:xfrm>
            <a:off x="892629" y="136526"/>
            <a:ext cx="10428120" cy="590931"/>
          </a:xfrm>
          <a:prstGeom prst="rect">
            <a:avLst/>
          </a:prstGeom>
        </p:spPr>
        <p:txBody>
          <a:bodyPr wrap="square">
            <a:spAutoFit/>
          </a:bodyPr>
          <a:lstStyle/>
          <a:p>
            <a:pPr algn="ctr">
              <a:lnSpc>
                <a:spcPct val="90000"/>
              </a:lnSpc>
              <a:spcBef>
                <a:spcPts val="1000"/>
              </a:spcBef>
            </a:pPr>
            <a:r>
              <a:rPr lang="pt-PT" sz="3600" b="1" dirty="0">
                <a:solidFill>
                  <a:srgbClr val="C3D21D"/>
                </a:solidFill>
                <a:latin typeface="Arial" panose="020B0604020202020204" pitchFamily="34" charset="0"/>
                <a:cs typeface="Arial" panose="020B0604020202020204" pitchFamily="34" charset="0"/>
              </a:rPr>
              <a:t>Conceptual framework</a:t>
            </a:r>
          </a:p>
        </p:txBody>
      </p:sp>
      <p:sp>
        <p:nvSpPr>
          <p:cNvPr id="13" name="Subtítulo 19">
            <a:extLst>
              <a:ext uri="{FF2B5EF4-FFF2-40B4-BE49-F238E27FC236}">
                <a16:creationId xmlns:a16="http://schemas.microsoft.com/office/drawing/2014/main" id="{1EFC3DF5-B1EE-48B9-9242-EB1E1DE4AF26}"/>
              </a:ext>
            </a:extLst>
          </p:cNvPr>
          <p:cNvSpPr txBox="1">
            <a:spLocks/>
          </p:cNvSpPr>
          <p:nvPr/>
        </p:nvSpPr>
        <p:spPr bwMode="auto">
          <a:xfrm>
            <a:off x="6689042" y="1167788"/>
            <a:ext cx="4294775" cy="4857354"/>
          </a:xfrm>
          <a:prstGeom prst="roundRect">
            <a:avLst/>
          </a:prstGeom>
          <a:solidFill>
            <a:srgbClr val="00C0A5"/>
          </a:solidFill>
          <a:ln w="19050" cap="flat" cmpd="sng" algn="ctr">
            <a:solidFill>
              <a:srgbClr val="4BACC6"/>
            </a:solid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defRPr/>
            </a:pPr>
            <a:r>
              <a:rPr lang="en-US" sz="1800" b="1" dirty="0">
                <a:solidFill>
                  <a:sysClr val="window" lastClr="FFFFFF"/>
                </a:solidFill>
                <a:latin typeface="Calibri" panose="020F0502020204030204" pitchFamily="34" charset="0"/>
                <a:ea typeface="Calibri" panose="020F0502020204030204" pitchFamily="34" charset="0"/>
                <a:cs typeface="Calibri" panose="020F0502020204030204" pitchFamily="34" charset="0"/>
              </a:rPr>
              <a:t>Harassment is sexual </a:t>
            </a:r>
            <a:r>
              <a:rPr lang="en-US" sz="1800" dirty="0">
                <a:solidFill>
                  <a:sysClr val="window" lastClr="FFFFFF"/>
                </a:solidFill>
                <a:latin typeface="Calibri" panose="020F0502020204030204" pitchFamily="34" charset="0"/>
                <a:ea typeface="Calibri" panose="020F0502020204030204" pitchFamily="34" charset="0"/>
                <a:cs typeface="Calibri" panose="020F0502020204030204" pitchFamily="34" charset="0"/>
              </a:rPr>
              <a:t>when the aforementioned unwanted behavior, whether verbal or physical, is of a sexual nature. Specifically: invitations of a sexual nature, sending messages of a sexual nature, attempts at embarrassing physical contact, blackmail to obtain employment or career advancement in exchange for sexual favors', obscene gestures.</a:t>
            </a:r>
            <a:endParaRPr lang="pt-PT" sz="1800" dirty="0">
              <a:solidFill>
                <a:sysClr val="window" lastClr="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Subtítulo 19">
            <a:extLst>
              <a:ext uri="{FF2B5EF4-FFF2-40B4-BE49-F238E27FC236}">
                <a16:creationId xmlns:a16="http://schemas.microsoft.com/office/drawing/2014/main" id="{A911A802-9337-456E-9FEC-5823C3C44955}"/>
              </a:ext>
            </a:extLst>
          </p:cNvPr>
          <p:cNvSpPr txBox="1">
            <a:spLocks/>
          </p:cNvSpPr>
          <p:nvPr/>
        </p:nvSpPr>
        <p:spPr bwMode="auto">
          <a:xfrm>
            <a:off x="4840529" y="3349128"/>
            <a:ext cx="1486734" cy="1112701"/>
          </a:xfrm>
          <a:prstGeom prst="roundRect">
            <a:avLst/>
          </a:prstGeom>
          <a:solidFill>
            <a:srgbClr val="00927D"/>
          </a:solidFill>
          <a:ln w="19050" cap="flat" cmpd="sng" algn="ctr">
            <a:solidFill>
              <a:srgbClr val="4BACC6"/>
            </a:solidFill>
            <a:prstDash val="solid"/>
            <a:miter lim="800000"/>
            <a:headEnd/>
            <a:tailEnd/>
          </a:ln>
          <a:effectLst/>
        </p:spPr>
        <p:txBody>
          <a:bodyPr vert="horz" wrap="square" lIns="91440" tIns="45720" rIns="91440" bIns="45720" numCol="1" rtlCol="0" anchor="ctr"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eaLnBrk="0" hangingPunct="0">
              <a:lnSpc>
                <a:spcPts val="2025"/>
              </a:lnSpc>
              <a:defRPr/>
            </a:pPr>
            <a:r>
              <a:rPr lang="pt-PT" sz="1600" b="1" kern="0" dirty="0">
                <a:solidFill>
                  <a:srgbClr val="FFFF00"/>
                </a:solidFill>
                <a:latin typeface="Calibri" panose="020F0502020204030204" pitchFamily="34" charset="0"/>
                <a:ea typeface="Calibri" panose="020F0502020204030204" pitchFamily="34" charset="0"/>
                <a:cs typeface="Calibri" panose="020F0502020204030204" pitchFamily="34" charset="0"/>
              </a:rPr>
              <a:t>Harassment</a:t>
            </a:r>
          </a:p>
        </p:txBody>
      </p:sp>
      <p:sp>
        <p:nvSpPr>
          <p:cNvPr id="16" name="Seta: Para a Direita 15">
            <a:extLst>
              <a:ext uri="{FF2B5EF4-FFF2-40B4-BE49-F238E27FC236}">
                <a16:creationId xmlns:a16="http://schemas.microsoft.com/office/drawing/2014/main" id="{EC1B835E-80B1-4FCA-B734-D55852BF9FA9}"/>
              </a:ext>
            </a:extLst>
          </p:cNvPr>
          <p:cNvSpPr/>
          <p:nvPr/>
        </p:nvSpPr>
        <p:spPr>
          <a:xfrm>
            <a:off x="6352368" y="3679634"/>
            <a:ext cx="312834" cy="276236"/>
          </a:xfrm>
          <a:prstGeom prst="rightArrow">
            <a:avLst/>
          </a:prstGeom>
          <a:solidFill>
            <a:srgbClr val="70D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Seta: Para a Esquerda 16">
            <a:extLst>
              <a:ext uri="{FF2B5EF4-FFF2-40B4-BE49-F238E27FC236}">
                <a16:creationId xmlns:a16="http://schemas.microsoft.com/office/drawing/2014/main" id="{42C47204-821F-49F8-9A4E-AB628CE8342A}"/>
              </a:ext>
            </a:extLst>
          </p:cNvPr>
          <p:cNvSpPr/>
          <p:nvPr/>
        </p:nvSpPr>
        <p:spPr>
          <a:xfrm>
            <a:off x="4484910" y="3679633"/>
            <a:ext cx="311549" cy="264755"/>
          </a:xfrm>
          <a:prstGeom prst="leftArrow">
            <a:avLst/>
          </a:prstGeom>
          <a:solidFill>
            <a:srgbClr val="A7E8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5655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C7F2-C3D1-B705-DFBF-43AF3AADEDB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4151756-35CD-0C48-2687-22E44B640A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7054D1F6-7B98-7E62-A725-03421B46C6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313" y="279999"/>
            <a:ext cx="1302321" cy="701101"/>
          </a:xfrm>
          <a:prstGeom prst="rect">
            <a:avLst/>
          </a:prstGeom>
        </p:spPr>
      </p:pic>
      <p:sp>
        <p:nvSpPr>
          <p:cNvPr id="9" name="Marcador de Posição do Número do Diapositivo 8">
            <a:extLst>
              <a:ext uri="{FF2B5EF4-FFF2-40B4-BE49-F238E27FC236}">
                <a16:creationId xmlns:a16="http://schemas.microsoft.com/office/drawing/2014/main" id="{3310A131-F218-1473-543F-0FDF8EE41DC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B69B3F02-F43E-1A57-A963-12D650F3B856}"/>
              </a:ext>
            </a:extLst>
          </p:cNvPr>
          <p:cNvSpPr txBox="1">
            <a:spLocks noGrp="1"/>
          </p:cNvSpPr>
          <p:nvPr>
            <p:ph type="title" idx="4294967295"/>
          </p:nvPr>
        </p:nvSpPr>
        <p:spPr>
          <a:xfrm>
            <a:off x="1957754" y="391025"/>
            <a:ext cx="901504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Sexual and Moral Harassment in the Workplace</a:t>
            </a:r>
            <a:endParaRPr kumimoji="0" lang="pt-PT" sz="28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CaixaDeTexto 5">
            <a:extLst>
              <a:ext uri="{FF2B5EF4-FFF2-40B4-BE49-F238E27FC236}">
                <a16:creationId xmlns:a16="http://schemas.microsoft.com/office/drawing/2014/main" id="{EE054F79-C961-8DED-5132-903C7871F834}"/>
              </a:ext>
            </a:extLst>
          </p:cNvPr>
          <p:cNvSpPr txBox="1"/>
          <p:nvPr/>
        </p:nvSpPr>
        <p:spPr>
          <a:xfrm>
            <a:off x="1002323" y="2630993"/>
            <a:ext cx="9602165"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pt-PT"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pt-PT" dirty="0">
              <a:solidFill>
                <a:prstClr val="black"/>
              </a:solidFill>
              <a:latin typeface="Aptos" panose="02110004020202020204"/>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pt-PT"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Retângulo 3">
            <a:extLst>
              <a:ext uri="{FF2B5EF4-FFF2-40B4-BE49-F238E27FC236}">
                <a16:creationId xmlns:a16="http://schemas.microsoft.com/office/drawing/2014/main" id="{FFC925CA-CFED-4DAD-8959-146747F792D7}"/>
              </a:ext>
            </a:extLst>
          </p:cNvPr>
          <p:cNvSpPr/>
          <p:nvPr/>
        </p:nvSpPr>
        <p:spPr>
          <a:xfrm>
            <a:off x="478971" y="1480457"/>
            <a:ext cx="10710706" cy="3693319"/>
          </a:xfrm>
          <a:prstGeom prst="rect">
            <a:avLst/>
          </a:prstGeom>
        </p:spPr>
        <p:txBody>
          <a:bodyPr wrap="square">
            <a:spAutoFit/>
          </a:bodyPr>
          <a:lstStyle/>
          <a:p>
            <a:pPr algn="just"/>
            <a:r>
              <a:rPr lang="en-GB" sz="2600" dirty="0">
                <a:latin typeface="Calibri" panose="020F0502020204030204" pitchFamily="34" charset="0"/>
                <a:ea typeface="Times New Roman" panose="02020603050405020304" pitchFamily="18" charset="0"/>
              </a:rPr>
              <a:t>Certain groups were identified as particularly vulnerable, including younger individuals, people in precarious employment, and those at early career stages. Small and micro-enterprises where harassment is harder to confront, due to resource limitations and close interpersonal ties. </a:t>
            </a:r>
          </a:p>
          <a:p>
            <a:pPr algn="just"/>
            <a:endParaRPr lang="en-GB" sz="2600" dirty="0">
              <a:latin typeface="Calibri" panose="020F0502020204030204" pitchFamily="34" charset="0"/>
              <a:ea typeface="Times New Roman" panose="02020603050405020304" pitchFamily="18" charset="0"/>
            </a:endParaRPr>
          </a:p>
          <a:p>
            <a:pPr algn="just"/>
            <a:r>
              <a:rPr lang="en-GB" sz="2600" dirty="0">
                <a:latin typeface="Calibri" panose="020F0502020204030204" pitchFamily="34" charset="0"/>
                <a:ea typeface="Times New Roman" panose="02020603050405020304" pitchFamily="18" charset="0"/>
              </a:rPr>
              <a:t>The consequences for victims were severe, affecting physical and psychological health. A recurrent reaction was passive endurance of the situation, often linked to fear of professional retaliation or lack of trust in legal redress mechanisms.</a:t>
            </a:r>
            <a:endParaRPr lang="pt-PT"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737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EEC9-EB68-9F48-60F2-8FC4D3E0DED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56A140D-A909-5E76-98A3-780246939C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36525"/>
            <a:ext cx="12192000" cy="6858000"/>
          </a:xfrm>
          <a:prstGeom prst="rect">
            <a:avLst/>
          </a:prstGeom>
        </p:spPr>
      </p:pic>
      <p:pic>
        <p:nvPicPr>
          <p:cNvPr id="5" name="Imagem 4">
            <a:extLst>
              <a:ext uri="{FF2B5EF4-FFF2-40B4-BE49-F238E27FC236}">
                <a16:creationId xmlns:a16="http://schemas.microsoft.com/office/drawing/2014/main" id="{ADD39D32-3FF4-C3C5-AE46-82B06F5EA8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337457"/>
            <a:ext cx="1302321" cy="762681"/>
          </a:xfrm>
          <a:prstGeom prst="rect">
            <a:avLst/>
          </a:prstGeom>
        </p:spPr>
      </p:pic>
      <p:sp>
        <p:nvSpPr>
          <p:cNvPr id="4" name="Marcador de Posição do Número do Diapositivo 3">
            <a:extLst>
              <a:ext uri="{FF2B5EF4-FFF2-40B4-BE49-F238E27FC236}">
                <a16:creationId xmlns:a16="http://schemas.microsoft.com/office/drawing/2014/main" id="{2B93D6E0-062B-CD55-D665-B7EE3D45905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ítulo 8">
            <a:extLst>
              <a:ext uri="{FF2B5EF4-FFF2-40B4-BE49-F238E27FC236}">
                <a16:creationId xmlns:a16="http://schemas.microsoft.com/office/drawing/2014/main" id="{35E88275-CA7E-EC25-8D21-3A4BD6402D5D}"/>
              </a:ext>
            </a:extLst>
          </p:cNvPr>
          <p:cNvSpPr>
            <a:spLocks noGrp="1"/>
          </p:cNvSpPr>
          <p:nvPr>
            <p:ph type="title" idx="4294967295"/>
          </p:nvPr>
        </p:nvSpPr>
        <p:spPr>
          <a:xfrm>
            <a:off x="2145322" y="497148"/>
            <a:ext cx="8947221"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Legislation on Sexual and Moral Harassment in the Workplace in Portugal</a:t>
            </a:r>
            <a:endParaRPr kumimoji="0" lang="pt-PT"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tângulo 1">
            <a:extLst>
              <a:ext uri="{FF2B5EF4-FFF2-40B4-BE49-F238E27FC236}">
                <a16:creationId xmlns:a16="http://schemas.microsoft.com/office/drawing/2014/main" id="{10DF37DB-D787-4562-871C-64F98F69FAA1}"/>
              </a:ext>
            </a:extLst>
          </p:cNvPr>
          <p:cNvSpPr/>
          <p:nvPr/>
        </p:nvSpPr>
        <p:spPr>
          <a:xfrm>
            <a:off x="381000" y="1517516"/>
            <a:ext cx="10972800" cy="3416320"/>
          </a:xfrm>
          <a:prstGeom prst="rect">
            <a:avLst/>
          </a:prstGeom>
        </p:spPr>
        <p:txBody>
          <a:bodyPr wrap="square">
            <a:spAutoFit/>
          </a:bodyPr>
          <a:lstStyle/>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a:p>
            <a:pPr algn="just"/>
            <a:endParaRPr lang="en-GB" sz="2400" dirty="0">
              <a:latin typeface="Calibri" panose="020F0502020204030204" pitchFamily="34" charset="0"/>
              <a:ea typeface="Times New Roman" panose="02020603050405020304" pitchFamily="18" charset="0"/>
            </a:endParaRPr>
          </a:p>
        </p:txBody>
      </p:sp>
      <p:sp>
        <p:nvSpPr>
          <p:cNvPr id="6" name="Retângulo 5">
            <a:extLst>
              <a:ext uri="{FF2B5EF4-FFF2-40B4-BE49-F238E27FC236}">
                <a16:creationId xmlns:a16="http://schemas.microsoft.com/office/drawing/2014/main" id="{1B7EB3B8-0983-4F79-A753-E46F301F1560}"/>
              </a:ext>
            </a:extLst>
          </p:cNvPr>
          <p:cNvSpPr/>
          <p:nvPr/>
        </p:nvSpPr>
        <p:spPr>
          <a:xfrm>
            <a:off x="272143" y="1687286"/>
            <a:ext cx="11255828" cy="4893647"/>
          </a:xfrm>
          <a:prstGeom prst="rect">
            <a:avLst/>
          </a:prstGeom>
        </p:spPr>
        <p:txBody>
          <a:bodyPr wrap="square">
            <a:spAutoFit/>
          </a:bodyPr>
          <a:lstStyle/>
          <a:p>
            <a:pPr algn="just"/>
            <a:endParaRPr lang="pt-PT"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This context must be understood in light of the Portuguese and European legal framework. In Portugal, the Labour Code (Law no. 7/2009, as amended) explicitly prohibits harassment in the workplace (Article 29) and establishes employer responsibility for prevention. </a:t>
            </a: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dirty="0">
                <a:latin typeface="Calibri" panose="020F0502020204030204" pitchFamily="34" charset="0"/>
                <a:ea typeface="Calibri" panose="020F0502020204030204" pitchFamily="34" charset="0"/>
                <a:cs typeface="Calibri" panose="020F0502020204030204" pitchFamily="34" charset="0"/>
              </a:rPr>
              <a:t>The Law no. 73/2017 further strengthened protection by requiring companies with seven or more employees to adopt codes of good conduct and by mandating disciplinary proceedings when harassment is suspected. Additionally, the Portuguese Criminal Code criminalizes certain forms of sexual harassment, including coercion and unwanted sexual advances (DL n.º 400/82, de 23 de September and DL n.º 48/95, 15 March (article 154.º-A).</a:t>
            </a:r>
            <a:endParaRPr lang="pt-PT" sz="2400" dirty="0">
              <a:latin typeface="Calibri" panose="020F0502020204030204" pitchFamily="34" charset="0"/>
              <a:ea typeface="Calibri" panose="020F0502020204030204" pitchFamily="34" charset="0"/>
              <a:cs typeface="Calibri" panose="020F0502020204030204" pitchFamily="34" charset="0"/>
            </a:endParaRPr>
          </a:p>
          <a:p>
            <a:pPr algn="just"/>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837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680" y="335685"/>
            <a:ext cx="1302321" cy="621167"/>
          </a:xfrm>
          <a:prstGeom prst="rect">
            <a:avLst/>
          </a:prstGeom>
        </p:spPr>
      </p:pic>
      <p:sp>
        <p:nvSpPr>
          <p:cNvPr id="9" name="Marcador de Posição do Número do Diapositivo 8">
            <a:extLst>
              <a:ext uri="{FF2B5EF4-FFF2-40B4-BE49-F238E27FC236}">
                <a16:creationId xmlns:a16="http://schemas.microsoft.com/office/drawing/2014/main" id="{CDC074D5-9E72-4CFA-B93B-DC3F6A3EEFC6}"/>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19</a:t>
            </a:fld>
            <a:endParaRPr lang="pt-PT"/>
          </a:p>
        </p:txBody>
      </p:sp>
      <p:sp>
        <p:nvSpPr>
          <p:cNvPr id="2" name="Title 1">
            <a:extLst>
              <a:ext uri="{FF2B5EF4-FFF2-40B4-BE49-F238E27FC236}">
                <a16:creationId xmlns:a16="http://schemas.microsoft.com/office/drawing/2014/main" id="{2CDA5779-87B5-B124-7D53-E08BF6C7C439}"/>
              </a:ext>
            </a:extLst>
          </p:cNvPr>
          <p:cNvSpPr>
            <a:spLocks noGrp="1"/>
          </p:cNvSpPr>
          <p:nvPr>
            <p:ph type="ctrTitle"/>
          </p:nvPr>
        </p:nvSpPr>
        <p:spPr>
          <a:xfrm>
            <a:off x="1861458" y="406685"/>
            <a:ext cx="8806542" cy="713600"/>
          </a:xfrm>
        </p:spPr>
        <p:txBody>
          <a:bodyPr>
            <a:noAutofit/>
          </a:bodyPr>
          <a:lstStyle/>
          <a:p>
            <a:r>
              <a:rPr lang="en-US" sz="2400" b="1" dirty="0">
                <a:latin typeface="Arial" panose="020B0604020202020204" pitchFamily="34" charset="0"/>
                <a:cs typeface="Arial" panose="020B0604020202020204" pitchFamily="34" charset="0"/>
              </a:rPr>
              <a:t>Guide for the development of a code of good conduct to prevent and combat workplace harassment</a:t>
            </a:r>
            <a:endParaRPr lang="en-BE" sz="24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C140D3BB-F153-46F2-B63D-21C712B56E5E}"/>
              </a:ext>
            </a:extLst>
          </p:cNvPr>
          <p:cNvSpPr/>
          <p:nvPr/>
        </p:nvSpPr>
        <p:spPr>
          <a:xfrm>
            <a:off x="295275" y="1343706"/>
            <a:ext cx="10953750" cy="5262979"/>
          </a:xfrm>
          <a:prstGeom prst="rect">
            <a:avLst/>
          </a:prstGeom>
        </p:spPr>
        <p:txBody>
          <a:bodyPr wrap="square">
            <a:spAutoFit/>
          </a:bodyPr>
          <a:lstStyle/>
          <a:p>
            <a:pPr algn="just"/>
            <a:r>
              <a:rPr lang="en-US" sz="2400" dirty="0">
                <a:latin typeface="Calibri" panose="020F0502020204030204" pitchFamily="34" charset="0"/>
                <a:ea typeface="Calibri" panose="020F0502020204030204" pitchFamily="34" charset="0"/>
                <a:cs typeface="Calibri" panose="020F0502020204030204" pitchFamily="34" charset="0"/>
              </a:rPr>
              <a:t>The CITE promoted the creation of the guide "</a:t>
            </a:r>
            <a:r>
              <a:rPr lang="en-US" sz="2400" u="sng" dirty="0">
                <a:latin typeface="Calibri" panose="020F0502020204030204" pitchFamily="34" charset="0"/>
                <a:ea typeface="Calibri" panose="020F0502020204030204" pitchFamily="34" charset="0"/>
                <a:cs typeface="Calibri" panose="020F0502020204030204" pitchFamily="34" charset="0"/>
              </a:rPr>
              <a:t>Guide for the development of a code of good conduct to prevent and combat workplace harassment</a:t>
            </a:r>
            <a:r>
              <a:rPr lang="en-US" sz="2400" dirty="0">
                <a:latin typeface="Calibri" panose="020F0502020204030204" pitchFamily="34" charset="0"/>
                <a:ea typeface="Calibri" panose="020F0502020204030204" pitchFamily="34" charset="0"/>
                <a:cs typeface="Calibri" panose="020F0502020204030204" pitchFamily="34" charset="0"/>
              </a:rPr>
              <a:t>." This instrument supports companies in complying with the new provisions regarding sexual harassment, introduced into the Portuguese Labour Code by Law No. 73/2017 of August 16. The law strengthened the legislative framework to prevent workplace harassment, applicable to the private and public sectors. </a:t>
            </a: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r>
              <a:rPr lang="en-US" sz="2400" b="1" dirty="0">
                <a:latin typeface="Calibri" panose="020F0502020204030204" pitchFamily="34" charset="0"/>
                <a:ea typeface="Calibri" panose="020F0502020204030204" pitchFamily="34" charset="0"/>
                <a:cs typeface="Calibri" panose="020F0502020204030204" pitchFamily="34" charset="0"/>
              </a:rPr>
              <a:t>Impact:</a:t>
            </a:r>
            <a:r>
              <a:rPr lang="en-US" sz="2400" dirty="0">
                <a:latin typeface="Calibri" panose="020F0502020204030204" pitchFamily="34" charset="0"/>
                <a:ea typeface="Calibri" panose="020F0502020204030204" pitchFamily="34" charset="0"/>
                <a:cs typeface="Calibri" panose="020F0502020204030204" pitchFamily="34" charset="0"/>
              </a:rPr>
              <a:t> CITE’s efforts contribute to the effective implementation of legislative measures designed to prevent and combat harassment, ensuring that employers understand and fulfill their legal obligations.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pic>
        <p:nvPicPr>
          <p:cNvPr id="6" name="Imagem 5">
            <a:extLst>
              <a:ext uri="{FF2B5EF4-FFF2-40B4-BE49-F238E27FC236}">
                <a16:creationId xmlns:a16="http://schemas.microsoft.com/office/drawing/2014/main" id="{17E632D3-20B5-4A88-8E9B-591D54BCA9F1}"/>
              </a:ext>
            </a:extLst>
          </p:cNvPr>
          <p:cNvPicPr>
            <a:picLocks noChangeAspect="1"/>
          </p:cNvPicPr>
          <p:nvPr/>
        </p:nvPicPr>
        <p:blipFill>
          <a:blip r:embed="rId4"/>
          <a:stretch>
            <a:fillRect/>
          </a:stretch>
        </p:blipFill>
        <p:spPr>
          <a:xfrm>
            <a:off x="3764118" y="3650456"/>
            <a:ext cx="3325203" cy="1849891"/>
          </a:xfrm>
          <a:prstGeom prst="rect">
            <a:avLst/>
          </a:prstGeom>
        </p:spPr>
      </p:pic>
    </p:spTree>
    <p:extLst>
      <p:ext uri="{BB962C8B-B14F-4D97-AF65-F5344CB8AC3E}">
        <p14:creationId xmlns:p14="http://schemas.microsoft.com/office/powerpoint/2010/main" val="333219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3F49D-D559-CED8-A2AB-A53F3D9180EB}"/>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44CBC7A-6789-138D-CE32-FA6B5633A9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36526"/>
            <a:ext cx="12192000" cy="6994525"/>
          </a:xfrm>
          <a:prstGeom prst="rect">
            <a:avLst/>
          </a:prstGeom>
        </p:spPr>
      </p:pic>
      <p:pic>
        <p:nvPicPr>
          <p:cNvPr id="5" name="Imagem 4">
            <a:extLst>
              <a:ext uri="{FF2B5EF4-FFF2-40B4-BE49-F238E27FC236}">
                <a16:creationId xmlns:a16="http://schemas.microsoft.com/office/drawing/2014/main" id="{4E9AB7D3-3C72-F86B-2CF4-6A3F524F20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8127" y="228776"/>
            <a:ext cx="1302321" cy="744040"/>
          </a:xfrm>
          <a:prstGeom prst="rect">
            <a:avLst/>
          </a:prstGeom>
        </p:spPr>
      </p:pic>
      <p:sp>
        <p:nvSpPr>
          <p:cNvPr id="4" name="Marcador de Posição do Número do Diapositivo 3">
            <a:extLst>
              <a:ext uri="{FF2B5EF4-FFF2-40B4-BE49-F238E27FC236}">
                <a16:creationId xmlns:a16="http://schemas.microsoft.com/office/drawing/2014/main" id="{FBD065DC-8C8B-FDCC-F6D7-77DD84949C7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8" name="Imagem 7" descr="Tripartite composition.">
            <a:extLst>
              <a:ext uri="{FF2B5EF4-FFF2-40B4-BE49-F238E27FC236}">
                <a16:creationId xmlns:a16="http://schemas.microsoft.com/office/drawing/2014/main" id="{39EBF5EF-14F1-092C-6AE4-A15571C9EFB1}"/>
              </a:ext>
            </a:extLst>
          </p:cNvPr>
          <p:cNvPicPr>
            <a:picLocks noChangeAspect="1"/>
          </p:cNvPicPr>
          <p:nvPr/>
        </p:nvPicPr>
        <p:blipFill>
          <a:blip r:embed="rId5"/>
          <a:stretch>
            <a:fillRect/>
          </a:stretch>
        </p:blipFill>
        <p:spPr>
          <a:xfrm>
            <a:off x="1108702" y="309609"/>
            <a:ext cx="9791025" cy="749873"/>
          </a:xfrm>
          <a:prstGeom prst="rect">
            <a:avLst/>
          </a:prstGeom>
        </p:spPr>
      </p:pic>
      <p:graphicFrame>
        <p:nvGraphicFramePr>
          <p:cNvPr id="9" name="Tabela 8">
            <a:extLst>
              <a:ext uri="{FF2B5EF4-FFF2-40B4-BE49-F238E27FC236}">
                <a16:creationId xmlns:a16="http://schemas.microsoft.com/office/drawing/2014/main" id="{B810A715-F754-D90F-6EB8-BF39AF19BB2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3328119"/>
              </p:ext>
            </p:extLst>
          </p:nvPr>
        </p:nvGraphicFramePr>
        <p:xfrm>
          <a:off x="268127" y="1616354"/>
          <a:ext cx="3482070" cy="2839900"/>
        </p:xfrm>
        <a:graphic>
          <a:graphicData uri="http://schemas.openxmlformats.org/drawingml/2006/table">
            <a:tbl>
              <a:tblPr firstRow="1" bandRow="1">
                <a:tableStyleId>{5C22544A-7EE6-4342-B048-85BDC9FD1C3A}</a:tableStyleId>
              </a:tblPr>
              <a:tblGrid>
                <a:gridCol w="377502">
                  <a:extLst>
                    <a:ext uri="{9D8B030D-6E8A-4147-A177-3AD203B41FA5}">
                      <a16:colId xmlns:a16="http://schemas.microsoft.com/office/drawing/2014/main" val="359037904"/>
                    </a:ext>
                  </a:extLst>
                </a:gridCol>
                <a:gridCol w="3104568">
                  <a:extLst>
                    <a:ext uri="{9D8B030D-6E8A-4147-A177-3AD203B41FA5}">
                      <a16:colId xmlns:a16="http://schemas.microsoft.com/office/drawing/2014/main" val="3333798754"/>
                    </a:ext>
                  </a:extLst>
                </a:gridCol>
              </a:tblGrid>
              <a:tr h="459673">
                <a:tc gridSpan="2">
                  <a:txBody>
                    <a:bodyPr/>
                    <a:lstStyle/>
                    <a:p>
                      <a:pPr algn="ctr"/>
                      <a:r>
                        <a:rPr lang="pt-PT" sz="2000" dirty="0" err="1"/>
                        <a:t>Governance</a:t>
                      </a:r>
                      <a:endParaRPr lang="pt-PT" sz="2000" dirty="0"/>
                    </a:p>
                  </a:txBody>
                  <a:tcPr>
                    <a:solidFill>
                      <a:srgbClr val="19A7A0"/>
                    </a:solidFill>
                  </a:tcPr>
                </a:tc>
                <a:tc hMerge="1">
                  <a:txBody>
                    <a:bodyPr/>
                    <a:lstStyle/>
                    <a:p>
                      <a:endParaRPr lang="pt-PT"/>
                    </a:p>
                  </a:txBody>
                  <a:tcPr/>
                </a:tc>
                <a:extLst>
                  <a:ext uri="{0D108BD9-81ED-4DB2-BD59-A6C34878D82A}">
                    <a16:rowId xmlns:a16="http://schemas.microsoft.com/office/drawing/2014/main" val="2652531318"/>
                  </a:ext>
                </a:extLst>
              </a:tr>
              <a:tr h="793409">
                <a:tc>
                  <a:txBody>
                    <a:bodyPr/>
                    <a:lstStyle/>
                    <a:p>
                      <a:pPr algn="ctr"/>
                      <a:r>
                        <a:rPr lang="pt-PT"/>
                        <a:t>1</a:t>
                      </a:r>
                    </a:p>
                  </a:txBody>
                  <a:tcPr/>
                </a:tc>
                <a:tc>
                  <a:txBody>
                    <a:bodyPr/>
                    <a:lstStyle/>
                    <a:p>
                      <a:pPr algn="ctr"/>
                      <a:r>
                        <a:rPr lang="pt-PT" b="1" dirty="0" err="1"/>
                        <a:t>Ministry</a:t>
                      </a:r>
                      <a:r>
                        <a:rPr lang="pt-PT" b="1" dirty="0"/>
                        <a:t> </a:t>
                      </a:r>
                      <a:r>
                        <a:rPr lang="pt-PT" b="1" dirty="0" err="1"/>
                        <a:t>of</a:t>
                      </a:r>
                      <a:r>
                        <a:rPr lang="pt-PT" b="1" dirty="0"/>
                        <a:t> Labour </a:t>
                      </a:r>
                      <a:r>
                        <a:rPr lang="pt-PT" b="1" dirty="0" err="1"/>
                        <a:t>Solidarity</a:t>
                      </a:r>
                      <a:r>
                        <a:rPr lang="pt-PT" b="1" dirty="0"/>
                        <a:t> </a:t>
                      </a:r>
                      <a:r>
                        <a:rPr lang="pt-PT" b="1" dirty="0" err="1"/>
                        <a:t>and</a:t>
                      </a:r>
                      <a:r>
                        <a:rPr lang="pt-PT" b="1" dirty="0"/>
                        <a:t> Social </a:t>
                      </a:r>
                      <a:r>
                        <a:rPr lang="pt-PT" b="1" dirty="0" err="1"/>
                        <a:t>Security</a:t>
                      </a:r>
                      <a:endParaRPr lang="pt-PT" b="1" dirty="0"/>
                    </a:p>
                  </a:txBody>
                  <a:tcPr/>
                </a:tc>
                <a:extLst>
                  <a:ext uri="{0D108BD9-81ED-4DB2-BD59-A6C34878D82A}">
                    <a16:rowId xmlns:a16="http://schemas.microsoft.com/office/drawing/2014/main" val="599349061"/>
                  </a:ext>
                </a:extLst>
              </a:tr>
              <a:tr h="793409">
                <a:tc>
                  <a:txBody>
                    <a:bodyPr/>
                    <a:lstStyle/>
                    <a:p>
                      <a:pPr algn="ctr"/>
                      <a:r>
                        <a:rPr lang="pt-PT"/>
                        <a:t>1</a:t>
                      </a:r>
                    </a:p>
                  </a:txBody>
                  <a:tcPr/>
                </a:tc>
                <a:tc>
                  <a:txBody>
                    <a:bodyPr/>
                    <a:lstStyle/>
                    <a:p>
                      <a:pPr algn="ctr"/>
                      <a:r>
                        <a:rPr lang="pt-PT" b="1" dirty="0" err="1"/>
                        <a:t>Ministry</a:t>
                      </a:r>
                      <a:r>
                        <a:rPr lang="pt-PT" b="1" dirty="0"/>
                        <a:t> </a:t>
                      </a:r>
                      <a:r>
                        <a:rPr lang="pt-PT" b="1" dirty="0" err="1"/>
                        <a:t>responsible</a:t>
                      </a:r>
                      <a:r>
                        <a:rPr lang="pt-PT" b="1" dirty="0"/>
                        <a:t> for </a:t>
                      </a:r>
                      <a:r>
                        <a:rPr lang="pt-PT" b="1" dirty="0" err="1"/>
                        <a:t>Gender</a:t>
                      </a:r>
                      <a:r>
                        <a:rPr lang="pt-PT" b="1" dirty="0"/>
                        <a:t> Equality</a:t>
                      </a:r>
                    </a:p>
                  </a:txBody>
                  <a:tcPr/>
                </a:tc>
                <a:extLst>
                  <a:ext uri="{0D108BD9-81ED-4DB2-BD59-A6C34878D82A}">
                    <a16:rowId xmlns:a16="http://schemas.microsoft.com/office/drawing/2014/main" val="900869651"/>
                  </a:ext>
                </a:extLst>
              </a:tr>
              <a:tr h="793409">
                <a:tc>
                  <a:txBody>
                    <a:bodyPr/>
                    <a:lstStyle/>
                    <a:p>
                      <a:pPr algn="ctr"/>
                      <a:r>
                        <a:rPr lang="pt-PT"/>
                        <a:t>1</a:t>
                      </a:r>
                    </a:p>
                  </a:txBody>
                  <a:tcPr/>
                </a:tc>
                <a:tc>
                  <a:txBody>
                    <a:bodyPr/>
                    <a:lstStyle/>
                    <a:p>
                      <a:pPr algn="ctr"/>
                      <a:r>
                        <a:rPr lang="pt-PT" b="1" dirty="0"/>
                        <a:t>Ministry responsible for the Public Adminstration</a:t>
                      </a:r>
                    </a:p>
                  </a:txBody>
                  <a:tcPr/>
                </a:tc>
                <a:extLst>
                  <a:ext uri="{0D108BD9-81ED-4DB2-BD59-A6C34878D82A}">
                    <a16:rowId xmlns:a16="http://schemas.microsoft.com/office/drawing/2014/main" val="2547881089"/>
                  </a:ext>
                </a:extLst>
              </a:tr>
            </a:tbl>
          </a:graphicData>
        </a:graphic>
      </p:graphicFrame>
      <p:graphicFrame>
        <p:nvGraphicFramePr>
          <p:cNvPr id="12" name="Tabela 11">
            <a:extLst>
              <a:ext uri="{FF2B5EF4-FFF2-40B4-BE49-F238E27FC236}">
                <a16:creationId xmlns:a16="http://schemas.microsoft.com/office/drawing/2014/main" id="{A1D986AF-95D6-D2DE-381E-02C4F6F3B84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91939576"/>
              </p:ext>
            </p:extLst>
          </p:nvPr>
        </p:nvGraphicFramePr>
        <p:xfrm>
          <a:off x="4234484" y="1140316"/>
          <a:ext cx="6828525" cy="2288683"/>
        </p:xfrm>
        <a:graphic>
          <a:graphicData uri="http://schemas.openxmlformats.org/drawingml/2006/table">
            <a:tbl>
              <a:tblPr firstRow="1" bandRow="1">
                <a:tableStyleId>{5C22544A-7EE6-4342-B048-85BDC9FD1C3A}</a:tableStyleId>
              </a:tblPr>
              <a:tblGrid>
                <a:gridCol w="469627">
                  <a:extLst>
                    <a:ext uri="{9D8B030D-6E8A-4147-A177-3AD203B41FA5}">
                      <a16:colId xmlns:a16="http://schemas.microsoft.com/office/drawing/2014/main" val="359037904"/>
                    </a:ext>
                  </a:extLst>
                </a:gridCol>
                <a:gridCol w="6358898">
                  <a:extLst>
                    <a:ext uri="{9D8B030D-6E8A-4147-A177-3AD203B41FA5}">
                      <a16:colId xmlns:a16="http://schemas.microsoft.com/office/drawing/2014/main" val="3333798754"/>
                    </a:ext>
                  </a:extLst>
                </a:gridCol>
              </a:tblGrid>
              <a:tr h="449675">
                <a:tc gridSpan="2">
                  <a:txBody>
                    <a:bodyPr/>
                    <a:lstStyle/>
                    <a:p>
                      <a:pPr algn="ctr"/>
                      <a:r>
                        <a:rPr lang="pt-PT" sz="2000" b="0" dirty="0" err="1"/>
                        <a:t>Confederations</a:t>
                      </a:r>
                      <a:endParaRPr lang="pt-PT" sz="2000" b="0" dirty="0"/>
                    </a:p>
                  </a:txBody>
                  <a:tcPr>
                    <a:solidFill>
                      <a:srgbClr val="19A7A0"/>
                    </a:solidFill>
                  </a:tcPr>
                </a:tc>
                <a:tc hMerge="1">
                  <a:txBody>
                    <a:bodyPr/>
                    <a:lstStyle/>
                    <a:p>
                      <a:endParaRPr lang="pt-PT"/>
                    </a:p>
                  </a:txBody>
                  <a:tcPr/>
                </a:tc>
                <a:extLst>
                  <a:ext uri="{0D108BD9-81ED-4DB2-BD59-A6C34878D82A}">
                    <a16:rowId xmlns:a16="http://schemas.microsoft.com/office/drawing/2014/main" val="2652531318"/>
                  </a:ext>
                </a:extLst>
              </a:tr>
              <a:tr h="489983">
                <a:tc>
                  <a:txBody>
                    <a:bodyPr/>
                    <a:lstStyle/>
                    <a:p>
                      <a:pPr algn="ctr"/>
                      <a:r>
                        <a:rPr lang="pt-PT"/>
                        <a:t>1</a:t>
                      </a:r>
                    </a:p>
                  </a:txBody>
                  <a:tcPr/>
                </a:tc>
                <a:tc>
                  <a:txBody>
                    <a:bodyPr/>
                    <a:lstStyle/>
                    <a:p>
                      <a:pPr algn="ctr"/>
                      <a:r>
                        <a:rPr lang="pt-PT" b="1" dirty="0" err="1"/>
                        <a:t>Confederation</a:t>
                      </a:r>
                      <a:r>
                        <a:rPr lang="pt-PT" b="1" dirty="0"/>
                        <a:t> </a:t>
                      </a:r>
                      <a:r>
                        <a:rPr lang="pt-PT" b="1" dirty="0" err="1"/>
                        <a:t>of</a:t>
                      </a:r>
                      <a:r>
                        <a:rPr lang="pt-PT" b="1" dirty="0"/>
                        <a:t> </a:t>
                      </a:r>
                      <a:r>
                        <a:rPr lang="pt-PT" b="1" dirty="0" err="1"/>
                        <a:t>Tourism</a:t>
                      </a:r>
                      <a:r>
                        <a:rPr lang="pt-PT" b="1" dirty="0"/>
                        <a:t> </a:t>
                      </a:r>
                      <a:r>
                        <a:rPr lang="pt-PT" b="1" dirty="0" err="1"/>
                        <a:t>of</a:t>
                      </a:r>
                      <a:r>
                        <a:rPr lang="pt-PT" b="1" dirty="0"/>
                        <a:t> Portugal | CTP</a:t>
                      </a:r>
                    </a:p>
                  </a:txBody>
                  <a:tcPr/>
                </a:tc>
                <a:extLst>
                  <a:ext uri="{0D108BD9-81ED-4DB2-BD59-A6C34878D82A}">
                    <a16:rowId xmlns:a16="http://schemas.microsoft.com/office/drawing/2014/main" val="599349061"/>
                  </a:ext>
                </a:extLst>
              </a:tr>
              <a:tr h="449675">
                <a:tc>
                  <a:txBody>
                    <a:bodyPr/>
                    <a:lstStyle/>
                    <a:p>
                      <a:pPr algn="ctr"/>
                      <a:r>
                        <a:rPr lang="pt-PT"/>
                        <a:t>1</a:t>
                      </a:r>
                    </a:p>
                  </a:txBody>
                  <a:tcPr/>
                </a:tc>
                <a:tc>
                  <a:txBody>
                    <a:bodyPr/>
                    <a:lstStyle/>
                    <a:p>
                      <a:pPr algn="ctr"/>
                      <a:r>
                        <a:rPr lang="pt-PT" b="1" dirty="0" err="1"/>
                        <a:t>Confederation</a:t>
                      </a:r>
                      <a:r>
                        <a:rPr lang="pt-PT" b="1" dirty="0"/>
                        <a:t> </a:t>
                      </a:r>
                      <a:r>
                        <a:rPr lang="pt-PT" b="1" dirty="0" err="1"/>
                        <a:t>of</a:t>
                      </a:r>
                      <a:r>
                        <a:rPr lang="pt-PT" b="1" dirty="0"/>
                        <a:t> </a:t>
                      </a:r>
                      <a:r>
                        <a:rPr lang="pt-PT" b="1" dirty="0" err="1"/>
                        <a:t>the</a:t>
                      </a:r>
                      <a:r>
                        <a:rPr lang="pt-PT" b="1" dirty="0"/>
                        <a:t> Portuguese </a:t>
                      </a:r>
                      <a:r>
                        <a:rPr lang="pt-PT" b="1" dirty="0" err="1"/>
                        <a:t>Farmers</a:t>
                      </a:r>
                      <a:r>
                        <a:rPr lang="pt-PT" b="1" dirty="0"/>
                        <a:t> | CAP</a:t>
                      </a:r>
                    </a:p>
                  </a:txBody>
                  <a:tcPr/>
                </a:tc>
                <a:extLst>
                  <a:ext uri="{0D108BD9-81ED-4DB2-BD59-A6C34878D82A}">
                    <a16:rowId xmlns:a16="http://schemas.microsoft.com/office/drawing/2014/main" val="900869651"/>
                  </a:ext>
                </a:extLst>
              </a:tr>
              <a:tr h="449675">
                <a:tc>
                  <a:txBody>
                    <a:bodyPr/>
                    <a:lstStyle/>
                    <a:p>
                      <a:pPr algn="ctr"/>
                      <a:r>
                        <a:rPr lang="pt-PT"/>
                        <a:t>1</a:t>
                      </a:r>
                    </a:p>
                  </a:txBody>
                  <a:tcPr/>
                </a:tc>
                <a:tc>
                  <a:txBody>
                    <a:bodyPr/>
                    <a:lstStyle/>
                    <a:p>
                      <a:pPr algn="ctr"/>
                      <a:r>
                        <a:rPr lang="pt-PT" b="1" dirty="0" err="1"/>
                        <a:t>Confederation</a:t>
                      </a:r>
                      <a:r>
                        <a:rPr lang="pt-PT" b="1" dirty="0"/>
                        <a:t> </a:t>
                      </a:r>
                      <a:r>
                        <a:rPr lang="pt-PT" b="1" dirty="0" err="1"/>
                        <a:t>of</a:t>
                      </a:r>
                      <a:r>
                        <a:rPr lang="pt-PT" b="1" dirty="0"/>
                        <a:t> </a:t>
                      </a:r>
                      <a:r>
                        <a:rPr lang="pt-PT" b="1" dirty="0" err="1"/>
                        <a:t>the</a:t>
                      </a:r>
                      <a:r>
                        <a:rPr lang="pt-PT" b="1" dirty="0"/>
                        <a:t> Portuguese </a:t>
                      </a:r>
                      <a:r>
                        <a:rPr lang="pt-PT" b="1" dirty="0" err="1"/>
                        <a:t>Industry</a:t>
                      </a:r>
                      <a:r>
                        <a:rPr lang="pt-PT" b="1" dirty="0"/>
                        <a:t> | CIP</a:t>
                      </a:r>
                    </a:p>
                  </a:txBody>
                  <a:tcPr/>
                </a:tc>
                <a:extLst>
                  <a:ext uri="{0D108BD9-81ED-4DB2-BD59-A6C34878D82A}">
                    <a16:rowId xmlns:a16="http://schemas.microsoft.com/office/drawing/2014/main" val="1332414066"/>
                  </a:ext>
                </a:extLst>
              </a:tr>
              <a:tr h="449675">
                <a:tc>
                  <a:txBody>
                    <a:bodyPr/>
                    <a:lstStyle/>
                    <a:p>
                      <a:pPr algn="ctr"/>
                      <a:r>
                        <a:rPr lang="pt-PT"/>
                        <a:t>1</a:t>
                      </a:r>
                    </a:p>
                  </a:txBody>
                  <a:tcPr/>
                </a:tc>
                <a:tc>
                  <a:txBody>
                    <a:bodyPr/>
                    <a:lstStyle/>
                    <a:p>
                      <a:pPr algn="ctr"/>
                      <a:r>
                        <a:rPr lang="pt-PT" b="1" dirty="0"/>
                        <a:t>Confederation of Commerce and Services of Portugal | CCP</a:t>
                      </a:r>
                    </a:p>
                  </a:txBody>
                  <a:tcPr/>
                </a:tc>
                <a:extLst>
                  <a:ext uri="{0D108BD9-81ED-4DB2-BD59-A6C34878D82A}">
                    <a16:rowId xmlns:a16="http://schemas.microsoft.com/office/drawing/2014/main" val="1293082169"/>
                  </a:ext>
                </a:extLst>
              </a:tr>
            </a:tbl>
          </a:graphicData>
        </a:graphic>
      </p:graphicFrame>
      <p:graphicFrame>
        <p:nvGraphicFramePr>
          <p:cNvPr id="11" name="Tabela 10">
            <a:extLst>
              <a:ext uri="{FF2B5EF4-FFF2-40B4-BE49-F238E27FC236}">
                <a16:creationId xmlns:a16="http://schemas.microsoft.com/office/drawing/2014/main" id="{4924B8E5-6BA6-271C-191B-8A50E5E9A6A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0269620"/>
              </p:ext>
            </p:extLst>
          </p:nvPr>
        </p:nvGraphicFramePr>
        <p:xfrm>
          <a:off x="4234484" y="3853543"/>
          <a:ext cx="6899371" cy="1750974"/>
        </p:xfrm>
        <a:graphic>
          <a:graphicData uri="http://schemas.openxmlformats.org/drawingml/2006/table">
            <a:tbl>
              <a:tblPr firstRow="1" bandRow="1">
                <a:tableStyleId>{5C22544A-7EE6-4342-B048-85BDC9FD1C3A}</a:tableStyleId>
              </a:tblPr>
              <a:tblGrid>
                <a:gridCol w="484998">
                  <a:extLst>
                    <a:ext uri="{9D8B030D-6E8A-4147-A177-3AD203B41FA5}">
                      <a16:colId xmlns:a16="http://schemas.microsoft.com/office/drawing/2014/main" val="359037904"/>
                    </a:ext>
                  </a:extLst>
                </a:gridCol>
                <a:gridCol w="6414373">
                  <a:extLst>
                    <a:ext uri="{9D8B030D-6E8A-4147-A177-3AD203B41FA5}">
                      <a16:colId xmlns:a16="http://schemas.microsoft.com/office/drawing/2014/main" val="3333798754"/>
                    </a:ext>
                  </a:extLst>
                </a:gridCol>
              </a:tblGrid>
              <a:tr h="583658">
                <a:tc gridSpan="2">
                  <a:txBody>
                    <a:bodyPr/>
                    <a:lstStyle/>
                    <a:p>
                      <a:pPr algn="ctr"/>
                      <a:r>
                        <a:rPr lang="pt-PT" sz="2000" dirty="0" err="1">
                          <a:solidFill>
                            <a:schemeClr val="bg1"/>
                          </a:solidFill>
                        </a:rPr>
                        <a:t>Syndicates</a:t>
                      </a:r>
                      <a:endParaRPr lang="pt-PT" sz="2000" dirty="0">
                        <a:solidFill>
                          <a:schemeClr val="bg1"/>
                        </a:solidFill>
                      </a:endParaRPr>
                    </a:p>
                  </a:txBody>
                  <a:tcPr>
                    <a:solidFill>
                      <a:srgbClr val="19A7A0"/>
                    </a:solidFill>
                  </a:tcPr>
                </a:tc>
                <a:tc hMerge="1">
                  <a:txBody>
                    <a:bodyPr/>
                    <a:lstStyle/>
                    <a:p>
                      <a:endParaRPr lang="pt-PT"/>
                    </a:p>
                  </a:txBody>
                  <a:tcPr/>
                </a:tc>
                <a:extLst>
                  <a:ext uri="{0D108BD9-81ED-4DB2-BD59-A6C34878D82A}">
                    <a16:rowId xmlns:a16="http://schemas.microsoft.com/office/drawing/2014/main" val="2652531318"/>
                  </a:ext>
                </a:extLst>
              </a:tr>
              <a:tr h="583658">
                <a:tc>
                  <a:txBody>
                    <a:bodyPr/>
                    <a:lstStyle/>
                    <a:p>
                      <a:pPr algn="ctr"/>
                      <a:r>
                        <a:rPr lang="pt-PT"/>
                        <a:t>2</a:t>
                      </a:r>
                    </a:p>
                  </a:txBody>
                  <a:tcPr/>
                </a:tc>
                <a:tc>
                  <a:txBody>
                    <a:bodyPr/>
                    <a:lstStyle/>
                    <a:p>
                      <a:pPr algn="ctr"/>
                      <a:r>
                        <a:rPr lang="pt-PT" b="1" dirty="0"/>
                        <a:t>General </a:t>
                      </a:r>
                      <a:r>
                        <a:rPr lang="pt-PT" b="1" dirty="0" err="1"/>
                        <a:t>Confederation</a:t>
                      </a:r>
                      <a:r>
                        <a:rPr lang="pt-PT" b="1" dirty="0"/>
                        <a:t> </a:t>
                      </a:r>
                      <a:r>
                        <a:rPr lang="pt-PT" b="1" dirty="0" err="1"/>
                        <a:t>of</a:t>
                      </a:r>
                      <a:r>
                        <a:rPr lang="pt-PT" b="1" dirty="0"/>
                        <a:t> </a:t>
                      </a:r>
                      <a:r>
                        <a:rPr lang="pt-PT" b="1" dirty="0" err="1"/>
                        <a:t>the</a:t>
                      </a:r>
                      <a:r>
                        <a:rPr lang="pt-PT" b="1" dirty="0"/>
                        <a:t> Portuguese </a:t>
                      </a:r>
                      <a:r>
                        <a:rPr lang="pt-PT" b="1" dirty="0" err="1"/>
                        <a:t>Workers</a:t>
                      </a:r>
                      <a:r>
                        <a:rPr lang="pt-PT" b="1" dirty="0"/>
                        <a:t> | CGTP-IN</a:t>
                      </a:r>
                    </a:p>
                  </a:txBody>
                  <a:tcPr/>
                </a:tc>
                <a:extLst>
                  <a:ext uri="{0D108BD9-81ED-4DB2-BD59-A6C34878D82A}">
                    <a16:rowId xmlns:a16="http://schemas.microsoft.com/office/drawing/2014/main" val="599349061"/>
                  </a:ext>
                </a:extLst>
              </a:tr>
              <a:tr h="583658">
                <a:tc>
                  <a:txBody>
                    <a:bodyPr/>
                    <a:lstStyle/>
                    <a:p>
                      <a:pPr algn="ctr"/>
                      <a:r>
                        <a:rPr lang="pt-PT"/>
                        <a:t>2</a:t>
                      </a:r>
                    </a:p>
                  </a:txBody>
                  <a:tcPr/>
                </a:tc>
                <a:tc>
                  <a:txBody>
                    <a:bodyPr/>
                    <a:lstStyle/>
                    <a:p>
                      <a:pPr algn="ctr"/>
                      <a:r>
                        <a:rPr lang="pt-PT" b="1" dirty="0"/>
                        <a:t>Workers General Union | UGT</a:t>
                      </a:r>
                    </a:p>
                  </a:txBody>
                  <a:tcPr/>
                </a:tc>
                <a:extLst>
                  <a:ext uri="{0D108BD9-81ED-4DB2-BD59-A6C34878D82A}">
                    <a16:rowId xmlns:a16="http://schemas.microsoft.com/office/drawing/2014/main" val="900869651"/>
                  </a:ext>
                </a:extLst>
              </a:tr>
            </a:tbl>
          </a:graphicData>
        </a:graphic>
      </p:graphicFrame>
      <p:sp>
        <p:nvSpPr>
          <p:cNvPr id="7" name="Title 6">
            <a:extLst>
              <a:ext uri="{FF2B5EF4-FFF2-40B4-BE49-F238E27FC236}">
                <a16:creationId xmlns:a16="http://schemas.microsoft.com/office/drawing/2014/main" id="{E0C4B4E6-B031-3133-D66B-86F2B5A0DF35}"/>
              </a:ext>
              <a:ext uri="{C183D7F6-B498-43B3-948B-1728B52AA6E4}">
                <adec:decorative xmlns:adec="http://schemas.microsoft.com/office/drawing/2017/decorative" val="1"/>
              </a:ext>
            </a:extLst>
          </p:cNvPr>
          <p:cNvSpPr>
            <a:spLocks noGrp="1"/>
          </p:cNvSpPr>
          <p:nvPr>
            <p:ph type="ctrTitle"/>
          </p:nvPr>
        </p:nvSpPr>
        <p:spPr>
          <a:xfrm>
            <a:off x="1128991" y="3985871"/>
            <a:ext cx="9144000" cy="2387600"/>
          </a:xfrm>
        </p:spPr>
        <p:txBody>
          <a:bodyPr>
            <a:normAutofit/>
          </a:bodyPr>
          <a:lstStyle/>
          <a:p>
            <a:r>
              <a:rPr lang="en-US" sz="1000" dirty="0">
                <a:solidFill>
                  <a:schemeClr val="bg1"/>
                </a:solidFill>
              </a:rPr>
              <a:t>Tripartite composition</a:t>
            </a:r>
            <a:endParaRPr lang="en-BE" sz="1000" dirty="0">
              <a:solidFill>
                <a:schemeClr val="bg1"/>
              </a:solidFill>
            </a:endParaRPr>
          </a:p>
        </p:txBody>
      </p:sp>
    </p:spTree>
    <p:extLst>
      <p:ext uri="{BB962C8B-B14F-4D97-AF65-F5344CB8AC3E}">
        <p14:creationId xmlns:p14="http://schemas.microsoft.com/office/powerpoint/2010/main" val="377098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EEC9-EB68-9F48-60F2-8FC4D3E0DED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56A140D-A909-5E76-98A3-780246939C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ADD39D32-3FF4-C3C5-AE46-82B06F5EA8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337457"/>
            <a:ext cx="1302321" cy="762681"/>
          </a:xfrm>
          <a:prstGeom prst="rect">
            <a:avLst/>
          </a:prstGeom>
        </p:spPr>
      </p:pic>
      <p:sp>
        <p:nvSpPr>
          <p:cNvPr id="4" name="Marcador de Posição do Número do Diapositivo 3">
            <a:extLst>
              <a:ext uri="{FF2B5EF4-FFF2-40B4-BE49-F238E27FC236}">
                <a16:creationId xmlns:a16="http://schemas.microsoft.com/office/drawing/2014/main" id="{2B93D6E0-062B-CD55-D665-B7EE3D45905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ítulo 8">
            <a:extLst>
              <a:ext uri="{FF2B5EF4-FFF2-40B4-BE49-F238E27FC236}">
                <a16:creationId xmlns:a16="http://schemas.microsoft.com/office/drawing/2014/main" id="{35E88275-CA7E-EC25-8D21-3A4BD6402D5D}"/>
              </a:ext>
            </a:extLst>
          </p:cNvPr>
          <p:cNvSpPr>
            <a:spLocks noGrp="1"/>
          </p:cNvSpPr>
          <p:nvPr>
            <p:ph type="title" idx="4294967295"/>
          </p:nvPr>
        </p:nvSpPr>
        <p:spPr>
          <a:xfrm>
            <a:off x="2145322" y="497148"/>
            <a:ext cx="867507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Sexual and Moral Harassment in the Workplace</a:t>
            </a:r>
            <a:endParaRPr kumimoji="0" lang="pt-PT"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tângulo 1">
            <a:extLst>
              <a:ext uri="{FF2B5EF4-FFF2-40B4-BE49-F238E27FC236}">
                <a16:creationId xmlns:a16="http://schemas.microsoft.com/office/drawing/2014/main" id="{10DF37DB-D787-4562-871C-64F98F69FAA1}"/>
              </a:ext>
            </a:extLst>
          </p:cNvPr>
          <p:cNvSpPr/>
          <p:nvPr/>
        </p:nvSpPr>
        <p:spPr>
          <a:xfrm>
            <a:off x="381000" y="1517516"/>
            <a:ext cx="10972800" cy="4524315"/>
          </a:xfrm>
          <a:prstGeom prst="rect">
            <a:avLst/>
          </a:prstGeom>
        </p:spPr>
        <p:txBody>
          <a:bodyPr wrap="square">
            <a:spAutoFit/>
          </a:bodyPr>
          <a:lstStyle/>
          <a:p>
            <a:pPr algn="just"/>
            <a:endParaRPr lang="en-GB" sz="2400" dirty="0">
              <a:latin typeface="Calibri" panose="020F0502020204030204" pitchFamily="34" charset="0"/>
              <a:ea typeface="Times New Roman" panose="02020603050405020304" pitchFamily="18" charset="0"/>
            </a:endParaRPr>
          </a:p>
          <a:p>
            <a:pPr algn="just"/>
            <a:r>
              <a:rPr lang="en-GB" sz="2400" dirty="0">
                <a:latin typeface="Calibri" panose="020F0502020204030204" pitchFamily="34" charset="0"/>
                <a:ea typeface="Times New Roman" panose="02020603050405020304" pitchFamily="18" charset="0"/>
              </a:rPr>
              <a:t>The results of </a:t>
            </a:r>
            <a:r>
              <a:rPr lang="en-GB" sz="2400" b="1" dirty="0">
                <a:latin typeface="Calibri" panose="020F0502020204030204" pitchFamily="34" charset="0"/>
                <a:ea typeface="Times New Roman" panose="02020603050405020304" pitchFamily="18" charset="0"/>
              </a:rPr>
              <a:t>Project </a:t>
            </a:r>
            <a:r>
              <a:rPr lang="pt-PT" sz="2400" b="1" i="1" dirty="0">
                <a:latin typeface="Calibri" panose="020F0502020204030204" pitchFamily="34" charset="0"/>
                <a:ea typeface="Times New Roman" panose="02020603050405020304" pitchFamily="18" charset="0"/>
                <a:cs typeface="Times New Roman" panose="02020603050405020304" pitchFamily="18" charset="0"/>
              </a:rPr>
              <a:t>VIOLET - TOWARDS WORKPLACES WITHOUT SEXUAL HARASSMENT AND VIOLENCE</a:t>
            </a:r>
            <a:r>
              <a:rPr lang="pt-PT" sz="2400" b="1"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a:latin typeface="Calibri" panose="020F0502020204030204" pitchFamily="34" charset="0"/>
                <a:ea typeface="Times New Roman" panose="02020603050405020304" pitchFamily="18" charset="0"/>
              </a:rPr>
              <a:t>are expected to drive significant policy changes, leading to the creation of safer and more inclusive workplaces. </a:t>
            </a:r>
          </a:p>
          <a:p>
            <a:pPr algn="just"/>
            <a:endParaRPr lang="en-GB" sz="2400" dirty="0">
              <a:latin typeface="Calibri" panose="020F0502020204030204" pitchFamily="34" charset="0"/>
              <a:ea typeface="Times New Roman" panose="02020603050405020304" pitchFamily="18" charset="0"/>
            </a:endParaRPr>
          </a:p>
          <a:p>
            <a:pPr algn="just"/>
            <a:r>
              <a:rPr lang="en-GB" sz="2400" dirty="0">
                <a:latin typeface="Calibri" panose="020F0502020204030204" pitchFamily="34" charset="0"/>
                <a:ea typeface="Times New Roman" panose="02020603050405020304" pitchFamily="18" charset="0"/>
              </a:rPr>
              <a:t>By addressing the root causes of gender-based violence and promoting best practices, CITE can foster a culture of respect and equality, ensuring that all employees can work without fear of harassment or discrimination. </a:t>
            </a:r>
          </a:p>
          <a:p>
            <a:pPr algn="just"/>
            <a:endParaRPr lang="en-GB" sz="2400" dirty="0">
              <a:latin typeface="Calibri" panose="020F0502020204030204" pitchFamily="34" charset="0"/>
              <a:ea typeface="Times New Roman" panose="02020603050405020304" pitchFamily="18" charset="0"/>
            </a:endParaRPr>
          </a:p>
          <a:p>
            <a:pPr algn="just"/>
            <a:r>
              <a:rPr lang="en-GB" sz="2400" dirty="0">
                <a:latin typeface="Calibri" panose="020F0502020204030204" pitchFamily="34" charset="0"/>
                <a:ea typeface="Times New Roman" panose="02020603050405020304" pitchFamily="18" charset="0"/>
              </a:rPr>
              <a:t>Their involvement the importance of addressing intersectional issues in the fight against workplace inequalities. </a:t>
            </a:r>
          </a:p>
          <a:p>
            <a:pPr algn="just"/>
            <a:endParaRPr lang="en-GB"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10703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EEC9-EB68-9F48-60F2-8FC4D3E0DED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56A140D-A909-5E76-98A3-780246939C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ADD39D32-3FF4-C3C5-AE46-82B06F5EA8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337457"/>
            <a:ext cx="1302321" cy="762681"/>
          </a:xfrm>
          <a:prstGeom prst="rect">
            <a:avLst/>
          </a:prstGeom>
        </p:spPr>
      </p:pic>
      <p:sp>
        <p:nvSpPr>
          <p:cNvPr id="4" name="Marcador de Posição do Número do Diapositivo 3">
            <a:extLst>
              <a:ext uri="{FF2B5EF4-FFF2-40B4-BE49-F238E27FC236}">
                <a16:creationId xmlns:a16="http://schemas.microsoft.com/office/drawing/2014/main" id="{2B93D6E0-062B-CD55-D665-B7EE3D45905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ítulo 8">
            <a:extLst>
              <a:ext uri="{FF2B5EF4-FFF2-40B4-BE49-F238E27FC236}">
                <a16:creationId xmlns:a16="http://schemas.microsoft.com/office/drawing/2014/main" id="{35E88275-CA7E-EC25-8D21-3A4BD6402D5D}"/>
              </a:ext>
            </a:extLst>
          </p:cNvPr>
          <p:cNvSpPr>
            <a:spLocks noGrp="1"/>
          </p:cNvSpPr>
          <p:nvPr>
            <p:ph type="title" idx="4294967295"/>
          </p:nvPr>
        </p:nvSpPr>
        <p:spPr>
          <a:xfrm>
            <a:off x="2145322" y="497148"/>
            <a:ext cx="867507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srgbClr val="00897D"/>
                </a:solidFill>
                <a:latin typeface="Calibri" panose="020F0502020204030204" pitchFamily="34" charset="0"/>
                <a:ea typeface="Calibri" panose="020F0502020204030204" pitchFamily="34" charset="0"/>
                <a:cs typeface="Calibri" panose="020F0502020204030204" pitchFamily="34" charset="0"/>
              </a:rPr>
              <a:t>Sexual and Moral Harassment in the Workplace</a:t>
            </a:r>
            <a:endParaRPr kumimoji="0" lang="pt-PT"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tângulo 1">
            <a:extLst>
              <a:ext uri="{FF2B5EF4-FFF2-40B4-BE49-F238E27FC236}">
                <a16:creationId xmlns:a16="http://schemas.microsoft.com/office/drawing/2014/main" id="{10DF37DB-D787-4562-871C-64F98F69FAA1}"/>
              </a:ext>
            </a:extLst>
          </p:cNvPr>
          <p:cNvSpPr/>
          <p:nvPr/>
        </p:nvSpPr>
        <p:spPr>
          <a:xfrm>
            <a:off x="819150" y="1839347"/>
            <a:ext cx="10315575" cy="2677656"/>
          </a:xfrm>
          <a:prstGeom prst="rect">
            <a:avLst/>
          </a:prstGeom>
        </p:spPr>
        <p:txBody>
          <a:bodyPr wrap="square">
            <a:spAutoFit/>
          </a:bodyPr>
          <a:lstStyle/>
          <a:p>
            <a:pPr algn="just"/>
            <a:endParaRPr lang="en-GB" sz="2800" dirty="0">
              <a:latin typeface="Calibri" panose="020F0502020204030204" pitchFamily="34" charset="0"/>
              <a:ea typeface="Times New Roman" panose="02020603050405020304" pitchFamily="18" charset="0"/>
            </a:endParaRPr>
          </a:p>
          <a:p>
            <a:pPr algn="just"/>
            <a:r>
              <a:rPr lang="en-GB" sz="2800" dirty="0">
                <a:latin typeface="Calibri" panose="020F0502020204030204" pitchFamily="34" charset="0"/>
                <a:ea typeface="Times New Roman" panose="02020603050405020304" pitchFamily="18" charset="0"/>
              </a:rPr>
              <a:t>CITE reaffirms its commitment to promoting training programs and awareness campaigns on workplace harassment, aimed at employers and their employees, encouraging a culture of respect, decent work, safety, equality, and non-discrimination, with the goal of creating and free of violence and non-discrimination between women and men.</a:t>
            </a:r>
            <a:endParaRPr lang="pt-P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806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28AE-B92D-4E35-81F9-3E60728C92DC}"/>
            </a:ext>
          </a:extLst>
        </p:cNvPr>
        <p:cNvGrpSpPr/>
        <p:nvPr/>
      </p:nvGrpSpPr>
      <p:grpSpPr>
        <a:xfrm>
          <a:off x="0" y="0"/>
          <a:ext cx="0" cy="0"/>
          <a:chOff x="0" y="0"/>
          <a:chExt cx="0" cy="0"/>
        </a:xfrm>
      </p:grpSpPr>
      <p:sp>
        <p:nvSpPr>
          <p:cNvPr id="9" name="Retângulo 8">
            <a:extLst>
              <a:ext uri="{FF2B5EF4-FFF2-40B4-BE49-F238E27FC236}">
                <a16:creationId xmlns:a16="http://schemas.microsoft.com/office/drawing/2014/main" id="{E68D59F1-FDBB-FFB3-A5C3-090465E848EE}"/>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89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a:extLst>
              <a:ext uri="{FF2B5EF4-FFF2-40B4-BE49-F238E27FC236}">
                <a16:creationId xmlns:a16="http://schemas.microsoft.com/office/drawing/2014/main" id="{54C1C1FE-8E51-3AA8-9028-ABC38B23D719}"/>
              </a:ext>
              <a:ext uri="{C183D7F6-B498-43B3-948B-1728B52AA6E4}">
                <adec:decorative xmlns:adec="http://schemas.microsoft.com/office/drawing/2017/decorative" val="1"/>
              </a:ext>
            </a:extLst>
          </p:cNvPr>
          <p:cNvSpPr txBox="1"/>
          <p:nvPr/>
        </p:nvSpPr>
        <p:spPr>
          <a:xfrm>
            <a:off x="5838092" y="3725948"/>
            <a:ext cx="5045883" cy="1477328"/>
          </a:xfrm>
          <a:prstGeom prst="rect">
            <a:avLst/>
          </a:prstGeom>
          <a:noFill/>
        </p:spPr>
        <p:txBody>
          <a:bodyPr wrap="square" rtlCol="0">
            <a:spAutoFit/>
          </a:bodyPr>
          <a:lstStyle/>
          <a:p>
            <a:r>
              <a:rPr lang="pt-PT">
                <a:solidFill>
                  <a:schemeClr val="bg1"/>
                </a:solidFill>
                <a:latin typeface="Ubuntu" panose="020B0504030602030204" pitchFamily="34" charset="0"/>
              </a:rPr>
              <a:t>Rua Américo Durão, 12 A – 1.º e 2.º piso</a:t>
            </a:r>
            <a:br>
              <a:rPr lang="pt-PT">
                <a:solidFill>
                  <a:schemeClr val="bg1"/>
                </a:solidFill>
                <a:latin typeface="Ubuntu" panose="020B0504030602030204" pitchFamily="34" charset="0"/>
              </a:rPr>
            </a:br>
            <a:r>
              <a:rPr lang="pt-PT">
                <a:solidFill>
                  <a:schemeClr val="bg1"/>
                </a:solidFill>
                <a:latin typeface="Ubuntu" panose="020B0504030602030204" pitchFamily="34" charset="0"/>
              </a:rPr>
              <a:t>1900-064 Lisboa </a:t>
            </a:r>
          </a:p>
          <a:p>
            <a:endParaRPr lang="pt-PT">
              <a:solidFill>
                <a:schemeClr val="bg1"/>
              </a:solidFill>
              <a:latin typeface="Ubuntu" panose="020B0504030602030204" pitchFamily="34" charset="0"/>
            </a:endParaRPr>
          </a:p>
          <a:p>
            <a:r>
              <a:rPr lang="pt-PT">
                <a:solidFill>
                  <a:schemeClr val="bg1"/>
                </a:solidFill>
                <a:latin typeface="Ubuntu" panose="020B0504030602030204" pitchFamily="34" charset="0"/>
              </a:rPr>
              <a:t>(+351) 215 954 000 </a:t>
            </a:r>
            <a:br>
              <a:rPr lang="pt-PT">
                <a:solidFill>
                  <a:schemeClr val="bg1"/>
                </a:solidFill>
                <a:latin typeface="Ubuntu" panose="020B0504030602030204" pitchFamily="34" charset="0"/>
              </a:rPr>
            </a:br>
            <a:r>
              <a:rPr lang="pt-PT">
                <a:solidFill>
                  <a:schemeClr val="bg1"/>
                </a:solidFill>
                <a:latin typeface="Ubuntu" panose="020B0504030602030204" pitchFamily="34" charset="0"/>
                <a:hlinkClick r:id="rId2">
                  <a:extLst>
                    <a:ext uri="{A12FA001-AC4F-418D-AE19-62706E023703}">
                      <ahyp:hlinkClr xmlns:ahyp="http://schemas.microsoft.com/office/drawing/2018/hyperlinkcolor" val="tx"/>
                    </a:ext>
                  </a:extLst>
                </a:hlinkClick>
              </a:rPr>
              <a:t>geral@cite.pt</a:t>
            </a:r>
            <a:endParaRPr lang="pt-PT">
              <a:solidFill>
                <a:schemeClr val="bg1"/>
              </a:solidFill>
              <a:latin typeface="Ubuntu" panose="020B0504030602030204" pitchFamily="34" charset="0"/>
            </a:endParaRPr>
          </a:p>
        </p:txBody>
      </p:sp>
      <p:pic>
        <p:nvPicPr>
          <p:cNvPr id="17" name="Imagem 16">
            <a:extLst>
              <a:ext uri="{FF2B5EF4-FFF2-40B4-BE49-F238E27FC236}">
                <a16:creationId xmlns:a16="http://schemas.microsoft.com/office/drawing/2014/main" id="{3AB19A70-727A-42EF-6BB4-1D0B3FB85B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48561" y="2055814"/>
            <a:ext cx="3396294" cy="1572358"/>
          </a:xfrm>
          <a:prstGeom prst="rect">
            <a:avLst/>
          </a:prstGeom>
        </p:spPr>
      </p:pic>
      <p:sp>
        <p:nvSpPr>
          <p:cNvPr id="4" name="Marcador de Posição do Número do Diapositivo 3">
            <a:extLst>
              <a:ext uri="{FF2B5EF4-FFF2-40B4-BE49-F238E27FC236}">
                <a16:creationId xmlns:a16="http://schemas.microsoft.com/office/drawing/2014/main" id="{2B54BDEB-3D7A-4B41-8878-1140B97EAA0F}"/>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22</a:t>
            </a:fld>
            <a:endParaRPr lang="pt-PT"/>
          </a:p>
        </p:txBody>
      </p:sp>
      <p:sp>
        <p:nvSpPr>
          <p:cNvPr id="8" name="Título 1">
            <a:extLst>
              <a:ext uri="{FF2B5EF4-FFF2-40B4-BE49-F238E27FC236}">
                <a16:creationId xmlns:a16="http://schemas.microsoft.com/office/drawing/2014/main" id="{41D37B1E-B3BA-4C45-907D-329D6F8785EF}"/>
              </a:ext>
            </a:extLst>
          </p:cNvPr>
          <p:cNvSpPr>
            <a:spLocks noGrp="1"/>
          </p:cNvSpPr>
          <p:nvPr>
            <p:ph type="title"/>
          </p:nvPr>
        </p:nvSpPr>
        <p:spPr>
          <a:xfrm>
            <a:off x="838200" y="365125"/>
            <a:ext cx="10515600" cy="1325563"/>
          </a:xfrm>
        </p:spPr>
        <p:txBody>
          <a:bodyPr>
            <a:normAutofit/>
          </a:bodyPr>
          <a:lstStyle/>
          <a:p>
            <a:pPr algn="ctr"/>
            <a:br>
              <a:rPr lang="pt-PT" dirty="0">
                <a:solidFill>
                  <a:schemeClr val="bg1"/>
                </a:solidFill>
              </a:rPr>
            </a:br>
            <a:r>
              <a:rPr lang="pt-PT" sz="3600" b="1" dirty="0" err="1">
                <a:solidFill>
                  <a:schemeClr val="bg1"/>
                </a:solidFill>
              </a:rPr>
              <a:t>Thank</a:t>
            </a:r>
            <a:r>
              <a:rPr lang="pt-PT" sz="3600" b="1" dirty="0">
                <a:solidFill>
                  <a:schemeClr val="bg1"/>
                </a:solidFill>
              </a:rPr>
              <a:t> </a:t>
            </a:r>
            <a:r>
              <a:rPr lang="pt-PT" sz="3600" b="1" dirty="0" err="1">
                <a:solidFill>
                  <a:schemeClr val="bg1"/>
                </a:solidFill>
              </a:rPr>
              <a:t>you</a:t>
            </a:r>
            <a:r>
              <a:rPr lang="pt-PT" sz="3600" b="1" dirty="0">
                <a:solidFill>
                  <a:schemeClr val="bg1"/>
                </a:solidFill>
              </a:rPr>
              <a:t> for </a:t>
            </a:r>
            <a:r>
              <a:rPr lang="pt-PT" sz="3600" b="1" dirty="0" err="1">
                <a:solidFill>
                  <a:schemeClr val="bg1"/>
                </a:solidFill>
              </a:rPr>
              <a:t>your</a:t>
            </a:r>
            <a:r>
              <a:rPr lang="pt-PT" sz="3600" b="1" dirty="0">
                <a:solidFill>
                  <a:schemeClr val="bg1"/>
                </a:solidFill>
              </a:rPr>
              <a:t> </a:t>
            </a:r>
            <a:r>
              <a:rPr lang="pt-PT" sz="3600" b="1" dirty="0" err="1">
                <a:solidFill>
                  <a:schemeClr val="bg1"/>
                </a:solidFill>
              </a:rPr>
              <a:t>attention</a:t>
            </a:r>
            <a:r>
              <a:rPr lang="pt-PT" sz="3600" b="1" dirty="0">
                <a:solidFill>
                  <a:schemeClr val="bg1"/>
                </a:solidFill>
              </a:rPr>
              <a:t> </a:t>
            </a:r>
          </a:p>
        </p:txBody>
      </p:sp>
    </p:spTree>
    <p:extLst>
      <p:ext uri="{BB962C8B-B14F-4D97-AF65-F5344CB8AC3E}">
        <p14:creationId xmlns:p14="http://schemas.microsoft.com/office/powerpoint/2010/main" val="421689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8127" y="228776"/>
            <a:ext cx="1302321" cy="744040"/>
          </a:xfrm>
          <a:prstGeom prst="rect">
            <a:avLst/>
          </a:prstGeom>
        </p:spPr>
      </p:pic>
      <p:sp>
        <p:nvSpPr>
          <p:cNvPr id="4" name="Marcador de Posição do Número do Diapositivo 3">
            <a:extLst>
              <a:ext uri="{FF2B5EF4-FFF2-40B4-BE49-F238E27FC236}">
                <a16:creationId xmlns:a16="http://schemas.microsoft.com/office/drawing/2014/main" id="{0BCEDAF3-6F39-4C05-A4EC-0FADC8BC1386}"/>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3</a:t>
            </a:fld>
            <a:endParaRPr lang="pt-PT"/>
          </a:p>
        </p:txBody>
      </p:sp>
      <p:sp>
        <p:nvSpPr>
          <p:cNvPr id="9" name="TextBox 57">
            <a:extLst>
              <a:ext uri="{FF2B5EF4-FFF2-40B4-BE49-F238E27FC236}">
                <a16:creationId xmlns:a16="http://schemas.microsoft.com/office/drawing/2014/main" id="{2F2F6299-8BCB-49A0-9538-A54D01DD339C}"/>
              </a:ext>
              <a:ext uri="{C183D7F6-B498-43B3-948B-1728B52AA6E4}">
                <adec:decorative xmlns:adec="http://schemas.microsoft.com/office/drawing/2017/decorative" val="0"/>
              </a:ext>
            </a:extLst>
          </p:cNvPr>
          <p:cNvSpPr txBox="1"/>
          <p:nvPr/>
        </p:nvSpPr>
        <p:spPr>
          <a:xfrm>
            <a:off x="805218" y="972816"/>
            <a:ext cx="10789018" cy="4247317"/>
          </a:xfrm>
          <a:prstGeom prst="rect">
            <a:avLst/>
          </a:prstGeom>
          <a:noFill/>
        </p:spPr>
        <p:txBody>
          <a:bodyPr wrap="square" lIns="91440" tIns="45720" rIns="91440" bIns="45720" rtlCol="0" anchor="t">
            <a:spAutoFit/>
          </a:bodyPr>
          <a:lstStyle/>
          <a:p>
            <a:pPr lvl="0" algn="just" fontAlgn="base">
              <a:spcBef>
                <a:spcPct val="0"/>
              </a:spcBef>
              <a:spcAft>
                <a:spcPts val="600"/>
              </a:spcAft>
              <a:defRPr/>
            </a:pPr>
            <a:endParaRPr lang="en-GB" altLang="pt-PT" sz="2400" b="1" kern="0" dirty="0">
              <a:solidFill>
                <a:srgbClr val="000000"/>
              </a:solidFill>
              <a:latin typeface="Calibri" panose="020F0502020204030204" pitchFamily="34" charset="0"/>
            </a:endParaRPr>
          </a:p>
          <a:p>
            <a:pPr marL="342900" lvl="0" indent="-342900" algn="just" fontAlgn="base">
              <a:spcBef>
                <a:spcPct val="0"/>
              </a:spcBef>
              <a:spcAft>
                <a:spcPts val="600"/>
              </a:spcAft>
              <a:buFont typeface="Wingdings" panose="05000000000000000000" pitchFamily="2" charset="2"/>
              <a:buChar char="ü"/>
              <a:defRPr/>
            </a:pPr>
            <a:endParaRPr lang="en-GB" altLang="pt-PT" sz="2400" b="1" kern="0" dirty="0">
              <a:solidFill>
                <a:schemeClr val="tx1">
                  <a:lumMod val="75000"/>
                  <a:lumOff val="25000"/>
                </a:schemeClr>
              </a:solidFill>
              <a:latin typeface="Calibri" panose="020F0502020204030204" pitchFamily="34" charset="0"/>
            </a:endParaRPr>
          </a:p>
          <a:p>
            <a:pPr marL="342900" lvl="0" indent="-342900" algn="just" fontAlgn="base">
              <a:spcBef>
                <a:spcPct val="0"/>
              </a:spcBef>
              <a:spcAft>
                <a:spcPts val="600"/>
              </a:spcAft>
              <a:buFont typeface="Wingdings" panose="05000000000000000000" pitchFamily="2" charset="2"/>
              <a:buChar char="ü"/>
              <a:defRPr/>
            </a:pPr>
            <a:r>
              <a:rPr lang="en-GB" altLang="pt-PT" sz="2400" b="1" kern="0" dirty="0">
                <a:solidFill>
                  <a:schemeClr val="tx1">
                    <a:lumMod val="75000"/>
                    <a:lumOff val="25000"/>
                  </a:schemeClr>
                </a:solidFill>
                <a:latin typeface="Calibri" panose="020F0502020204030204" pitchFamily="34" charset="0"/>
              </a:rPr>
              <a:t>Promote equality and non discrimination between men and women in labour, employment and vocational training</a:t>
            </a:r>
            <a:r>
              <a:rPr lang="en-GB" altLang="pt-PT" sz="2400" kern="0" dirty="0">
                <a:solidFill>
                  <a:schemeClr val="tx1">
                    <a:lumMod val="75000"/>
                    <a:lumOff val="25000"/>
                  </a:schemeClr>
                </a:solidFill>
                <a:latin typeface="Calibri" panose="020F0502020204030204" pitchFamily="34" charset="0"/>
              </a:rPr>
              <a:t>. </a:t>
            </a:r>
          </a:p>
          <a:p>
            <a:pPr marL="342900" lvl="0" indent="-342900" algn="just" fontAlgn="base">
              <a:spcBef>
                <a:spcPct val="0"/>
              </a:spcBef>
              <a:spcAft>
                <a:spcPts val="600"/>
              </a:spcAft>
              <a:buFont typeface="Wingdings" panose="05000000000000000000" pitchFamily="2" charset="2"/>
              <a:buChar char="ü"/>
              <a:defRPr/>
            </a:pPr>
            <a:endParaRPr lang="en-GB" altLang="pt-PT" sz="2400" kern="0" dirty="0">
              <a:solidFill>
                <a:schemeClr val="tx1">
                  <a:lumMod val="75000"/>
                  <a:lumOff val="25000"/>
                </a:schemeClr>
              </a:solidFill>
              <a:latin typeface="Calibri" panose="020F0502020204030204" pitchFamily="34" charset="0"/>
            </a:endParaRPr>
          </a:p>
          <a:p>
            <a:pPr marL="342900" lvl="0" indent="-342900" algn="just" fontAlgn="base">
              <a:spcBef>
                <a:spcPct val="0"/>
              </a:spcBef>
              <a:spcAft>
                <a:spcPts val="600"/>
              </a:spcAft>
              <a:buFont typeface="Wingdings" panose="05000000000000000000" pitchFamily="2" charset="2"/>
              <a:buChar char="ü"/>
              <a:defRPr/>
            </a:pPr>
            <a:r>
              <a:rPr lang="en-GB" altLang="pt-PT" sz="2400" kern="0" dirty="0">
                <a:solidFill>
                  <a:schemeClr val="tx1">
                    <a:lumMod val="75000"/>
                    <a:lumOff val="25000"/>
                  </a:schemeClr>
                </a:solidFill>
                <a:latin typeface="Calibri" panose="020F0502020204030204" pitchFamily="34" charset="0"/>
              </a:rPr>
              <a:t>Collaborate</a:t>
            </a:r>
            <a:r>
              <a:rPr lang="en-GB" altLang="pt-PT" sz="2400" b="1" kern="0" dirty="0">
                <a:solidFill>
                  <a:schemeClr val="tx1">
                    <a:lumMod val="75000"/>
                    <a:lumOff val="25000"/>
                  </a:schemeClr>
                </a:solidFill>
                <a:latin typeface="Calibri" panose="020F0502020204030204" pitchFamily="34" charset="0"/>
              </a:rPr>
              <a:t> </a:t>
            </a:r>
            <a:r>
              <a:rPr lang="en-GB" altLang="pt-PT" sz="2400" kern="0" dirty="0">
                <a:solidFill>
                  <a:schemeClr val="tx1">
                    <a:lumMod val="75000"/>
                    <a:lumOff val="25000"/>
                  </a:schemeClr>
                </a:solidFill>
                <a:latin typeface="Calibri" panose="020F0502020204030204" pitchFamily="34" charset="0"/>
              </a:rPr>
              <a:t>in the implementation of legal provisions and conventions on </a:t>
            </a:r>
            <a:r>
              <a:rPr lang="en-US" altLang="pt-PT" sz="2400" kern="0" dirty="0">
                <a:solidFill>
                  <a:schemeClr val="tx1">
                    <a:lumMod val="75000"/>
                    <a:lumOff val="25000"/>
                  </a:schemeClr>
                </a:solidFill>
                <a:latin typeface="Calibri" panose="020F0502020204030204" pitchFamily="34" charset="0"/>
              </a:rPr>
              <a:t>equality and non-discrimination between men and women in labour, employment and vocational training</a:t>
            </a:r>
            <a:r>
              <a:rPr lang="en-GB" altLang="pt-PT" sz="2400" kern="0" dirty="0">
                <a:solidFill>
                  <a:schemeClr val="tx1">
                    <a:lumMod val="75000"/>
                    <a:lumOff val="25000"/>
                  </a:schemeClr>
                </a:solidFill>
                <a:latin typeface="Calibri" panose="020F0502020204030204" pitchFamily="34" charset="0"/>
              </a:rPr>
              <a:t>, as well as those concerning</a:t>
            </a:r>
            <a:r>
              <a:rPr lang="en-GB" altLang="pt-PT" sz="2400" b="1" kern="0" dirty="0">
                <a:solidFill>
                  <a:schemeClr val="tx1">
                    <a:lumMod val="75000"/>
                    <a:lumOff val="25000"/>
                  </a:schemeClr>
                </a:solidFill>
                <a:latin typeface="Calibri" panose="020F0502020204030204" pitchFamily="34" charset="0"/>
              </a:rPr>
              <a:t> </a:t>
            </a:r>
            <a:r>
              <a:rPr lang="en-GB" altLang="pt-PT" sz="2400" kern="0" dirty="0">
                <a:solidFill>
                  <a:schemeClr val="tx1">
                    <a:lumMod val="75000"/>
                    <a:lumOff val="25000"/>
                  </a:schemeClr>
                </a:solidFill>
                <a:latin typeface="Calibri" panose="020F0502020204030204" pitchFamily="34" charset="0"/>
              </a:rPr>
              <a:t>the protection of parenthood. </a:t>
            </a:r>
          </a:p>
          <a:p>
            <a:pPr marL="342900" lvl="0" indent="-342900" algn="just" fontAlgn="base">
              <a:spcBef>
                <a:spcPct val="0"/>
              </a:spcBef>
              <a:spcAft>
                <a:spcPts val="600"/>
              </a:spcAft>
              <a:buFont typeface="Wingdings" panose="05000000000000000000" pitchFamily="2" charset="2"/>
              <a:buChar char="ü"/>
              <a:defRPr/>
            </a:pPr>
            <a:endParaRPr lang="en-GB" altLang="pt-PT" sz="2400" b="1" kern="0" dirty="0">
              <a:solidFill>
                <a:schemeClr val="tx1">
                  <a:lumMod val="75000"/>
                  <a:lumOff val="25000"/>
                </a:schemeClr>
              </a:solidFill>
              <a:latin typeface="Calibri" panose="020F0502020204030204" pitchFamily="34" charset="0"/>
            </a:endParaRPr>
          </a:p>
          <a:p>
            <a:pPr marL="342900" lvl="0" indent="-342900" algn="just" fontAlgn="base">
              <a:spcBef>
                <a:spcPct val="0"/>
              </a:spcBef>
              <a:spcAft>
                <a:spcPts val="600"/>
              </a:spcAft>
              <a:buFont typeface="Wingdings" panose="05000000000000000000" pitchFamily="2" charset="2"/>
              <a:buChar char="ü"/>
              <a:defRPr/>
            </a:pPr>
            <a:r>
              <a:rPr lang="en-GB" altLang="pt-PT" sz="2400" b="1" kern="0" dirty="0">
                <a:solidFill>
                  <a:schemeClr val="tx1">
                    <a:lumMod val="75000"/>
                    <a:lumOff val="25000"/>
                  </a:schemeClr>
                </a:solidFill>
                <a:latin typeface="Calibri" panose="020F0502020204030204" pitchFamily="34" charset="0"/>
              </a:rPr>
              <a:t>Promote Work-life balance </a:t>
            </a:r>
            <a:r>
              <a:rPr lang="en-GB" altLang="pt-PT" sz="2400" kern="0" dirty="0">
                <a:solidFill>
                  <a:schemeClr val="tx1">
                    <a:lumMod val="75000"/>
                    <a:lumOff val="25000"/>
                  </a:schemeClr>
                </a:solidFill>
                <a:latin typeface="Calibri" panose="020F0502020204030204" pitchFamily="34" charset="0"/>
              </a:rPr>
              <a:t>in the private, public and cooperative sectors.</a:t>
            </a:r>
          </a:p>
        </p:txBody>
      </p:sp>
      <p:sp>
        <p:nvSpPr>
          <p:cNvPr id="2" name="Título 1">
            <a:extLst>
              <a:ext uri="{FF2B5EF4-FFF2-40B4-BE49-F238E27FC236}">
                <a16:creationId xmlns:a16="http://schemas.microsoft.com/office/drawing/2014/main" id="{75445C83-E3E4-F06C-C1E1-252C9FA395F6}"/>
              </a:ext>
              <a:ext uri="{C183D7F6-B498-43B3-948B-1728B52AA6E4}">
                <adec:decorative xmlns:adec="http://schemas.microsoft.com/office/drawing/2017/decorative" val="0"/>
              </a:ext>
            </a:extLst>
          </p:cNvPr>
          <p:cNvSpPr txBox="1">
            <a:spLocks noGrp="1"/>
          </p:cNvSpPr>
          <p:nvPr>
            <p:ph type="title" idx="4294967295"/>
          </p:nvPr>
        </p:nvSpPr>
        <p:spPr>
          <a:xfrm>
            <a:off x="805218" y="1423685"/>
            <a:ext cx="360857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en-GB" altLang="pt-PT" sz="2800" b="1" i="0" u="none" strike="noStrike" kern="0" cap="none" spc="0" normalizeH="0" baseline="0" noProof="0">
                <a:ln>
                  <a:noFill/>
                </a:ln>
                <a:solidFill>
                  <a:srgbClr val="00927D"/>
                </a:solidFill>
                <a:effectLst/>
                <a:uLnTx/>
                <a:uFillTx/>
                <a:latin typeface="Calibri" panose="020F0502020204030204" pitchFamily="34" charset="0"/>
                <a:ea typeface="+mn-ea"/>
                <a:cs typeface="+mn-cs"/>
              </a:rPr>
              <a:t>CITE´s Mission</a:t>
            </a:r>
          </a:p>
        </p:txBody>
      </p:sp>
    </p:spTree>
    <p:extLst>
      <p:ext uri="{BB962C8B-B14F-4D97-AF65-F5344CB8AC3E}">
        <p14:creationId xmlns:p14="http://schemas.microsoft.com/office/powerpoint/2010/main" val="283801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0962-C186-AD24-91C8-DF0B17DE275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25CB7096-1EF9-84CA-38AB-20B702D494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E7864714-AF72-FE37-C679-BEB9368793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8127" y="228776"/>
            <a:ext cx="1302321" cy="744040"/>
          </a:xfrm>
          <a:prstGeom prst="rect">
            <a:avLst/>
          </a:prstGeom>
        </p:spPr>
      </p:pic>
      <p:sp>
        <p:nvSpPr>
          <p:cNvPr id="4" name="Marcador de Posição do Número do Diapositivo 3">
            <a:extLst>
              <a:ext uri="{FF2B5EF4-FFF2-40B4-BE49-F238E27FC236}">
                <a16:creationId xmlns:a16="http://schemas.microsoft.com/office/drawing/2014/main" id="{A758256F-2479-FE4D-5D90-22F58FC056C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20EA3F45-A677-36F3-5AFF-48689303EA3C}"/>
              </a:ext>
            </a:extLst>
          </p:cNvPr>
          <p:cNvSpPr txBox="1">
            <a:spLocks noGrp="1"/>
          </p:cNvSpPr>
          <p:nvPr>
            <p:ph type="title" idx="4294967295"/>
          </p:nvPr>
        </p:nvSpPr>
        <p:spPr>
          <a:xfrm>
            <a:off x="2009162" y="449596"/>
            <a:ext cx="94883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2800" b="1" dirty="0">
                <a:solidFill>
                  <a:srgbClr val="00927D"/>
                </a:solidFill>
                <a:latin typeface="Calibri" panose="020F0502020204030204" pitchFamily="34" charset="0"/>
                <a:ea typeface="+mn-ea"/>
                <a:cs typeface="Calibri" panose="020F0502020204030204" pitchFamily="34" charset="0"/>
              </a:rPr>
              <a:t>Sexual and Moral Harassment in the Workplace– CITE’s Duties</a:t>
            </a:r>
          </a:p>
        </p:txBody>
      </p:sp>
      <p:graphicFrame>
        <p:nvGraphicFramePr>
          <p:cNvPr id="10" name="Marcador de Posição de Conteúdo 1">
            <a:extLst>
              <a:ext uri="{FF2B5EF4-FFF2-40B4-BE49-F238E27FC236}">
                <a16:creationId xmlns:a16="http://schemas.microsoft.com/office/drawing/2014/main" id="{B27B600C-552A-8978-2344-C82C4F8F602B}"/>
              </a:ext>
            </a:extLst>
          </p:cNvPr>
          <p:cNvGraphicFramePr>
            <a:graphicFrameLocks/>
          </p:cNvGraphicFramePr>
          <p:nvPr>
            <p:extLst>
              <p:ext uri="{D42A27DB-BD31-4B8C-83A1-F6EECF244321}">
                <p14:modId xmlns:p14="http://schemas.microsoft.com/office/powerpoint/2010/main" val="1351478312"/>
              </p:ext>
            </p:extLst>
          </p:nvPr>
        </p:nvGraphicFramePr>
        <p:xfrm>
          <a:off x="2590799" y="2144487"/>
          <a:ext cx="6128657" cy="1948542"/>
        </p:xfrm>
        <a:graphic>
          <a:graphicData uri="http://schemas.openxmlformats.org/drawingml/2006/table">
            <a:tbl>
              <a:tblPr firstRow="1" bandRow="1"/>
              <a:tblGrid>
                <a:gridCol w="3042787">
                  <a:extLst>
                    <a:ext uri="{9D8B030D-6E8A-4147-A177-3AD203B41FA5}">
                      <a16:colId xmlns:a16="http://schemas.microsoft.com/office/drawing/2014/main" val="1076337525"/>
                    </a:ext>
                  </a:extLst>
                </a:gridCol>
                <a:gridCol w="3085870">
                  <a:extLst>
                    <a:ext uri="{9D8B030D-6E8A-4147-A177-3AD203B41FA5}">
                      <a16:colId xmlns:a16="http://schemas.microsoft.com/office/drawing/2014/main" val="3974855856"/>
                    </a:ext>
                  </a:extLst>
                </a:gridCol>
              </a:tblGrid>
              <a:tr h="11787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400" noProof="0" dirty="0">
                          <a:solidFill>
                            <a:schemeClr val="tx1"/>
                          </a:solidFill>
                          <a:latin typeface="Calibri" panose="020F0502020204030204" pitchFamily="34" charset="0"/>
                          <a:cs typeface="Calibri" panose="020F0502020204030204" pitchFamily="34" charset="0"/>
                        </a:rPr>
                        <a:t>Information</a:t>
                      </a:r>
                      <a:r>
                        <a:rPr lang="en-GB" sz="2400" baseline="0" noProof="0" dirty="0">
                          <a:solidFill>
                            <a:schemeClr val="tx1"/>
                          </a:solidFill>
                          <a:latin typeface="Calibri" panose="020F0502020204030204" pitchFamily="34" charset="0"/>
                          <a:cs typeface="Calibri" panose="020F0502020204030204" pitchFamily="34" charset="0"/>
                        </a:rPr>
                        <a:t> requests 2024</a:t>
                      </a:r>
                      <a:endParaRPr lang="en-GB" sz="2400" noProof="0" dirty="0">
                        <a:solidFill>
                          <a:schemeClr val="tx1"/>
                        </a:solidFill>
                        <a:latin typeface="Calibri" panose="020F0502020204030204" pitchFamily="34" charset="0"/>
                        <a:cs typeface="Calibri" panose="020F0502020204030204" pitchFamily="34" charset="0"/>
                      </a:endParaRPr>
                    </a:p>
                  </a:txBody>
                  <a:tcPr marL="91411" marR="91411" marT="45765" marB="4576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27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400" noProof="0" dirty="0">
                          <a:solidFill>
                            <a:schemeClr val="tx1"/>
                          </a:solidFill>
                          <a:latin typeface="Calibri" panose="020F0502020204030204" pitchFamily="34" charset="0"/>
                          <a:cs typeface="Calibri" panose="020F0502020204030204" pitchFamily="34" charset="0"/>
                        </a:rPr>
                        <a:t>Complaints</a:t>
                      </a:r>
                    </a:p>
                  </a:txBody>
                  <a:tcPr marL="91411" marR="91411" marT="45765" marB="4576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27D"/>
                    </a:solidFill>
                  </a:tcPr>
                </a:tc>
                <a:extLst>
                  <a:ext uri="{0D108BD9-81ED-4DB2-BD59-A6C34878D82A}">
                    <a16:rowId xmlns:a16="http://schemas.microsoft.com/office/drawing/2014/main" val="3478462043"/>
                  </a:ext>
                </a:extLst>
              </a:tr>
              <a:tr h="7698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600" b="1" noProof="0" dirty="0">
                          <a:latin typeface="Calibri" panose="020F0502020204030204" pitchFamily="34" charset="0"/>
                          <a:cs typeface="Calibri" panose="020F0502020204030204" pitchFamily="34" charset="0"/>
                        </a:rPr>
                        <a:t>5 women 0 men</a:t>
                      </a:r>
                    </a:p>
                    <a:p>
                      <a:pPr algn="ctr"/>
                      <a:endParaRPr lang="en-GB" sz="2400" b="1" noProof="0" dirty="0">
                        <a:latin typeface="Calibri" panose="020F0502020204030204" pitchFamily="34" charset="0"/>
                        <a:cs typeface="Calibri" panose="020F0502020204030204" pitchFamily="34" charset="0"/>
                      </a:endParaRPr>
                    </a:p>
                  </a:txBody>
                  <a:tcPr marL="91411" marR="91411" marT="45765" marB="457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DCB5">
                        <a:alpha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2400" b="1" noProof="0" dirty="0">
                          <a:latin typeface="Calibri" panose="020F0502020204030204" pitchFamily="34" charset="0"/>
                          <a:cs typeface="Calibri" panose="020F0502020204030204" pitchFamily="34" charset="0"/>
                        </a:rPr>
                        <a:t>0</a:t>
                      </a:r>
                    </a:p>
                  </a:txBody>
                  <a:tcPr marL="91411" marR="91411" marT="45765" marB="457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DCB5">
                        <a:alpha val="50000"/>
                      </a:srgbClr>
                    </a:solidFill>
                  </a:tcPr>
                </a:tc>
                <a:extLst>
                  <a:ext uri="{0D108BD9-81ED-4DB2-BD59-A6C34878D82A}">
                    <a16:rowId xmlns:a16="http://schemas.microsoft.com/office/drawing/2014/main" val="4160703454"/>
                  </a:ext>
                </a:extLst>
              </a:tr>
            </a:tbl>
          </a:graphicData>
        </a:graphic>
      </p:graphicFrame>
      <p:sp>
        <p:nvSpPr>
          <p:cNvPr id="7" name="CaixaDeTexto 6">
            <a:extLst>
              <a:ext uri="{FF2B5EF4-FFF2-40B4-BE49-F238E27FC236}">
                <a16:creationId xmlns:a16="http://schemas.microsoft.com/office/drawing/2014/main" id="{CDDF531A-767A-4EBA-8C21-FC0917C96414}"/>
              </a:ext>
            </a:extLst>
          </p:cNvPr>
          <p:cNvSpPr txBox="1"/>
          <p:nvPr/>
        </p:nvSpPr>
        <p:spPr>
          <a:xfrm>
            <a:off x="555171" y="1422412"/>
            <a:ext cx="11435115" cy="461665"/>
          </a:xfrm>
          <a:prstGeom prst="rect">
            <a:avLst/>
          </a:prstGeom>
          <a:noFill/>
        </p:spPr>
        <p:txBody>
          <a:bodyPr wrap="square" rtlCol="0">
            <a:spAutoFit/>
          </a:bodyPr>
          <a:lstStyle/>
          <a:p>
            <a:r>
              <a:rPr lang="pt-PT" sz="2400" b="1" dirty="0" err="1">
                <a:solidFill>
                  <a:srgbClr val="00927D"/>
                </a:solidFill>
                <a:latin typeface="Calibri" panose="020F0502020204030204" pitchFamily="34" charset="0"/>
                <a:cs typeface="Calibri" panose="020F0502020204030204" pitchFamily="34" charset="0"/>
              </a:rPr>
              <a:t>Issue</a:t>
            </a:r>
            <a:r>
              <a:rPr lang="pt-PT" sz="2400" b="1" dirty="0">
                <a:solidFill>
                  <a:srgbClr val="00927D"/>
                </a:solidFill>
                <a:latin typeface="Calibri" panose="020F0502020204030204" pitchFamily="34" charset="0"/>
                <a:cs typeface="Calibri" panose="020F0502020204030204" pitchFamily="34" charset="0"/>
              </a:rPr>
              <a:t> legal </a:t>
            </a:r>
            <a:r>
              <a:rPr lang="pt-PT" sz="2400" b="1" dirty="0" err="1">
                <a:solidFill>
                  <a:srgbClr val="00927D"/>
                </a:solidFill>
                <a:latin typeface="Calibri" panose="020F0502020204030204" pitchFamily="34" charset="0"/>
                <a:cs typeface="Calibri" panose="020F0502020204030204" pitchFamily="34" charset="0"/>
              </a:rPr>
              <a:t>opinions</a:t>
            </a:r>
            <a:r>
              <a:rPr lang="pt-PT" sz="2400" b="1" dirty="0">
                <a:solidFill>
                  <a:srgbClr val="00927D"/>
                </a:solidFill>
                <a:latin typeface="Calibri" panose="020F0502020204030204" pitchFamily="34" charset="0"/>
                <a:cs typeface="Calibri" panose="020F0502020204030204" pitchFamily="34" charset="0"/>
              </a:rPr>
              <a:t> </a:t>
            </a:r>
            <a:r>
              <a:rPr lang="pt-PT" sz="2400" b="1" dirty="0" err="1">
                <a:solidFill>
                  <a:srgbClr val="00927D"/>
                </a:solidFill>
                <a:latin typeface="Calibri" panose="020F0502020204030204" pitchFamily="34" charset="0"/>
                <a:cs typeface="Calibri" panose="020F0502020204030204" pitchFamily="34" charset="0"/>
              </a:rPr>
              <a:t>on</a:t>
            </a:r>
            <a:r>
              <a:rPr lang="pt-PT" sz="2400" b="1" dirty="0">
                <a:solidFill>
                  <a:srgbClr val="00927D"/>
                </a:solidFill>
                <a:latin typeface="Calibri" panose="020F0502020204030204" pitchFamily="34" charset="0"/>
                <a:cs typeface="Calibri" panose="020F0502020204030204" pitchFamily="34" charset="0"/>
              </a:rPr>
              <a:t> Sexual </a:t>
            </a:r>
            <a:r>
              <a:rPr lang="pt-PT" sz="2400" b="1" dirty="0" err="1">
                <a:solidFill>
                  <a:srgbClr val="00927D"/>
                </a:solidFill>
                <a:latin typeface="Calibri" panose="020F0502020204030204" pitchFamily="34" charset="0"/>
                <a:cs typeface="Calibri" panose="020F0502020204030204" pitchFamily="34" charset="0"/>
              </a:rPr>
              <a:t>and</a:t>
            </a:r>
            <a:r>
              <a:rPr lang="pt-PT" sz="2400" b="1" dirty="0">
                <a:solidFill>
                  <a:srgbClr val="00927D"/>
                </a:solidFill>
                <a:latin typeface="Calibri" panose="020F0502020204030204" pitchFamily="34" charset="0"/>
                <a:cs typeface="Calibri" panose="020F0502020204030204" pitchFamily="34" charset="0"/>
              </a:rPr>
              <a:t> Moral Harassment in </a:t>
            </a:r>
            <a:r>
              <a:rPr lang="pt-PT" sz="2400" b="1" dirty="0" err="1">
                <a:solidFill>
                  <a:srgbClr val="00927D"/>
                </a:solidFill>
                <a:latin typeface="Calibri" panose="020F0502020204030204" pitchFamily="34" charset="0"/>
                <a:cs typeface="Calibri" panose="020F0502020204030204" pitchFamily="34" charset="0"/>
              </a:rPr>
              <a:t>the</a:t>
            </a:r>
            <a:r>
              <a:rPr lang="pt-PT" sz="2400" b="1" dirty="0">
                <a:solidFill>
                  <a:srgbClr val="00927D"/>
                </a:solidFill>
                <a:latin typeface="Calibri" panose="020F0502020204030204" pitchFamily="34" charset="0"/>
                <a:cs typeface="Calibri" panose="020F0502020204030204" pitchFamily="34" charset="0"/>
              </a:rPr>
              <a:t> </a:t>
            </a:r>
            <a:r>
              <a:rPr lang="pt-PT" sz="2400" b="1" dirty="0" err="1">
                <a:solidFill>
                  <a:srgbClr val="00927D"/>
                </a:solidFill>
                <a:latin typeface="Calibri" panose="020F0502020204030204" pitchFamily="34" charset="0"/>
                <a:cs typeface="Calibri" panose="020F0502020204030204" pitchFamily="34" charset="0"/>
              </a:rPr>
              <a:t>Workplace</a:t>
            </a:r>
            <a:r>
              <a:rPr lang="pt-PT" sz="2400" b="1" dirty="0">
                <a:solidFill>
                  <a:srgbClr val="00927D"/>
                </a:solidFill>
                <a:latin typeface="Calibri" panose="020F0502020204030204" pitchFamily="34" charset="0"/>
                <a:cs typeface="Calibri" panose="020F0502020204030204" pitchFamily="34" charset="0"/>
              </a:rPr>
              <a:t>   </a:t>
            </a:r>
          </a:p>
        </p:txBody>
      </p:sp>
      <p:graphicFrame>
        <p:nvGraphicFramePr>
          <p:cNvPr id="11" name="Marcador de Posição de Conteúdo 1">
            <a:extLst>
              <a:ext uri="{FF2B5EF4-FFF2-40B4-BE49-F238E27FC236}">
                <a16:creationId xmlns:a16="http://schemas.microsoft.com/office/drawing/2014/main" id="{B0D306B2-DC89-46A3-B5F4-A7C569BEBFEB}"/>
              </a:ext>
            </a:extLst>
          </p:cNvPr>
          <p:cNvGraphicFramePr>
            <a:graphicFrameLocks/>
          </p:cNvGraphicFramePr>
          <p:nvPr>
            <p:extLst>
              <p:ext uri="{D42A27DB-BD31-4B8C-83A1-F6EECF244321}">
                <p14:modId xmlns:p14="http://schemas.microsoft.com/office/powerpoint/2010/main" val="1475461840"/>
              </p:ext>
            </p:extLst>
          </p:nvPr>
        </p:nvGraphicFramePr>
        <p:xfrm>
          <a:off x="2590799" y="4463143"/>
          <a:ext cx="6128657" cy="1817780"/>
        </p:xfrm>
        <a:graphic>
          <a:graphicData uri="http://schemas.openxmlformats.org/drawingml/2006/table">
            <a:tbl>
              <a:tblPr firstRow="1" bandRow="1"/>
              <a:tblGrid>
                <a:gridCol w="3004458">
                  <a:extLst>
                    <a:ext uri="{9D8B030D-6E8A-4147-A177-3AD203B41FA5}">
                      <a16:colId xmlns:a16="http://schemas.microsoft.com/office/drawing/2014/main" val="1076337525"/>
                    </a:ext>
                  </a:extLst>
                </a:gridCol>
                <a:gridCol w="3124199">
                  <a:extLst>
                    <a:ext uri="{9D8B030D-6E8A-4147-A177-3AD203B41FA5}">
                      <a16:colId xmlns:a16="http://schemas.microsoft.com/office/drawing/2014/main" val="3974855856"/>
                    </a:ext>
                  </a:extLst>
                </a:gridCol>
              </a:tblGrid>
              <a:tr h="90889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400" noProof="0" dirty="0">
                          <a:solidFill>
                            <a:schemeClr val="tx1"/>
                          </a:solidFill>
                          <a:latin typeface="Calibri" panose="020F0502020204030204" pitchFamily="34" charset="0"/>
                          <a:cs typeface="Calibri" panose="020F0502020204030204" pitchFamily="34" charset="0"/>
                        </a:rPr>
                        <a:t>Information</a:t>
                      </a:r>
                      <a:r>
                        <a:rPr lang="en-GB" sz="2400" baseline="0" noProof="0" dirty="0">
                          <a:solidFill>
                            <a:schemeClr val="tx1"/>
                          </a:solidFill>
                          <a:latin typeface="Calibri" panose="020F0502020204030204" pitchFamily="34" charset="0"/>
                          <a:cs typeface="Calibri" panose="020F0502020204030204" pitchFamily="34" charset="0"/>
                        </a:rPr>
                        <a:t> requests</a:t>
                      </a:r>
                    </a:p>
                    <a:p>
                      <a:pPr algn="ctr"/>
                      <a:r>
                        <a:rPr lang="en-GB" sz="2400" baseline="0" noProof="0" dirty="0">
                          <a:solidFill>
                            <a:schemeClr val="tx1"/>
                          </a:solidFill>
                          <a:latin typeface="Calibri" panose="020F0502020204030204" pitchFamily="34" charset="0"/>
                          <a:cs typeface="Calibri" panose="020F0502020204030204" pitchFamily="34" charset="0"/>
                        </a:rPr>
                        <a:t>2023</a:t>
                      </a:r>
                      <a:endParaRPr lang="en-GB" sz="2400" noProof="0" dirty="0">
                        <a:solidFill>
                          <a:schemeClr val="tx1"/>
                        </a:solidFill>
                        <a:latin typeface="Calibri" panose="020F0502020204030204" pitchFamily="34" charset="0"/>
                        <a:cs typeface="Calibri" panose="020F0502020204030204" pitchFamily="34" charset="0"/>
                      </a:endParaRPr>
                    </a:p>
                  </a:txBody>
                  <a:tcPr marL="91411" marR="91411" marT="45765" marB="4576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27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2400" noProof="0" dirty="0">
                          <a:solidFill>
                            <a:schemeClr val="tx1"/>
                          </a:solidFill>
                          <a:latin typeface="Calibri" panose="020F0502020204030204" pitchFamily="34" charset="0"/>
                          <a:cs typeface="Calibri" panose="020F0502020204030204" pitchFamily="34" charset="0"/>
                        </a:rPr>
                        <a:t>Complaints</a:t>
                      </a:r>
                    </a:p>
                  </a:txBody>
                  <a:tcPr marL="91411" marR="91411" marT="45765" marB="4576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27D"/>
                    </a:solidFill>
                  </a:tcPr>
                </a:tc>
                <a:extLst>
                  <a:ext uri="{0D108BD9-81ED-4DB2-BD59-A6C34878D82A}">
                    <a16:rowId xmlns:a16="http://schemas.microsoft.com/office/drawing/2014/main" val="3478462043"/>
                  </a:ext>
                </a:extLst>
              </a:tr>
              <a:tr h="9088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dk1"/>
                          </a:solidFill>
                          <a:latin typeface="Calibri" panose="020F0502020204030204" pitchFamily="34" charset="0"/>
                          <a:ea typeface="+mn-ea"/>
                          <a:cs typeface="Calibri" panose="020F0502020204030204" pitchFamily="34" charset="0"/>
                        </a:rPr>
                        <a:t>14 women 8 men</a:t>
                      </a:r>
                    </a:p>
                    <a:p>
                      <a:pPr algn="ctr"/>
                      <a:endParaRPr lang="en-GB" sz="2400" noProof="0" dirty="0">
                        <a:latin typeface="Calibri" panose="020F0502020204030204" pitchFamily="34" charset="0"/>
                        <a:cs typeface="Calibri" panose="020F0502020204030204" pitchFamily="34" charset="0"/>
                      </a:endParaRPr>
                    </a:p>
                  </a:txBody>
                  <a:tcPr marL="91411" marR="91411" marT="45765" marB="457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DCB5">
                        <a:alpha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noProof="0" dirty="0">
                          <a:latin typeface="Calibri" panose="020F0502020204030204" pitchFamily="34" charset="0"/>
                          <a:cs typeface="Calibri" panose="020F0502020204030204" pitchFamily="34" charset="0"/>
                        </a:rPr>
                        <a:t>0</a:t>
                      </a:r>
                    </a:p>
                    <a:p>
                      <a:pPr algn="ctr"/>
                      <a:endParaRPr lang="en-GB" sz="2400" noProof="0" dirty="0">
                        <a:latin typeface="Calibri" panose="020F0502020204030204" pitchFamily="34" charset="0"/>
                        <a:cs typeface="Calibri" panose="020F0502020204030204" pitchFamily="34" charset="0"/>
                      </a:endParaRPr>
                    </a:p>
                  </a:txBody>
                  <a:tcPr marL="91411" marR="91411" marT="45765" marB="457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DCB5">
                        <a:alpha val="50000"/>
                      </a:srgbClr>
                    </a:solidFill>
                  </a:tcPr>
                </a:tc>
                <a:extLst>
                  <a:ext uri="{0D108BD9-81ED-4DB2-BD59-A6C34878D82A}">
                    <a16:rowId xmlns:a16="http://schemas.microsoft.com/office/drawing/2014/main" val="4160703454"/>
                  </a:ext>
                </a:extLst>
              </a:tr>
            </a:tbl>
          </a:graphicData>
        </a:graphic>
      </p:graphicFrame>
    </p:spTree>
    <p:extLst>
      <p:ext uri="{BB962C8B-B14F-4D97-AF65-F5344CB8AC3E}">
        <p14:creationId xmlns:p14="http://schemas.microsoft.com/office/powerpoint/2010/main" val="410455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770" y="207371"/>
            <a:ext cx="1302321" cy="621167"/>
          </a:xfrm>
          <a:prstGeom prst="rect">
            <a:avLst/>
          </a:prstGeom>
        </p:spPr>
      </p:pic>
      <p:sp>
        <p:nvSpPr>
          <p:cNvPr id="9" name="Marcador de Posição do Número do Diapositivo 8">
            <a:extLst>
              <a:ext uri="{FF2B5EF4-FFF2-40B4-BE49-F238E27FC236}">
                <a16:creationId xmlns:a16="http://schemas.microsoft.com/office/drawing/2014/main" id="{CDC074D5-9E72-4CFA-B93B-DC3F6A3EEFC6}"/>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5</a:t>
            </a:fld>
            <a:endParaRPr lang="pt-PT"/>
          </a:p>
        </p:txBody>
      </p:sp>
      <p:sp>
        <p:nvSpPr>
          <p:cNvPr id="10" name="Título 9">
            <a:extLst>
              <a:ext uri="{FF2B5EF4-FFF2-40B4-BE49-F238E27FC236}">
                <a16:creationId xmlns:a16="http://schemas.microsoft.com/office/drawing/2014/main" id="{1AEA0FEB-782B-49F6-B35A-474D572F7DBD}"/>
              </a:ext>
            </a:extLst>
          </p:cNvPr>
          <p:cNvSpPr>
            <a:spLocks noGrp="1"/>
          </p:cNvSpPr>
          <p:nvPr>
            <p:ph type="title" idx="4294967295"/>
          </p:nvPr>
        </p:nvSpPr>
        <p:spPr>
          <a:xfrm>
            <a:off x="1444092" y="566928"/>
            <a:ext cx="890822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lnSpc>
                <a:spcPct val="100000"/>
              </a:lnSpc>
              <a:spcBef>
                <a:spcPts val="0"/>
              </a:spcBef>
              <a:defRPr/>
            </a:pPr>
            <a:r>
              <a:rPr lang="en-US" sz="2800" b="1" dirty="0">
                <a:solidFill>
                  <a:srgbClr val="00927D"/>
                </a:solidFill>
                <a:latin typeface="Calibri" panose="020F0502020204030204" pitchFamily="34" charset="0"/>
                <a:cs typeface="Calibri" panose="020F0502020204030204" pitchFamily="34" charset="0"/>
              </a:rPr>
              <a:t>Sexual and Moral Harassment in the Workplace </a:t>
            </a:r>
            <a:r>
              <a:rPr kumimoji="0" lang="en-US" sz="28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rPr>
              <a:t>Training </a:t>
            </a:r>
          </a:p>
        </p:txBody>
      </p:sp>
      <p:sp>
        <p:nvSpPr>
          <p:cNvPr id="2" name="CaixaDeTexto 1">
            <a:extLst>
              <a:ext uri="{FF2B5EF4-FFF2-40B4-BE49-F238E27FC236}">
                <a16:creationId xmlns:a16="http://schemas.microsoft.com/office/drawing/2014/main" id="{FF927BED-2463-4FBA-97EC-D779E8836B13}"/>
              </a:ext>
            </a:extLst>
          </p:cNvPr>
          <p:cNvSpPr txBox="1"/>
          <p:nvPr/>
        </p:nvSpPr>
        <p:spPr>
          <a:xfrm>
            <a:off x="674914" y="1395466"/>
            <a:ext cx="10222507" cy="4431983"/>
          </a:xfrm>
          <a:prstGeom prst="rect">
            <a:avLst/>
          </a:prstGeom>
          <a:noFill/>
        </p:spPr>
        <p:txBody>
          <a:bodyPr wrap="square" rtlCol="0">
            <a:spAutoFit/>
          </a:bodyPr>
          <a:lstStyle/>
          <a:p>
            <a:r>
              <a:rPr lang="pt-PT"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a:t>
            </a:r>
            <a:r>
              <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pt-PT" sz="24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content</a:t>
            </a:r>
            <a:r>
              <a:rPr lang="pt-PT"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a:p>
            <a:pPr marL="800100" lvl="1" indent="-342900">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Commission for Equality in Labour and Employment</a:t>
            </a:r>
          </a:p>
          <a:p>
            <a:pPr marL="800100" lvl="1" indent="-342900">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Portuguese, EU and international legislation</a:t>
            </a:r>
          </a:p>
          <a:p>
            <a:pPr marL="800100" lvl="1" indent="-342900">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Data on </a:t>
            </a:r>
            <a:r>
              <a:rPr lang="en-US" sz="2400" b="1" dirty="0">
                <a:solidFill>
                  <a:srgbClr val="00927D"/>
                </a:solidFill>
                <a:latin typeface="Calibri" panose="020F0502020204030204" pitchFamily="34" charset="0"/>
                <a:cs typeface="Calibri" panose="020F0502020204030204" pitchFamily="34" charset="0"/>
              </a:rPr>
              <a:t>Sexual and Moral Harassment in the Workplace</a:t>
            </a:r>
            <a:endPar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National campaigns to combat </a:t>
            </a:r>
            <a:r>
              <a:rPr lang="en-US" sz="2400" b="1" dirty="0">
                <a:solidFill>
                  <a:srgbClr val="00927D"/>
                </a:solidFill>
                <a:latin typeface="Calibri" panose="020F0502020204030204" pitchFamily="34" charset="0"/>
                <a:cs typeface="Calibri" panose="020F0502020204030204" pitchFamily="34" charset="0"/>
              </a:rPr>
              <a:t>Sexual and Moral Harassment in the Workplace </a:t>
            </a:r>
            <a:r>
              <a:rPr lang="en-US"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 Portugal</a:t>
            </a:r>
            <a:endPar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r>
              <a:rPr lang="pt-PT"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Target: </a:t>
            </a:r>
          </a:p>
          <a:p>
            <a:pPr marL="800100" lvl="1" indent="-342900">
              <a:buFont typeface="Arial" panose="020B0604020202020204" pitchFamily="34" charset="0"/>
              <a:buChar char="•"/>
            </a:pP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Employers</a:t>
            </a:r>
            <a:r>
              <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representatives</a:t>
            </a:r>
            <a:endPar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Trade</a:t>
            </a:r>
            <a:r>
              <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Unions</a:t>
            </a:r>
            <a:endPar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Society</a:t>
            </a:r>
            <a:r>
              <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and</a:t>
            </a:r>
            <a:r>
              <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pt-PT" sz="24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others</a:t>
            </a:r>
            <a:endParaRPr lang="pt-PT"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endParaRPr lang="pt-PT" dirty="0"/>
          </a:p>
        </p:txBody>
      </p:sp>
      <p:pic>
        <p:nvPicPr>
          <p:cNvPr id="4" name="Imagem 3">
            <a:extLst>
              <a:ext uri="{FF2B5EF4-FFF2-40B4-BE49-F238E27FC236}">
                <a16:creationId xmlns:a16="http://schemas.microsoft.com/office/drawing/2014/main" id="{B5DB0C76-F06F-CB6B-0E49-26AD6DD988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53099" y="81873"/>
            <a:ext cx="1103472" cy="841321"/>
          </a:xfrm>
          <a:prstGeom prst="rect">
            <a:avLst/>
          </a:prstGeom>
        </p:spPr>
      </p:pic>
    </p:spTree>
    <p:extLst>
      <p:ext uri="{BB962C8B-B14F-4D97-AF65-F5344CB8AC3E}">
        <p14:creationId xmlns:p14="http://schemas.microsoft.com/office/powerpoint/2010/main" val="4413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
        <p:nvSpPr>
          <p:cNvPr id="10" name="Título 9">
            <a:extLst>
              <a:ext uri="{FF2B5EF4-FFF2-40B4-BE49-F238E27FC236}">
                <a16:creationId xmlns:a16="http://schemas.microsoft.com/office/drawing/2014/main" id="{1AEA0FEB-782B-49F6-B35A-474D572F7DBD}"/>
              </a:ext>
            </a:extLst>
          </p:cNvPr>
          <p:cNvSpPr>
            <a:spLocks noGrp="1"/>
          </p:cNvSpPr>
          <p:nvPr>
            <p:ph type="title" idx="4294967295"/>
          </p:nvPr>
        </p:nvSpPr>
        <p:spPr>
          <a:xfrm>
            <a:off x="2115440" y="538696"/>
            <a:ext cx="7605503"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300" b="1" dirty="0">
                <a:solidFill>
                  <a:srgbClr val="00897D"/>
                </a:solidFill>
                <a:latin typeface="Calibri" panose="020F0502020204030204" pitchFamily="34" charset="0"/>
                <a:ea typeface="Calibri" panose="020F0502020204030204" pitchFamily="34" charset="0"/>
                <a:cs typeface="Calibri" panose="020F0502020204030204" pitchFamily="34" charset="0"/>
              </a:rPr>
              <a:t>Number of training </a:t>
            </a:r>
            <a:r>
              <a:rPr lang="en-US" sz="2300" b="1" dirty="0">
                <a:solidFill>
                  <a:srgbClr val="00927D"/>
                </a:solidFill>
                <a:latin typeface="Calibri" panose="020F0502020204030204" pitchFamily="34" charset="0"/>
                <a:cs typeface="Calibri" panose="020F0502020204030204" pitchFamily="34" charset="0"/>
              </a:rPr>
              <a:t>Sexual and Moral Harassment in the Workplace 2021-2025</a:t>
            </a:r>
            <a:endParaRPr kumimoji="0" lang="pt-PT" sz="23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610" y="349023"/>
            <a:ext cx="1302321" cy="621167"/>
          </a:xfrm>
          <a:prstGeom prst="rect">
            <a:avLst/>
          </a:prstGeom>
        </p:spPr>
      </p:pic>
      <p:sp>
        <p:nvSpPr>
          <p:cNvPr id="9" name="Marcador de Posição do Número do Diapositivo 8">
            <a:extLst>
              <a:ext uri="{FF2B5EF4-FFF2-40B4-BE49-F238E27FC236}">
                <a16:creationId xmlns:a16="http://schemas.microsoft.com/office/drawing/2014/main" id="{CDC074D5-9E72-4CFA-B93B-DC3F6A3EEFC6}"/>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6</a:t>
            </a:fld>
            <a:endParaRPr lang="pt-PT"/>
          </a:p>
        </p:txBody>
      </p:sp>
      <p:pic>
        <p:nvPicPr>
          <p:cNvPr id="11" name="Imagem 10">
            <a:extLst>
              <a:ext uri="{FF2B5EF4-FFF2-40B4-BE49-F238E27FC236}">
                <a16:creationId xmlns:a16="http://schemas.microsoft.com/office/drawing/2014/main" id="{5F87E1CD-D629-4753-A84D-F122FF6D3F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08254" y="238393"/>
            <a:ext cx="1101208" cy="842425"/>
          </a:xfrm>
          <a:prstGeom prst="rect">
            <a:avLst/>
          </a:prstGeom>
        </p:spPr>
      </p:pic>
      <p:graphicFrame>
        <p:nvGraphicFramePr>
          <p:cNvPr id="8" name="Gráfico 7">
            <a:extLst>
              <a:ext uri="{FF2B5EF4-FFF2-40B4-BE49-F238E27FC236}">
                <a16:creationId xmlns:a16="http://schemas.microsoft.com/office/drawing/2014/main" id="{2FA47EC5-9DC2-40CB-A0D7-420F18C5DB3B}"/>
              </a:ext>
            </a:extLst>
          </p:cNvPr>
          <p:cNvGraphicFramePr/>
          <p:nvPr>
            <p:extLst>
              <p:ext uri="{D42A27DB-BD31-4B8C-83A1-F6EECF244321}">
                <p14:modId xmlns:p14="http://schemas.microsoft.com/office/powerpoint/2010/main" val="2467208485"/>
              </p:ext>
            </p:extLst>
          </p:nvPr>
        </p:nvGraphicFramePr>
        <p:xfrm>
          <a:off x="665662" y="1579109"/>
          <a:ext cx="10022475" cy="40488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253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23C5-9451-4C89-5D44-C7CC469B4C8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B7CC9B4-823E-7594-FA0F-C7B9994071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
        <p:nvSpPr>
          <p:cNvPr id="10" name="Título 9">
            <a:extLst>
              <a:ext uri="{FF2B5EF4-FFF2-40B4-BE49-F238E27FC236}">
                <a16:creationId xmlns:a16="http://schemas.microsoft.com/office/drawing/2014/main" id="{1AEA0FEB-782B-49F6-B35A-474D572F7DBD}"/>
              </a:ext>
            </a:extLst>
          </p:cNvPr>
          <p:cNvSpPr>
            <a:spLocks noGrp="1"/>
          </p:cNvSpPr>
          <p:nvPr>
            <p:ph type="title" idx="4294967295"/>
          </p:nvPr>
        </p:nvSpPr>
        <p:spPr>
          <a:xfrm>
            <a:off x="1767542" y="496490"/>
            <a:ext cx="874805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400" b="1" dirty="0">
                <a:solidFill>
                  <a:srgbClr val="00897D"/>
                </a:solidFill>
                <a:latin typeface="Calibri" panose="020F0502020204030204" pitchFamily="34" charset="0"/>
                <a:ea typeface="Calibri" panose="020F0502020204030204" pitchFamily="34" charset="0"/>
                <a:cs typeface="Calibri" panose="020F0502020204030204" pitchFamily="34" charset="0"/>
              </a:rPr>
              <a:t>Number of training </a:t>
            </a:r>
            <a:r>
              <a:rPr lang="en-US" sz="2400" b="1" dirty="0">
                <a:solidFill>
                  <a:srgbClr val="00927D"/>
                </a:solidFill>
                <a:latin typeface="Calibri" panose="020F0502020204030204" pitchFamily="34" charset="0"/>
                <a:cs typeface="Calibri" panose="020F0502020204030204" pitchFamily="34" charset="0"/>
              </a:rPr>
              <a:t>Sexual and Moral Harassment in the Workplace 2021-2025</a:t>
            </a:r>
            <a:endParaRPr kumimoji="0" lang="pt-PT" sz="2400" b="1" i="0" u="none" strike="noStrike" kern="1200" cap="none" spc="0" normalizeH="0" baseline="0" noProof="0" dirty="0">
              <a:ln>
                <a:noFill/>
              </a:ln>
              <a:solidFill>
                <a:srgbClr val="00897D"/>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Imagem 4">
            <a:extLst>
              <a:ext uri="{FF2B5EF4-FFF2-40B4-BE49-F238E27FC236}">
                <a16:creationId xmlns:a16="http://schemas.microsoft.com/office/drawing/2014/main" id="{3F5B1C61-51CC-9E1E-F54E-70406EB182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610" y="349023"/>
            <a:ext cx="1302321" cy="621167"/>
          </a:xfrm>
          <a:prstGeom prst="rect">
            <a:avLst/>
          </a:prstGeom>
        </p:spPr>
      </p:pic>
      <p:sp>
        <p:nvSpPr>
          <p:cNvPr id="9" name="Marcador de Posição do Número do Diapositivo 8">
            <a:extLst>
              <a:ext uri="{FF2B5EF4-FFF2-40B4-BE49-F238E27FC236}">
                <a16:creationId xmlns:a16="http://schemas.microsoft.com/office/drawing/2014/main" id="{CDC074D5-9E72-4CFA-B93B-DC3F6A3EEFC6}"/>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7</a:t>
            </a:fld>
            <a:endParaRPr lang="pt-PT"/>
          </a:p>
        </p:txBody>
      </p:sp>
      <p:pic>
        <p:nvPicPr>
          <p:cNvPr id="11" name="Imagem 10">
            <a:extLst>
              <a:ext uri="{FF2B5EF4-FFF2-40B4-BE49-F238E27FC236}">
                <a16:creationId xmlns:a16="http://schemas.microsoft.com/office/drawing/2014/main" id="{5F87E1CD-D629-4753-A84D-F122FF6D3F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32692" y="450891"/>
            <a:ext cx="871479" cy="842425"/>
          </a:xfrm>
          <a:prstGeom prst="rect">
            <a:avLst/>
          </a:prstGeom>
        </p:spPr>
      </p:pic>
      <p:sp>
        <p:nvSpPr>
          <p:cNvPr id="2" name="Retângulo 1">
            <a:extLst>
              <a:ext uri="{FF2B5EF4-FFF2-40B4-BE49-F238E27FC236}">
                <a16:creationId xmlns:a16="http://schemas.microsoft.com/office/drawing/2014/main" id="{500CA84E-B040-496D-893D-FBA9A3BA8875}"/>
              </a:ext>
            </a:extLst>
          </p:cNvPr>
          <p:cNvSpPr/>
          <p:nvPr/>
        </p:nvSpPr>
        <p:spPr>
          <a:xfrm>
            <a:off x="1534931" y="1429841"/>
            <a:ext cx="9666467" cy="602735"/>
          </a:xfrm>
          <a:prstGeom prst="rect">
            <a:avLst/>
          </a:prstGeom>
        </p:spPr>
        <p:txBody>
          <a:bodyPr wrap="square">
            <a:spAutoFit/>
          </a:bodyPr>
          <a:lstStyle/>
          <a:p>
            <a:r>
              <a:rPr lang="en-US" sz="1600" b="1" dirty="0">
                <a:solidFill>
                  <a:srgbClr val="00897D"/>
                </a:solidFill>
                <a:latin typeface="Calibri" panose="020F0502020204030204" pitchFamily="34" charset="0"/>
                <a:ea typeface="Calibri" panose="020F0502020204030204" pitchFamily="34" charset="0"/>
                <a:cs typeface="Calibri" panose="020F0502020204030204" pitchFamily="34" charset="0"/>
              </a:rPr>
              <a:t>Percentage of trainees in training courses on harassment, broken down by gender between 2021 and 2025 </a:t>
            </a:r>
          </a:p>
          <a:p>
            <a:r>
              <a:rPr lang="en-US" sz="1600" b="1" dirty="0">
                <a:solidFill>
                  <a:srgbClr val="00897D"/>
                </a:solidFill>
                <a:latin typeface="Calibri" panose="020F0502020204030204" pitchFamily="34" charset="0"/>
                <a:ea typeface="Calibri" panose="020F0502020204030204" pitchFamily="34" charset="0"/>
                <a:cs typeface="Calibri" panose="020F0502020204030204" pitchFamily="34" charset="0"/>
              </a:rPr>
              <a:t>(1st semester)</a:t>
            </a:r>
            <a:endParaRPr lang="pt-PT" sz="1600" b="1" dirty="0">
              <a:solidFill>
                <a:srgbClr val="00897D"/>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Gráfico 12">
            <a:extLst>
              <a:ext uri="{FF2B5EF4-FFF2-40B4-BE49-F238E27FC236}">
                <a16:creationId xmlns:a16="http://schemas.microsoft.com/office/drawing/2014/main" id="{B2D8DD90-3A2A-4259-B760-602456970EDD}"/>
              </a:ext>
            </a:extLst>
          </p:cNvPr>
          <p:cNvGraphicFramePr>
            <a:graphicFrameLocks/>
          </p:cNvGraphicFramePr>
          <p:nvPr>
            <p:extLst>
              <p:ext uri="{D42A27DB-BD31-4B8C-83A1-F6EECF244321}">
                <p14:modId xmlns:p14="http://schemas.microsoft.com/office/powerpoint/2010/main" val="1550083336"/>
              </p:ext>
            </p:extLst>
          </p:nvPr>
        </p:nvGraphicFramePr>
        <p:xfrm>
          <a:off x="1885951" y="2093149"/>
          <a:ext cx="8096249" cy="37861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61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876F-A8C3-3924-ADAF-140F2281AB8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F102AFC-44F1-23F9-D45E-76AC45CD22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23" name="Imagem 22">
            <a:extLst>
              <a:ext uri="{FF2B5EF4-FFF2-40B4-BE49-F238E27FC236}">
                <a16:creationId xmlns:a16="http://schemas.microsoft.com/office/drawing/2014/main" id="{0C462DF3-E96F-42DA-0B80-A3BC80924E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86218" y="159593"/>
            <a:ext cx="2693898" cy="1247175"/>
          </a:xfrm>
          <a:prstGeom prst="rect">
            <a:avLst/>
          </a:prstGeom>
        </p:spPr>
      </p:pic>
      <p:sp>
        <p:nvSpPr>
          <p:cNvPr id="6" name="Marcador de Posição do Número do Diapositivo 5">
            <a:extLst>
              <a:ext uri="{FF2B5EF4-FFF2-40B4-BE49-F238E27FC236}">
                <a16:creationId xmlns:a16="http://schemas.microsoft.com/office/drawing/2014/main" id="{A61644FF-29C7-46A3-882A-4F98FBEF48F3}"/>
              </a:ext>
              <a:ext uri="{C183D7F6-B498-43B3-948B-1728B52AA6E4}">
                <adec:decorative xmlns:adec="http://schemas.microsoft.com/office/drawing/2017/decorative" val="1"/>
              </a:ext>
            </a:extLst>
          </p:cNvPr>
          <p:cNvSpPr>
            <a:spLocks noGrp="1"/>
          </p:cNvSpPr>
          <p:nvPr>
            <p:ph type="sldNum" sz="quarter" idx="12"/>
          </p:nvPr>
        </p:nvSpPr>
        <p:spPr/>
        <p:txBody>
          <a:bodyPr/>
          <a:lstStyle/>
          <a:p>
            <a:fld id="{B6CF5290-9A91-DD46-80B2-16EF316655BD}" type="slidenum">
              <a:rPr lang="pt-PT" smtClean="0"/>
              <a:t>8</a:t>
            </a:fld>
            <a:endParaRPr lang="pt-PT"/>
          </a:p>
        </p:txBody>
      </p:sp>
      <p:sp>
        <p:nvSpPr>
          <p:cNvPr id="9" name="Título 8">
            <a:extLst>
              <a:ext uri="{FF2B5EF4-FFF2-40B4-BE49-F238E27FC236}">
                <a16:creationId xmlns:a16="http://schemas.microsoft.com/office/drawing/2014/main" id="{80A5584E-E93E-4DCD-8EFF-89757EFFFD2D}"/>
              </a:ext>
            </a:extLst>
          </p:cNvPr>
          <p:cNvSpPr txBox="1">
            <a:spLocks noGrp="1"/>
          </p:cNvSpPr>
          <p:nvPr>
            <p:ph type="title" idx="4294967295"/>
          </p:nvPr>
        </p:nvSpPr>
        <p:spPr>
          <a:xfrm>
            <a:off x="1045135" y="2398697"/>
            <a:ext cx="902825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NATIONAL CAMPAIGNS</a:t>
            </a:r>
            <a:r>
              <a:rPr kumimoji="0" lang="en-GB" sz="36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 </a:t>
            </a:r>
            <a:endParaRPr kumimoji="0" lang="en-US" sz="3600" b="1" i="0" u="none" strike="noStrike" kern="1200" cap="none" spc="0" normalizeH="0" baseline="0" noProof="0" dirty="0">
              <a:ln>
                <a:noFill/>
              </a:ln>
              <a:solidFill>
                <a:schemeClr val="bg1"/>
              </a:solidFill>
              <a:effectLst/>
              <a:uLnTx/>
              <a:uFillTx/>
              <a:latin typeface="+mn-lt"/>
              <a:ea typeface="Roboto" panose="02000000000000000000" pitchFamily="2" charset="0"/>
              <a:cs typeface="+mn-cs"/>
            </a:endParaRPr>
          </a:p>
        </p:txBody>
      </p:sp>
    </p:spTree>
    <p:extLst>
      <p:ext uri="{BB962C8B-B14F-4D97-AF65-F5344CB8AC3E}">
        <p14:creationId xmlns:p14="http://schemas.microsoft.com/office/powerpoint/2010/main" val="176236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BD0A-5867-A145-84EC-687FE437B353}"/>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8836EC3-0F32-AF45-F3BC-EC9251CB1F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m 4">
            <a:extLst>
              <a:ext uri="{FF2B5EF4-FFF2-40B4-BE49-F238E27FC236}">
                <a16:creationId xmlns:a16="http://schemas.microsoft.com/office/drawing/2014/main" id="{A7FE49B7-2C91-8208-60D3-5438B1F2D3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70" y="478971"/>
            <a:ext cx="1302321" cy="621167"/>
          </a:xfrm>
          <a:prstGeom prst="rect">
            <a:avLst/>
          </a:prstGeom>
        </p:spPr>
      </p:pic>
      <p:sp>
        <p:nvSpPr>
          <p:cNvPr id="9" name="Marcador de Posição do Número do Diapositivo 8">
            <a:extLst>
              <a:ext uri="{FF2B5EF4-FFF2-40B4-BE49-F238E27FC236}">
                <a16:creationId xmlns:a16="http://schemas.microsoft.com/office/drawing/2014/main" id="{AF7DB686-F6CB-9EA7-E157-1BA971F1EA9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F5290-9A91-DD46-80B2-16EF316655BD}" type="slidenum">
              <a:rPr kumimoji="0" lang="pt-PT"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PT"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4A128D0E-9808-5418-2A2C-D0792FB47F7E}"/>
              </a:ext>
            </a:extLst>
          </p:cNvPr>
          <p:cNvSpPr txBox="1">
            <a:spLocks noGrp="1"/>
          </p:cNvSpPr>
          <p:nvPr>
            <p:ph type="title" idx="4294967295"/>
          </p:nvPr>
        </p:nvSpPr>
        <p:spPr>
          <a:xfrm>
            <a:off x="963828" y="2001795"/>
            <a:ext cx="1038997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tângulo 3">
            <a:extLst>
              <a:ext uri="{FF2B5EF4-FFF2-40B4-BE49-F238E27FC236}">
                <a16:creationId xmlns:a16="http://schemas.microsoft.com/office/drawing/2014/main" id="{45D96F7F-3A2C-4585-88B6-D9DDEC639AF1}"/>
              </a:ext>
            </a:extLst>
          </p:cNvPr>
          <p:cNvSpPr/>
          <p:nvPr/>
        </p:nvSpPr>
        <p:spPr>
          <a:xfrm>
            <a:off x="315686" y="2001795"/>
            <a:ext cx="11038113" cy="3108543"/>
          </a:xfrm>
          <a:prstGeom prst="rect">
            <a:avLst/>
          </a:prstGeom>
        </p:spPr>
        <p:txBody>
          <a:bodyPr wrap="square">
            <a:spAutoFit/>
          </a:bodyPr>
          <a:lstStyle/>
          <a:p>
            <a:pPr algn="just"/>
            <a:r>
              <a:rPr lang="en-US" sz="2800" dirty="0">
                <a:latin typeface="Arial" panose="020B0604020202020204" pitchFamily="34" charset="0"/>
                <a:ea typeface="Times New Roman" panose="02020603050405020304" pitchFamily="18" charset="0"/>
              </a:rPr>
              <a:t>CITE conducts annual awareness and training sessions on workplace harassment, including the "Zero Tolerance to Workplace Harassment" campaign and sessions for employers, universities, and other entities. </a:t>
            </a:r>
          </a:p>
          <a:p>
            <a:pPr algn="just"/>
            <a:endParaRPr lang="en-US" sz="2800" dirty="0">
              <a:latin typeface="Arial" panose="020B0604020202020204" pitchFamily="34" charset="0"/>
              <a:ea typeface="Times New Roman" panose="02020603050405020304" pitchFamily="18" charset="0"/>
            </a:endParaRPr>
          </a:p>
          <a:p>
            <a:pPr algn="just"/>
            <a:r>
              <a:rPr lang="en-US" sz="2800" dirty="0">
                <a:latin typeface="Arial" panose="020B0604020202020204" pitchFamily="34" charset="0"/>
                <a:ea typeface="Times New Roman" panose="02020603050405020304" pitchFamily="18" charset="0"/>
              </a:rPr>
              <a:t>These activities aim to foster a zero-tolerance culture towards harassment.</a:t>
            </a:r>
            <a:endParaRPr lang="pt-PT" sz="2800" dirty="0"/>
          </a:p>
        </p:txBody>
      </p:sp>
      <p:sp>
        <p:nvSpPr>
          <p:cNvPr id="6" name="Retângulo 5">
            <a:extLst>
              <a:ext uri="{FF2B5EF4-FFF2-40B4-BE49-F238E27FC236}">
                <a16:creationId xmlns:a16="http://schemas.microsoft.com/office/drawing/2014/main" id="{E7B4CF29-A86F-4206-8AC1-158A0C8EAA29}"/>
              </a:ext>
            </a:extLst>
          </p:cNvPr>
          <p:cNvSpPr/>
          <p:nvPr/>
        </p:nvSpPr>
        <p:spPr>
          <a:xfrm>
            <a:off x="2161353" y="609601"/>
            <a:ext cx="9192446" cy="555986"/>
          </a:xfrm>
          <a:prstGeom prst="rect">
            <a:avLst/>
          </a:prstGeom>
        </p:spPr>
        <p:txBody>
          <a:bodyPr wrap="square">
            <a:spAutoFit/>
          </a:bodyPr>
          <a:lstStyle/>
          <a:p>
            <a:pPr algn="ctr">
              <a:lnSpc>
                <a:spcPct val="115000"/>
              </a:lnSpc>
            </a:pPr>
            <a:r>
              <a:rPr lang="en-US" sz="2800" b="1" dirty="0">
                <a:solidFill>
                  <a:srgbClr val="00897D"/>
                </a:solidFill>
                <a:latin typeface="Arial" panose="020B0604020202020204" pitchFamily="34" charset="0"/>
                <a:ea typeface="MS Mincho" panose="02020609040205080304" pitchFamily="49" charset="-128"/>
              </a:rPr>
              <a:t>Zero Tolerance to Workplace Harassment Campaign</a:t>
            </a:r>
            <a:endParaRPr lang="pt-PT" sz="2800" b="1" dirty="0">
              <a:solidFill>
                <a:srgbClr val="00897D"/>
              </a:solidFill>
              <a:effectLst/>
            </a:endParaRPr>
          </a:p>
        </p:txBody>
      </p:sp>
    </p:spTree>
    <p:extLst>
      <p:ext uri="{BB962C8B-B14F-4D97-AF65-F5344CB8AC3E}">
        <p14:creationId xmlns:p14="http://schemas.microsoft.com/office/powerpoint/2010/main" val="26784161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989C9431F274698FC350C8BE3BA73" ma:contentTypeVersion="16" ma:contentTypeDescription="Create a new document." ma:contentTypeScope="" ma:versionID="7a67a03304b65826bdf50e70f23ec0ae">
  <xsd:schema xmlns:xsd="http://www.w3.org/2001/XMLSchema" xmlns:xs="http://www.w3.org/2001/XMLSchema" xmlns:p="http://schemas.microsoft.com/office/2006/metadata/properties" xmlns:ns3="d6e5cc86-9cf0-4ca4-9caa-222e1dc26c75" xmlns:ns4="5e451623-65f0-467b-93d7-838266ac949a" targetNamespace="http://schemas.microsoft.com/office/2006/metadata/properties" ma:root="true" ma:fieldsID="9d03e94170e1cfb474f8454264f8459b" ns3:_="" ns4:_="">
    <xsd:import namespace="d6e5cc86-9cf0-4ca4-9caa-222e1dc26c75"/>
    <xsd:import namespace="5e451623-65f0-467b-93d7-838266ac94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5cc86-9cf0-4ca4-9caa-222e1dc2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451623-65f0-467b-93d7-838266ac94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6e5cc86-9cf0-4ca4-9caa-222e1dc26c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8F1BC-D75A-459F-81F6-79F429E4C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5cc86-9cf0-4ca4-9caa-222e1dc26c75"/>
    <ds:schemaRef ds:uri="5e451623-65f0-467b-93d7-838266ac94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4CB1C-4366-4A2F-BA24-408E7F4DE188}">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d6e5cc86-9cf0-4ca4-9caa-222e1dc26c75"/>
    <ds:schemaRef ds:uri="http://purl.org/dc/terms/"/>
    <ds:schemaRef ds:uri="http://purl.org/dc/elements/1.1/"/>
    <ds:schemaRef ds:uri="http://schemas.openxmlformats.org/package/2006/metadata/core-properties"/>
    <ds:schemaRef ds:uri="5e451623-65f0-467b-93d7-838266ac949a"/>
    <ds:schemaRef ds:uri="http://purl.org/dc/dcmitype/"/>
  </ds:schemaRefs>
</ds:datastoreItem>
</file>

<file path=customXml/itemProps3.xml><?xml version="1.0" encoding="utf-8"?>
<ds:datastoreItem xmlns:ds="http://schemas.openxmlformats.org/officeDocument/2006/customXml" ds:itemID="{191611C6-D768-41BA-BAA7-9956E1CAB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562</TotalTime>
  <Words>1390</Words>
  <Application>Microsoft Office PowerPoint</Application>
  <PresentationFormat>Ecrã Panorâmico</PresentationFormat>
  <Paragraphs>153</Paragraphs>
  <Slides>22</Slides>
  <Notes>3</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22</vt:i4>
      </vt:variant>
    </vt:vector>
  </HeadingPairs>
  <TitlesOfParts>
    <vt:vector size="30" baseType="lpstr">
      <vt:lpstr>Aptos</vt:lpstr>
      <vt:lpstr>Wingdings</vt:lpstr>
      <vt:lpstr>Times New Roman</vt:lpstr>
      <vt:lpstr>Calibri</vt:lpstr>
      <vt:lpstr>Arial</vt:lpstr>
      <vt:lpstr>Aptos Display</vt:lpstr>
      <vt:lpstr>Ubuntu</vt:lpstr>
      <vt:lpstr>Tema do Office</vt:lpstr>
      <vt:lpstr> CITE'S INTERVENTION IN PREVENTING AND COMBATING HARASSMENT AT WORK IN PORTUGAL  17/09/2025  | Bratislava    Maria do Rosário Fidalgo | Portugal </vt:lpstr>
      <vt:lpstr>Tripartite composition</vt:lpstr>
      <vt:lpstr>CITE´s Mission</vt:lpstr>
      <vt:lpstr>Sexual and Moral Harassment in the Workplace– CITE’s Duties</vt:lpstr>
      <vt:lpstr>Sexual and Moral Harassment in the Workplace Training </vt:lpstr>
      <vt:lpstr>Number of training Sexual and Moral Harassment in the Workplace 2021-2025</vt:lpstr>
      <vt:lpstr>Number of training Sexual and Moral Harassment in the Workplace 2021-2025</vt:lpstr>
      <vt:lpstr>NATIONAL CAMPAIGNS </vt:lpstr>
      <vt:lpstr>   </vt:lpstr>
      <vt:lpstr>Awareness-raising campaigns </vt:lpstr>
      <vt:lpstr> Sexual and Moral Harassment in the Workplace, project funded by the European Economic Area (EEA) Grants, specifically Programme PT 07 – Integration of Gender Equality and Promotion of Work-Life Balance.  </vt:lpstr>
      <vt:lpstr>Apresentação do PowerPoint</vt:lpstr>
      <vt:lpstr>Sexual and Moral Harassment in the Workplace</vt:lpstr>
      <vt:lpstr>Sexual and Moral Harassment in the Workplace</vt:lpstr>
      <vt:lpstr>Sexual and Moral Harassment in the Workplace</vt:lpstr>
      <vt:lpstr>Apresentação do PowerPoint</vt:lpstr>
      <vt:lpstr>Sexual and Moral Harassment in the Workplace</vt:lpstr>
      <vt:lpstr>Legislation on Sexual and Moral Harassment in the Workplace in Portugal</vt:lpstr>
      <vt:lpstr>Guide for the development of a code of good conduct to prevent and combat workplace harassment</vt:lpstr>
      <vt:lpstr>Sexual and Moral Harassment in the Workplace</vt:lpstr>
      <vt:lpstr>Sexual and Moral Harassment in the Workplace</vt:lpstr>
      <vt:lpstr> 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M.Rosario.Fidalgo</cp:lastModifiedBy>
  <cp:revision>25</cp:revision>
  <dcterms:created xsi:type="dcterms:W3CDTF">2024-09-25T11:11:37Z</dcterms:created>
  <dcterms:modified xsi:type="dcterms:W3CDTF">2025-09-17T05:52:24Z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0x0101006DF989C9431F274698FC350C8BE3BA73</vt:lpwstr>
  </property>
  <property fmtid="{D5CDD505-2E9C-101B-9397-08002B2CF9AE}" pid="3" name="MediaServiceImageTags">
    <vt:lpwstr/>
  </property>
</Properties>
</file>