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DM Sans" panose="020B0604020202020204" charset="0"/>
      <p:regular r:id="rId20"/>
    </p:embeddedFont>
    <p:embeddedFont>
      <p:font typeface="DM Sans Italics" panose="020B0604020202020204" charset="0"/>
      <p:regular r:id="rId21"/>
    </p:embeddedFont>
    <p:embeddedFont>
      <p:font typeface="Poppins" panose="00000500000000000000" pitchFamily="2" charset="0"/>
      <p:regular r:id="rId22"/>
      <p:bold r:id="rId23"/>
      <p:italic r:id="rId24"/>
      <p:boldItalic r:id="rId25"/>
    </p:embeddedFont>
    <p:embeddedFont>
      <p:font typeface="Poppins Bold" panose="00000800000000000000" charset="0"/>
      <p:regular r:id="rId26"/>
    </p:embeddedFont>
    <p:embeddedFont>
      <p:font typeface="Poppins Italics" panose="020B0604020202020204" charset="0"/>
      <p:regular r:id="rId27"/>
    </p:embeddedFont>
    <p:embeddedFont>
      <p:font typeface="Poppins Light" panose="020B0502040204020203" pitchFamily="2" charset="0"/>
      <p:regular r:id="rId28"/>
      <p:italic r:id="rId29"/>
    </p:embeddedFont>
    <p:embeddedFont>
      <p:font typeface="Poppins Semi-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54" d="100"/>
          <a:sy n="54" d="100"/>
        </p:scale>
        <p:origin x="75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pPr/>
              <a:t>17.09.2025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pPr/>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r>
              <a:rPr lang="en-US" dirty="0"/>
              <a:t>1) The amendment of legal infrastructure through including forms of </a:t>
            </a:r>
            <a:r>
              <a:rPr lang="en-US" dirty="0" err="1"/>
              <a:t>SH</a:t>
            </a:r>
            <a:r>
              <a:rPr lang="en-US" dirty="0"/>
              <a:t> into penal code: </a:t>
            </a:r>
          </a:p>
          <a:p>
            <a:endParaRPr lang="en-US" dirty="0"/>
          </a:p>
          <a:p>
            <a:r>
              <a:rPr lang="en-US" dirty="0"/>
              <a:t>2) Training on gender-sensitive approaches in dealing with violations related to </a:t>
            </a:r>
            <a:r>
              <a:rPr lang="en-US" dirty="0" err="1"/>
              <a:t>SH</a:t>
            </a:r>
            <a:r>
              <a:rPr lang="en-US" dirty="0"/>
              <a:t> at work, considering it as a form of gender-based violence, to ensure the protection of victims of </a:t>
            </a:r>
            <a:r>
              <a:rPr lang="en-US" dirty="0" err="1"/>
              <a:t>SH</a:t>
            </a:r>
            <a:r>
              <a:rPr lang="en-US" dirty="0"/>
              <a:t> in the </a:t>
            </a:r>
            <a:r>
              <a:rPr lang="en-US" dirty="0" err="1"/>
              <a:t>Wp</a:t>
            </a:r>
            <a:r>
              <a:rPr lang="en-US" dirty="0"/>
              <a:t> and sentencing the abusers.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r>
              <a:rPr lang="en-US" dirty="0"/>
              <a:t>Round-table</a:t>
            </a:r>
          </a:p>
          <a:p>
            <a:r>
              <a:rPr lang="en-US" dirty="0"/>
              <a:t>Sharing the key findings ;</a:t>
            </a:r>
          </a:p>
          <a:p>
            <a:endParaRPr lang="en-US" dirty="0"/>
          </a:p>
          <a:p>
            <a:r>
              <a:rPr lang="en-US" dirty="0"/>
              <a:t>Strengthening cooperation between stakeholders to address challenges;</a:t>
            </a:r>
          </a:p>
          <a:p>
            <a:endParaRPr lang="en-US" dirty="0"/>
          </a:p>
          <a:p>
            <a:r>
              <a:rPr lang="en-US" dirty="0"/>
              <a:t>Improving legislation related to workplace rights and protections;</a:t>
            </a:r>
          </a:p>
          <a:p>
            <a:endParaRPr lang="en-US" dirty="0"/>
          </a:p>
          <a:p>
            <a:r>
              <a:rPr lang="en-US" dirty="0"/>
              <a:t>Enhancing the role of responsible institutions in guaranteeing workers’ rights;</a:t>
            </a:r>
          </a:p>
          <a:p>
            <a:endParaRPr lang="en-US" dirty="0"/>
          </a:p>
          <a:p>
            <a:r>
              <a:rPr lang="en-US" dirty="0"/>
              <a:t>Increasing information and awareness among professionals and the wider public about sexual harassment in the workplace.</a:t>
            </a:r>
          </a:p>
          <a:p>
            <a:endParaRPr lang="en-US" dirty="0"/>
          </a:p>
          <a:p>
            <a:endParaRPr lang="en-US" dirty="0"/>
          </a:p>
          <a:p>
            <a:r>
              <a:rPr lang="en-US" dirty="0"/>
              <a:t>Newsletters sent to a list with over 1000 journalists to disseminate the findings of the report.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r>
              <a:rPr lang="en-US" dirty="0"/>
              <a:t>Albania has taken legal and institutional measures to prevent, treat and punish </a:t>
            </a:r>
            <a:r>
              <a:rPr lang="en-US" dirty="0" err="1"/>
              <a:t>SH</a:t>
            </a:r>
            <a:r>
              <a:rPr lang="en-US" dirty="0"/>
              <a:t> based on international legal standards expressed in Conventions of UN and those of Council of Europe and European Union. </a:t>
            </a:r>
          </a:p>
          <a:p>
            <a:endParaRPr lang="en-US" dirty="0"/>
          </a:p>
          <a:p>
            <a:r>
              <a:rPr lang="en-US" dirty="0"/>
              <a:t>There is wide framework of legal standards, the implementation of which is obligation for state, public and private institutions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r>
              <a:rPr lang="en-US" dirty="0"/>
              <a:t>The study documents the perceptions, experiences and attitudes of workers.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r>
              <a:rPr lang="en-US" dirty="0"/>
              <a:t>- ... rights in Albania... </a:t>
            </a:r>
          </a:p>
          <a:p>
            <a:r>
              <a:rPr lang="en-US" dirty="0"/>
              <a:t>including insights into the influence of laws, policies, cultural norms, and social attitudes related to sexual harassment.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r>
              <a:rPr lang="en-US" dirty="0"/>
              <a:t>R based on data collected from several sources. It uses a combination of both quantitative and qualitative methods in order to have a clearer picture of </a:t>
            </a:r>
            <a:r>
              <a:rPr lang="en-US" dirty="0" err="1"/>
              <a:t>SH</a:t>
            </a:r>
            <a:r>
              <a:rPr lang="en-US" dirty="0"/>
              <a:t> in the world of labor of Albania. </a:t>
            </a:r>
          </a:p>
          <a:p>
            <a:endParaRPr lang="en-US" dirty="0"/>
          </a:p>
          <a:p>
            <a:r>
              <a:rPr lang="en-US" dirty="0"/>
              <a:t>R </a:t>
            </a:r>
            <a:r>
              <a:rPr lang="en-US" dirty="0" err="1"/>
              <a:t>combinate</a:t>
            </a:r>
            <a:r>
              <a:rPr lang="en-US" dirty="0"/>
              <a:t> data that comes from the primary sources of the quantitative and qualitative study, with secondary data coming from the literature, reports and official sources. </a:t>
            </a:r>
          </a:p>
          <a:p>
            <a:endParaRPr lang="en-US" dirty="0"/>
          </a:p>
          <a:p>
            <a:r>
              <a:rPr lang="en-US" dirty="0"/>
              <a:t>The size and structure of the sample is representative of the labor force in Albania. To ensure a qualitative national urban representation it used quotas for different segments (age, gender, region, type of employment) of the population and the final weighting of the results according to the official data of </a:t>
            </a:r>
            <a:r>
              <a:rPr lang="en-US" dirty="0" err="1"/>
              <a:t>INSTAT</a:t>
            </a:r>
            <a:r>
              <a:rPr lang="en-US" dirty="0"/>
              <a:t> </a:t>
            </a:r>
          </a:p>
          <a:p>
            <a:endParaRPr lang="en-US" dirty="0"/>
          </a:p>
          <a:p>
            <a:r>
              <a:rPr lang="en-US" dirty="0"/>
              <a:t>The study did not focus on specific sectors, but analyzed the prevalence of the phenomenon in the public sector and private enterprises based only on the size of the company and the number of employees.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r>
              <a:rPr lang="en-US" dirty="0"/>
              <a:t>Collecting qualitative data through in-depth interviews and focus groups.</a:t>
            </a:r>
          </a:p>
          <a:p>
            <a:endParaRPr lang="en-US" dirty="0"/>
          </a:p>
          <a:p>
            <a:r>
              <a:rPr lang="en-US" dirty="0"/>
              <a:t>22 interviews were conducted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endParaRPr lang="en-US" dirty="0"/>
          </a:p>
          <a:p>
            <a:endParaRPr lang="en-US" dirty="0"/>
          </a:p>
          <a:p>
            <a:r>
              <a:rPr lang="en-US" dirty="0"/>
              <a:t>Limited reporting of sexual harassment in the workplace is the result of:</a:t>
            </a:r>
          </a:p>
          <a:p>
            <a:endParaRPr lang="en-US" dirty="0"/>
          </a:p>
          <a:p>
            <a:r>
              <a:rPr lang="en-US" dirty="0"/>
              <a:t>Lack of trust in the management structures of the enterprise/company</a:t>
            </a:r>
          </a:p>
          <a:p>
            <a:endParaRPr lang="en-US" dirty="0"/>
          </a:p>
          <a:p>
            <a:r>
              <a:rPr lang="en-US" dirty="0"/>
              <a:t>The persistence of stereotypes that stigmatize and blame women and girls</a:t>
            </a:r>
          </a:p>
          <a:p>
            <a:endParaRPr lang="en-US" dirty="0"/>
          </a:p>
          <a:p>
            <a:r>
              <a:rPr lang="en-US" dirty="0"/>
              <a:t>Lack of awareness that gender-based violence is not a personal matter, but a violation of human rights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svg"/></Relationships>
</file>

<file path=ppt/slides/_rels/slide1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66807" y="720343"/>
            <a:ext cx="2171652" cy="1416664"/>
          </a:xfrm>
          <a:custGeom>
            <a:avLst/>
            <a:gdLst/>
            <a:ahLst/>
            <a:cxnLst/>
            <a:rect l="l" t="t" r="r" b="b"/>
            <a:pathLst>
              <a:path w="2171652" h="1416664">
                <a:moveTo>
                  <a:pt x="0" y="0"/>
                </a:moveTo>
                <a:lnTo>
                  <a:pt x="2171652" y="0"/>
                </a:lnTo>
                <a:lnTo>
                  <a:pt x="2171652" y="1416663"/>
                </a:lnTo>
                <a:lnTo>
                  <a:pt x="0" y="1416663"/>
                </a:lnTo>
                <a:lnTo>
                  <a:pt x="0" y="0"/>
                </a:lnTo>
                <a:close/>
              </a:path>
            </a:pathLst>
          </a:custGeom>
          <a:blipFill>
            <a:blip r:embed="rId3"/>
            <a:stretch>
              <a:fillRect/>
            </a:stretch>
          </a:blipFill>
        </p:spPr>
      </p:sp>
      <p:sp>
        <p:nvSpPr>
          <p:cNvPr id="3" name="Freeform 3"/>
          <p:cNvSpPr/>
          <p:nvPr/>
        </p:nvSpPr>
        <p:spPr>
          <a:xfrm rot="-940168">
            <a:off x="-1830803" y="2835044"/>
            <a:ext cx="7520991" cy="7671662"/>
          </a:xfrm>
          <a:custGeom>
            <a:avLst/>
            <a:gdLst/>
            <a:ahLst/>
            <a:cxnLst/>
            <a:rect l="l" t="t" r="r" b="b"/>
            <a:pathLst>
              <a:path w="7520991" h="7671662">
                <a:moveTo>
                  <a:pt x="0" y="0"/>
                </a:moveTo>
                <a:lnTo>
                  <a:pt x="7520990" y="0"/>
                </a:lnTo>
                <a:lnTo>
                  <a:pt x="7520990" y="7671662"/>
                </a:lnTo>
                <a:lnTo>
                  <a:pt x="0" y="7671662"/>
                </a:lnTo>
                <a:lnTo>
                  <a:pt x="0" y="0"/>
                </a:lnTo>
                <a:close/>
              </a:path>
            </a:pathLst>
          </a:custGeom>
          <a:blipFill>
            <a:blip r:embed="rId4"/>
            <a:stretch>
              <a:fillRect/>
            </a:stretch>
          </a:blipFill>
        </p:spPr>
      </p:sp>
      <p:sp>
        <p:nvSpPr>
          <p:cNvPr id="4" name="Freeform 4"/>
          <p:cNvSpPr/>
          <p:nvPr/>
        </p:nvSpPr>
        <p:spPr>
          <a:xfrm rot="-940168">
            <a:off x="-1453046" y="2927229"/>
            <a:ext cx="7520991" cy="7671662"/>
          </a:xfrm>
          <a:custGeom>
            <a:avLst/>
            <a:gdLst/>
            <a:ahLst/>
            <a:cxnLst/>
            <a:rect l="l" t="t" r="r" b="b"/>
            <a:pathLst>
              <a:path w="7520991" h="7671662">
                <a:moveTo>
                  <a:pt x="0" y="0"/>
                </a:moveTo>
                <a:lnTo>
                  <a:pt x="7520991" y="0"/>
                </a:lnTo>
                <a:lnTo>
                  <a:pt x="7520991" y="7671661"/>
                </a:lnTo>
                <a:lnTo>
                  <a:pt x="0" y="7671661"/>
                </a:lnTo>
                <a:lnTo>
                  <a:pt x="0" y="0"/>
                </a:lnTo>
                <a:close/>
              </a:path>
            </a:pathLst>
          </a:custGeom>
          <a:blipFill>
            <a:blip r:embed="rId4"/>
            <a:stretch>
              <a:fillRect/>
            </a:stretch>
          </a:blipFill>
        </p:spPr>
      </p:sp>
      <p:sp>
        <p:nvSpPr>
          <p:cNvPr id="5" name="Freeform 5"/>
          <p:cNvSpPr/>
          <p:nvPr/>
        </p:nvSpPr>
        <p:spPr>
          <a:xfrm rot="-940168">
            <a:off x="-1075288" y="3019413"/>
            <a:ext cx="7520991" cy="7671662"/>
          </a:xfrm>
          <a:custGeom>
            <a:avLst/>
            <a:gdLst/>
            <a:ahLst/>
            <a:cxnLst/>
            <a:rect l="l" t="t" r="r" b="b"/>
            <a:pathLst>
              <a:path w="7520991" h="7671662">
                <a:moveTo>
                  <a:pt x="0" y="0"/>
                </a:moveTo>
                <a:lnTo>
                  <a:pt x="7520991" y="0"/>
                </a:lnTo>
                <a:lnTo>
                  <a:pt x="7520991" y="7671662"/>
                </a:lnTo>
                <a:lnTo>
                  <a:pt x="0" y="7671662"/>
                </a:lnTo>
                <a:lnTo>
                  <a:pt x="0" y="0"/>
                </a:lnTo>
                <a:close/>
              </a:path>
            </a:pathLst>
          </a:custGeom>
          <a:blipFill>
            <a:blip r:embed="rId4"/>
            <a:stretch>
              <a:fillRect/>
            </a:stretch>
          </a:blipFill>
        </p:spPr>
      </p:sp>
      <p:sp>
        <p:nvSpPr>
          <p:cNvPr id="6" name="Freeform 6"/>
          <p:cNvSpPr/>
          <p:nvPr/>
        </p:nvSpPr>
        <p:spPr>
          <a:xfrm rot="-940168">
            <a:off x="-697530" y="3111598"/>
            <a:ext cx="7520991" cy="7671662"/>
          </a:xfrm>
          <a:custGeom>
            <a:avLst/>
            <a:gdLst/>
            <a:ahLst/>
            <a:cxnLst/>
            <a:rect l="l" t="t" r="r" b="b"/>
            <a:pathLst>
              <a:path w="7520991" h="7671662">
                <a:moveTo>
                  <a:pt x="0" y="0"/>
                </a:moveTo>
                <a:lnTo>
                  <a:pt x="7520990" y="0"/>
                </a:lnTo>
                <a:lnTo>
                  <a:pt x="7520990" y="7671662"/>
                </a:lnTo>
                <a:lnTo>
                  <a:pt x="0" y="7671662"/>
                </a:lnTo>
                <a:lnTo>
                  <a:pt x="0" y="0"/>
                </a:lnTo>
                <a:close/>
              </a:path>
            </a:pathLst>
          </a:custGeom>
          <a:blipFill>
            <a:blip r:embed="rId4"/>
            <a:stretch>
              <a:fillRect/>
            </a:stretch>
          </a:blipFill>
        </p:spPr>
      </p:sp>
      <p:sp>
        <p:nvSpPr>
          <p:cNvPr id="7" name="Freeform 7"/>
          <p:cNvSpPr/>
          <p:nvPr/>
        </p:nvSpPr>
        <p:spPr>
          <a:xfrm rot="-940168">
            <a:off x="-319773" y="3203783"/>
            <a:ext cx="7520991" cy="7671662"/>
          </a:xfrm>
          <a:custGeom>
            <a:avLst/>
            <a:gdLst/>
            <a:ahLst/>
            <a:cxnLst/>
            <a:rect l="l" t="t" r="r" b="b"/>
            <a:pathLst>
              <a:path w="7520991" h="7671662">
                <a:moveTo>
                  <a:pt x="0" y="0"/>
                </a:moveTo>
                <a:lnTo>
                  <a:pt x="7520991" y="0"/>
                </a:lnTo>
                <a:lnTo>
                  <a:pt x="7520991" y="7671662"/>
                </a:lnTo>
                <a:lnTo>
                  <a:pt x="0" y="7671662"/>
                </a:lnTo>
                <a:lnTo>
                  <a:pt x="0" y="0"/>
                </a:lnTo>
                <a:close/>
              </a:path>
            </a:pathLst>
          </a:custGeom>
          <a:blipFill>
            <a:blip r:embed="rId4"/>
            <a:stretch>
              <a:fillRect/>
            </a:stretch>
          </a:blipFill>
        </p:spPr>
      </p:sp>
      <p:sp>
        <p:nvSpPr>
          <p:cNvPr id="8" name="Freeform 8"/>
          <p:cNvSpPr/>
          <p:nvPr/>
        </p:nvSpPr>
        <p:spPr>
          <a:xfrm>
            <a:off x="1190909" y="895413"/>
            <a:ext cx="5100394" cy="1066524"/>
          </a:xfrm>
          <a:custGeom>
            <a:avLst/>
            <a:gdLst/>
            <a:ahLst/>
            <a:cxnLst/>
            <a:rect l="l" t="t" r="r" b="b"/>
            <a:pathLst>
              <a:path w="5100394" h="1066524">
                <a:moveTo>
                  <a:pt x="0" y="0"/>
                </a:moveTo>
                <a:lnTo>
                  <a:pt x="5100393" y="0"/>
                </a:lnTo>
                <a:lnTo>
                  <a:pt x="5100393" y="1066524"/>
                </a:lnTo>
                <a:lnTo>
                  <a:pt x="0" y="1066524"/>
                </a:lnTo>
                <a:lnTo>
                  <a:pt x="0" y="0"/>
                </a:lnTo>
                <a:close/>
              </a:path>
            </a:pathLst>
          </a:custGeom>
          <a:blipFill>
            <a:blip r:embed="rId5"/>
            <a:stretch>
              <a:fillRect/>
            </a:stretch>
          </a:blipFill>
        </p:spPr>
      </p:sp>
      <p:sp>
        <p:nvSpPr>
          <p:cNvPr id="9" name="Freeform 9"/>
          <p:cNvSpPr/>
          <p:nvPr/>
        </p:nvSpPr>
        <p:spPr>
          <a:xfrm rot="-940168">
            <a:off x="57985" y="3295968"/>
            <a:ext cx="7520991" cy="7671662"/>
          </a:xfrm>
          <a:custGeom>
            <a:avLst/>
            <a:gdLst/>
            <a:ahLst/>
            <a:cxnLst/>
            <a:rect l="l" t="t" r="r" b="b"/>
            <a:pathLst>
              <a:path w="7520991" h="7671662">
                <a:moveTo>
                  <a:pt x="0" y="0"/>
                </a:moveTo>
                <a:lnTo>
                  <a:pt x="7520991" y="0"/>
                </a:lnTo>
                <a:lnTo>
                  <a:pt x="7520991" y="7671661"/>
                </a:lnTo>
                <a:lnTo>
                  <a:pt x="0" y="7671661"/>
                </a:lnTo>
                <a:lnTo>
                  <a:pt x="0" y="0"/>
                </a:lnTo>
                <a:close/>
              </a:path>
            </a:pathLst>
          </a:custGeom>
          <a:blipFill>
            <a:blip r:embed="rId4"/>
            <a:stretch>
              <a:fillRect/>
            </a:stretch>
          </a:blipFill>
        </p:spPr>
      </p:sp>
      <p:sp>
        <p:nvSpPr>
          <p:cNvPr id="10" name="Freeform 10"/>
          <p:cNvSpPr/>
          <p:nvPr/>
        </p:nvSpPr>
        <p:spPr>
          <a:xfrm rot="-940168">
            <a:off x="435743" y="3388152"/>
            <a:ext cx="7520991" cy="7671662"/>
          </a:xfrm>
          <a:custGeom>
            <a:avLst/>
            <a:gdLst/>
            <a:ahLst/>
            <a:cxnLst/>
            <a:rect l="l" t="t" r="r" b="b"/>
            <a:pathLst>
              <a:path w="7520991" h="7671662">
                <a:moveTo>
                  <a:pt x="0" y="0"/>
                </a:moveTo>
                <a:lnTo>
                  <a:pt x="7520990" y="0"/>
                </a:lnTo>
                <a:lnTo>
                  <a:pt x="7520990" y="7671662"/>
                </a:lnTo>
                <a:lnTo>
                  <a:pt x="0" y="7671662"/>
                </a:lnTo>
                <a:lnTo>
                  <a:pt x="0" y="0"/>
                </a:lnTo>
                <a:close/>
              </a:path>
            </a:pathLst>
          </a:custGeom>
          <a:blipFill>
            <a:blip r:embed="rId4"/>
            <a:stretch>
              <a:fillRect/>
            </a:stretch>
          </a:blipFill>
        </p:spPr>
      </p:sp>
      <p:grpSp>
        <p:nvGrpSpPr>
          <p:cNvPr id="11" name="Group 11"/>
          <p:cNvGrpSpPr/>
          <p:nvPr/>
        </p:nvGrpSpPr>
        <p:grpSpPr>
          <a:xfrm>
            <a:off x="10103239" y="8321230"/>
            <a:ext cx="7126499" cy="1051370"/>
            <a:chOff x="0" y="0"/>
            <a:chExt cx="1876938" cy="276904"/>
          </a:xfrm>
        </p:grpSpPr>
        <p:sp>
          <p:nvSpPr>
            <p:cNvPr id="12" name="Freeform 12"/>
            <p:cNvSpPr/>
            <p:nvPr/>
          </p:nvSpPr>
          <p:spPr>
            <a:xfrm>
              <a:off x="0" y="0"/>
              <a:ext cx="1876938" cy="276904"/>
            </a:xfrm>
            <a:custGeom>
              <a:avLst/>
              <a:gdLst/>
              <a:ahLst/>
              <a:cxnLst/>
              <a:rect l="l" t="t" r="r" b="b"/>
              <a:pathLst>
                <a:path w="1876938" h="276904">
                  <a:moveTo>
                    <a:pt x="0" y="0"/>
                  </a:moveTo>
                  <a:lnTo>
                    <a:pt x="1876938" y="0"/>
                  </a:lnTo>
                  <a:lnTo>
                    <a:pt x="1876938" y="276904"/>
                  </a:lnTo>
                  <a:lnTo>
                    <a:pt x="0" y="276904"/>
                  </a:lnTo>
                  <a:close/>
                </a:path>
              </a:pathLst>
            </a:custGeom>
            <a:solidFill>
              <a:srgbClr val="AAD7D4"/>
            </a:solidFill>
            <a:ln w="28575" cap="sq">
              <a:solidFill>
                <a:srgbClr val="AAD7D4"/>
              </a:solidFill>
              <a:prstDash val="solid"/>
              <a:miter/>
            </a:ln>
          </p:spPr>
        </p:sp>
        <p:sp>
          <p:nvSpPr>
            <p:cNvPr id="13" name="TextBox 13"/>
            <p:cNvSpPr txBox="1"/>
            <p:nvPr/>
          </p:nvSpPr>
          <p:spPr>
            <a:xfrm>
              <a:off x="0" y="-38100"/>
              <a:ext cx="1876938" cy="315004"/>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103239" y="8572261"/>
            <a:ext cx="7126499" cy="577882"/>
          </a:xfrm>
          <a:prstGeom prst="rect">
            <a:avLst/>
          </a:prstGeom>
        </p:spPr>
        <p:txBody>
          <a:bodyPr lIns="0" tIns="0" rIns="0" bIns="0" rtlCol="0" anchor="t">
            <a:spAutoFit/>
          </a:bodyPr>
          <a:lstStyle/>
          <a:p>
            <a:pPr algn="ctr">
              <a:lnSpc>
                <a:spcPts val="4001"/>
              </a:lnSpc>
            </a:pPr>
            <a:r>
              <a:rPr lang="en-US" sz="4001" b="1" spc="412">
                <a:solidFill>
                  <a:srgbClr val="FFFFFF"/>
                </a:solidFill>
                <a:latin typeface="Poppins Bold"/>
                <a:ea typeface="Poppins Bold"/>
                <a:cs typeface="Poppins Bold"/>
                <a:sym typeface="Poppins Bold"/>
              </a:rPr>
              <a:t>THE ALBANIAN CASE</a:t>
            </a:r>
          </a:p>
        </p:txBody>
      </p:sp>
      <p:sp>
        <p:nvSpPr>
          <p:cNvPr id="15" name="TextBox 15"/>
          <p:cNvSpPr txBox="1"/>
          <p:nvPr/>
        </p:nvSpPr>
        <p:spPr>
          <a:xfrm>
            <a:off x="4470401" y="2419795"/>
            <a:ext cx="12788899" cy="5341112"/>
          </a:xfrm>
          <a:prstGeom prst="rect">
            <a:avLst/>
          </a:prstGeom>
        </p:spPr>
        <p:txBody>
          <a:bodyPr lIns="0" tIns="0" rIns="0" bIns="0" rtlCol="0" anchor="t">
            <a:spAutoFit/>
          </a:bodyPr>
          <a:lstStyle/>
          <a:p>
            <a:pPr algn="r">
              <a:lnSpc>
                <a:spcPts val="10623"/>
              </a:lnSpc>
            </a:pPr>
            <a:r>
              <a:rPr lang="en-US" sz="6399" b="1" spc="25">
                <a:solidFill>
                  <a:srgbClr val="1C2120"/>
                </a:solidFill>
                <a:latin typeface="Poppins Semi-Bold"/>
                <a:ea typeface="Poppins Semi-Bold"/>
                <a:cs typeface="Poppins Semi-Bold"/>
                <a:sym typeface="Poppins Semi-Bold"/>
              </a:rPr>
              <a:t>Ensuring Inclusiveness </a:t>
            </a:r>
          </a:p>
          <a:p>
            <a:pPr algn="r">
              <a:lnSpc>
                <a:spcPts val="10623"/>
              </a:lnSpc>
            </a:pPr>
            <a:r>
              <a:rPr lang="en-US" sz="6399" b="1" spc="25">
                <a:solidFill>
                  <a:srgbClr val="1C2120"/>
                </a:solidFill>
                <a:latin typeface="Poppins Semi-Bold"/>
                <a:ea typeface="Poppins Semi-Bold"/>
                <a:cs typeface="Poppins Semi-Bold"/>
                <a:sym typeface="Poppins Semi-Bold"/>
              </a:rPr>
              <a:t>and Reliability in Research:  Sexual Harassment </a:t>
            </a:r>
          </a:p>
          <a:p>
            <a:pPr algn="r">
              <a:lnSpc>
                <a:spcPts val="10623"/>
              </a:lnSpc>
            </a:pPr>
            <a:r>
              <a:rPr lang="en-US" sz="6399" b="1" spc="25">
                <a:solidFill>
                  <a:srgbClr val="1C2120"/>
                </a:solidFill>
                <a:latin typeface="Poppins Semi-Bold"/>
                <a:ea typeface="Poppins Semi-Bold"/>
                <a:cs typeface="Poppins Semi-Bold"/>
                <a:sym typeface="Poppins Semi-Bold"/>
              </a:rPr>
              <a:t>at Workplace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6626" y="2348975"/>
            <a:ext cx="5239531" cy="6766938"/>
            <a:chOff x="0" y="0"/>
            <a:chExt cx="1753976" cy="2265288"/>
          </a:xfrm>
        </p:grpSpPr>
        <p:sp>
          <p:nvSpPr>
            <p:cNvPr id="3" name="Freeform 3"/>
            <p:cNvSpPr/>
            <p:nvPr/>
          </p:nvSpPr>
          <p:spPr>
            <a:xfrm>
              <a:off x="0" y="0"/>
              <a:ext cx="1753976" cy="2265288"/>
            </a:xfrm>
            <a:custGeom>
              <a:avLst/>
              <a:gdLst/>
              <a:ahLst/>
              <a:cxnLst/>
              <a:rect l="l" t="t" r="r" b="b"/>
              <a:pathLst>
                <a:path w="1753976" h="2265288">
                  <a:moveTo>
                    <a:pt x="73880" y="0"/>
                  </a:moveTo>
                  <a:lnTo>
                    <a:pt x="1680096" y="0"/>
                  </a:lnTo>
                  <a:cubicBezTo>
                    <a:pt x="1720899" y="0"/>
                    <a:pt x="1753976" y="33077"/>
                    <a:pt x="1753976" y="73880"/>
                  </a:cubicBezTo>
                  <a:lnTo>
                    <a:pt x="1753976" y="2191408"/>
                  </a:lnTo>
                  <a:cubicBezTo>
                    <a:pt x="1753976" y="2211002"/>
                    <a:pt x="1746192" y="2229794"/>
                    <a:pt x="1732337" y="2243649"/>
                  </a:cubicBezTo>
                  <a:cubicBezTo>
                    <a:pt x="1718482" y="2257504"/>
                    <a:pt x="1699690" y="2265288"/>
                    <a:pt x="1680096" y="2265288"/>
                  </a:cubicBezTo>
                  <a:lnTo>
                    <a:pt x="73880" y="2265288"/>
                  </a:lnTo>
                  <a:cubicBezTo>
                    <a:pt x="33077" y="2265288"/>
                    <a:pt x="0" y="2232211"/>
                    <a:pt x="0" y="2191408"/>
                  </a:cubicBezTo>
                  <a:lnTo>
                    <a:pt x="0" y="73880"/>
                  </a:lnTo>
                  <a:cubicBezTo>
                    <a:pt x="0" y="33077"/>
                    <a:pt x="33077" y="0"/>
                    <a:pt x="73880" y="0"/>
                  </a:cubicBezTo>
                  <a:close/>
                </a:path>
              </a:pathLst>
            </a:custGeom>
            <a:solidFill>
              <a:srgbClr val="AAD7D4"/>
            </a:solidFill>
          </p:spPr>
        </p:sp>
        <p:sp>
          <p:nvSpPr>
            <p:cNvPr id="4" name="TextBox 4"/>
            <p:cNvSpPr txBox="1"/>
            <p:nvPr/>
          </p:nvSpPr>
          <p:spPr>
            <a:xfrm>
              <a:off x="0" y="123825"/>
              <a:ext cx="1753976" cy="2141463"/>
            </a:xfrm>
            <a:prstGeom prst="rect">
              <a:avLst/>
            </a:prstGeom>
          </p:spPr>
          <p:txBody>
            <a:bodyPr lIns="50800" tIns="50800" rIns="50800" bIns="50800" rtlCol="0" anchor="ctr"/>
            <a:lstStyle/>
            <a:p>
              <a:pPr algn="ctr">
                <a:lnSpc>
                  <a:spcPts val="2540"/>
                </a:lnSpc>
              </a:pPr>
              <a:endParaRPr/>
            </a:p>
          </p:txBody>
        </p:sp>
      </p:grpSp>
      <p:sp>
        <p:nvSpPr>
          <p:cNvPr id="5" name="Freeform 5"/>
          <p:cNvSpPr/>
          <p:nvPr/>
        </p:nvSpPr>
        <p:spPr>
          <a:xfrm>
            <a:off x="2716289" y="2615383"/>
            <a:ext cx="1460204" cy="1449253"/>
          </a:xfrm>
          <a:custGeom>
            <a:avLst/>
            <a:gdLst/>
            <a:ahLst/>
            <a:cxnLst/>
            <a:rect l="l" t="t" r="r" b="b"/>
            <a:pathLst>
              <a:path w="1460204" h="1449253">
                <a:moveTo>
                  <a:pt x="0" y="0"/>
                </a:moveTo>
                <a:lnTo>
                  <a:pt x="1460204" y="0"/>
                </a:lnTo>
                <a:lnTo>
                  <a:pt x="1460204" y="1449253"/>
                </a:lnTo>
                <a:lnTo>
                  <a:pt x="0" y="14492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826626" y="644471"/>
            <a:ext cx="8965733" cy="1081861"/>
          </a:xfrm>
          <a:prstGeom prst="rect">
            <a:avLst/>
          </a:prstGeom>
        </p:spPr>
        <p:txBody>
          <a:bodyPr lIns="0" tIns="0" rIns="0" bIns="0" rtlCol="0" anchor="t">
            <a:spAutoFit/>
          </a:bodyPr>
          <a:lstStyle/>
          <a:p>
            <a:pPr marL="0" lvl="1" indent="0" algn="l">
              <a:lnSpc>
                <a:spcPts val="7458"/>
              </a:lnSpc>
              <a:spcBef>
                <a:spcPct val="0"/>
              </a:spcBef>
            </a:pPr>
            <a:r>
              <a:rPr lang="en-US" sz="7689" b="1">
                <a:solidFill>
                  <a:srgbClr val="1C2120"/>
                </a:solidFill>
                <a:latin typeface="Poppins Bold"/>
                <a:ea typeface="Poppins Bold"/>
                <a:cs typeface="Poppins Bold"/>
                <a:sym typeface="Poppins Bold"/>
              </a:rPr>
              <a:t>Recomandations</a:t>
            </a:r>
          </a:p>
        </p:txBody>
      </p:sp>
      <p:grpSp>
        <p:nvGrpSpPr>
          <p:cNvPr id="7" name="Group 7"/>
          <p:cNvGrpSpPr/>
          <p:nvPr/>
        </p:nvGrpSpPr>
        <p:grpSpPr>
          <a:xfrm>
            <a:off x="7555868" y="2348975"/>
            <a:ext cx="4673744" cy="6597501"/>
            <a:chOff x="0" y="0"/>
            <a:chExt cx="1564574" cy="2208568"/>
          </a:xfrm>
        </p:grpSpPr>
        <p:sp>
          <p:nvSpPr>
            <p:cNvPr id="8" name="Freeform 8"/>
            <p:cNvSpPr/>
            <p:nvPr/>
          </p:nvSpPr>
          <p:spPr>
            <a:xfrm>
              <a:off x="0" y="0"/>
              <a:ext cx="1564574" cy="2208568"/>
            </a:xfrm>
            <a:custGeom>
              <a:avLst/>
              <a:gdLst/>
              <a:ahLst/>
              <a:cxnLst/>
              <a:rect l="l" t="t" r="r" b="b"/>
              <a:pathLst>
                <a:path w="1564574" h="2208568">
                  <a:moveTo>
                    <a:pt x="82824" y="0"/>
                  </a:moveTo>
                  <a:lnTo>
                    <a:pt x="1481751" y="0"/>
                  </a:lnTo>
                  <a:cubicBezTo>
                    <a:pt x="1503717" y="0"/>
                    <a:pt x="1524783" y="8726"/>
                    <a:pt x="1540316" y="24258"/>
                  </a:cubicBezTo>
                  <a:cubicBezTo>
                    <a:pt x="1555848" y="39791"/>
                    <a:pt x="1564574" y="60857"/>
                    <a:pt x="1564574" y="82824"/>
                  </a:cubicBezTo>
                  <a:lnTo>
                    <a:pt x="1564574" y="2125744"/>
                  </a:lnTo>
                  <a:cubicBezTo>
                    <a:pt x="1564574" y="2171486"/>
                    <a:pt x="1527493" y="2208568"/>
                    <a:pt x="1481751" y="2208568"/>
                  </a:cubicBezTo>
                  <a:lnTo>
                    <a:pt x="82824" y="2208568"/>
                  </a:lnTo>
                  <a:cubicBezTo>
                    <a:pt x="60857" y="2208568"/>
                    <a:pt x="39791" y="2199841"/>
                    <a:pt x="24258" y="2184309"/>
                  </a:cubicBezTo>
                  <a:cubicBezTo>
                    <a:pt x="8726" y="2168777"/>
                    <a:pt x="0" y="2147710"/>
                    <a:pt x="0" y="2125744"/>
                  </a:cubicBezTo>
                  <a:lnTo>
                    <a:pt x="0" y="82824"/>
                  </a:lnTo>
                  <a:cubicBezTo>
                    <a:pt x="0" y="60857"/>
                    <a:pt x="8726" y="39791"/>
                    <a:pt x="24258" y="24258"/>
                  </a:cubicBezTo>
                  <a:cubicBezTo>
                    <a:pt x="39791" y="8726"/>
                    <a:pt x="60857" y="0"/>
                    <a:pt x="82824" y="0"/>
                  </a:cubicBezTo>
                  <a:close/>
                </a:path>
              </a:pathLst>
            </a:custGeom>
            <a:solidFill>
              <a:srgbClr val="AAD7D4"/>
            </a:solidFill>
          </p:spPr>
        </p:sp>
        <p:sp>
          <p:nvSpPr>
            <p:cNvPr id="9" name="TextBox 9"/>
            <p:cNvSpPr txBox="1"/>
            <p:nvPr/>
          </p:nvSpPr>
          <p:spPr>
            <a:xfrm>
              <a:off x="0" y="123825"/>
              <a:ext cx="1564574" cy="2084743"/>
            </a:xfrm>
            <a:prstGeom prst="rect">
              <a:avLst/>
            </a:prstGeom>
          </p:spPr>
          <p:txBody>
            <a:bodyPr lIns="50800" tIns="50800" rIns="50800" bIns="50800" rtlCol="0" anchor="ctr"/>
            <a:lstStyle/>
            <a:p>
              <a:pPr algn="ctr">
                <a:lnSpc>
                  <a:spcPts val="2540"/>
                </a:lnSpc>
              </a:pPr>
              <a:endParaRPr/>
            </a:p>
          </p:txBody>
        </p:sp>
      </p:grpSp>
      <p:sp>
        <p:nvSpPr>
          <p:cNvPr id="10" name="Freeform 10"/>
          <p:cNvSpPr/>
          <p:nvPr/>
        </p:nvSpPr>
        <p:spPr>
          <a:xfrm>
            <a:off x="8963463" y="2708202"/>
            <a:ext cx="1858554" cy="1449253"/>
          </a:xfrm>
          <a:custGeom>
            <a:avLst/>
            <a:gdLst/>
            <a:ahLst/>
            <a:cxnLst/>
            <a:rect l="l" t="t" r="r" b="b"/>
            <a:pathLst>
              <a:path w="1858554" h="1449253">
                <a:moveTo>
                  <a:pt x="0" y="0"/>
                </a:moveTo>
                <a:lnTo>
                  <a:pt x="1858554" y="0"/>
                </a:lnTo>
                <a:lnTo>
                  <a:pt x="1858554" y="1449253"/>
                </a:lnTo>
                <a:lnTo>
                  <a:pt x="0" y="1449253"/>
                </a:lnTo>
                <a:lnTo>
                  <a:pt x="0" y="0"/>
                </a:lnTo>
                <a:close/>
              </a:path>
            </a:pathLst>
          </a:custGeom>
          <a:blipFill>
            <a:blip r:embed="rId5" cstate="print"/>
            <a:stretch>
              <a:fillRect l="-8733" t="-20217" r="-16256"/>
            </a:stretch>
          </a:blipFill>
        </p:spPr>
      </p:sp>
      <p:grpSp>
        <p:nvGrpSpPr>
          <p:cNvPr id="11" name="Group 11"/>
          <p:cNvGrpSpPr/>
          <p:nvPr/>
        </p:nvGrpSpPr>
        <p:grpSpPr>
          <a:xfrm>
            <a:off x="13719323" y="2412132"/>
            <a:ext cx="3966511" cy="6471186"/>
            <a:chOff x="0" y="0"/>
            <a:chExt cx="1327822" cy="2166283"/>
          </a:xfrm>
        </p:grpSpPr>
        <p:sp>
          <p:nvSpPr>
            <p:cNvPr id="12" name="Freeform 12"/>
            <p:cNvSpPr/>
            <p:nvPr/>
          </p:nvSpPr>
          <p:spPr>
            <a:xfrm>
              <a:off x="0" y="0"/>
              <a:ext cx="1327822" cy="2166283"/>
            </a:xfrm>
            <a:custGeom>
              <a:avLst/>
              <a:gdLst/>
              <a:ahLst/>
              <a:cxnLst/>
              <a:rect l="l" t="t" r="r" b="b"/>
              <a:pathLst>
                <a:path w="1327822" h="2166283">
                  <a:moveTo>
                    <a:pt x="97591" y="0"/>
                  </a:moveTo>
                  <a:lnTo>
                    <a:pt x="1230231" y="0"/>
                  </a:lnTo>
                  <a:cubicBezTo>
                    <a:pt x="1284129" y="0"/>
                    <a:pt x="1327822" y="43693"/>
                    <a:pt x="1327822" y="97591"/>
                  </a:cubicBezTo>
                  <a:lnTo>
                    <a:pt x="1327822" y="2068692"/>
                  </a:lnTo>
                  <a:cubicBezTo>
                    <a:pt x="1327822" y="2122590"/>
                    <a:pt x="1284129" y="2166283"/>
                    <a:pt x="1230231" y="2166283"/>
                  </a:cubicBezTo>
                  <a:lnTo>
                    <a:pt x="97591" y="2166283"/>
                  </a:lnTo>
                  <a:cubicBezTo>
                    <a:pt x="43693" y="2166283"/>
                    <a:pt x="0" y="2122590"/>
                    <a:pt x="0" y="2068692"/>
                  </a:cubicBezTo>
                  <a:lnTo>
                    <a:pt x="0" y="97591"/>
                  </a:lnTo>
                  <a:cubicBezTo>
                    <a:pt x="0" y="43693"/>
                    <a:pt x="43693" y="0"/>
                    <a:pt x="97591" y="0"/>
                  </a:cubicBezTo>
                  <a:close/>
                </a:path>
              </a:pathLst>
            </a:custGeom>
            <a:solidFill>
              <a:srgbClr val="AAD7D4"/>
            </a:solidFill>
          </p:spPr>
        </p:sp>
        <p:sp>
          <p:nvSpPr>
            <p:cNvPr id="13" name="TextBox 13"/>
            <p:cNvSpPr txBox="1"/>
            <p:nvPr/>
          </p:nvSpPr>
          <p:spPr>
            <a:xfrm>
              <a:off x="0" y="123825"/>
              <a:ext cx="1327822" cy="2042458"/>
            </a:xfrm>
            <a:prstGeom prst="rect">
              <a:avLst/>
            </a:prstGeom>
          </p:spPr>
          <p:txBody>
            <a:bodyPr lIns="50800" tIns="50800" rIns="50800" bIns="50800" rtlCol="0" anchor="ctr"/>
            <a:lstStyle/>
            <a:p>
              <a:pPr algn="ctr">
                <a:lnSpc>
                  <a:spcPts val="2540"/>
                </a:lnSpc>
              </a:pPr>
              <a:endParaRPr/>
            </a:p>
          </p:txBody>
        </p:sp>
      </p:grpSp>
      <p:sp>
        <p:nvSpPr>
          <p:cNvPr id="14" name="Freeform 14"/>
          <p:cNvSpPr/>
          <p:nvPr/>
        </p:nvSpPr>
        <p:spPr>
          <a:xfrm>
            <a:off x="14824223" y="2708202"/>
            <a:ext cx="1491390" cy="1263614"/>
          </a:xfrm>
          <a:custGeom>
            <a:avLst/>
            <a:gdLst/>
            <a:ahLst/>
            <a:cxnLst/>
            <a:rect l="l" t="t" r="r" b="b"/>
            <a:pathLst>
              <a:path w="1491390" h="1263614">
                <a:moveTo>
                  <a:pt x="0" y="0"/>
                </a:moveTo>
                <a:lnTo>
                  <a:pt x="1491390" y="0"/>
                </a:lnTo>
                <a:lnTo>
                  <a:pt x="1491390" y="1263615"/>
                </a:lnTo>
                <a:lnTo>
                  <a:pt x="0" y="1263615"/>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15" name="TextBox 15"/>
          <p:cNvSpPr txBox="1"/>
          <p:nvPr/>
        </p:nvSpPr>
        <p:spPr>
          <a:xfrm>
            <a:off x="1151284" y="4097936"/>
            <a:ext cx="4590214" cy="4365498"/>
          </a:xfrm>
          <a:prstGeom prst="rect">
            <a:avLst/>
          </a:prstGeom>
        </p:spPr>
        <p:txBody>
          <a:bodyPr lIns="0" tIns="0" rIns="0" bIns="0" rtlCol="0" anchor="t">
            <a:spAutoFit/>
          </a:bodyPr>
          <a:lstStyle/>
          <a:p>
            <a:pPr marL="0" lvl="0" indent="0" algn="ctr">
              <a:lnSpc>
                <a:spcPts val="3827"/>
              </a:lnSpc>
            </a:pPr>
            <a:r>
              <a:rPr lang="en-US" sz="2199" u="none" spc="35">
                <a:solidFill>
                  <a:srgbClr val="1C2120"/>
                </a:solidFill>
                <a:latin typeface="Poppins"/>
                <a:ea typeface="Poppins"/>
                <a:cs typeface="Poppins"/>
                <a:sym typeface="Poppins"/>
              </a:rPr>
              <a:t> </a:t>
            </a:r>
            <a:r>
              <a:rPr lang="en-US" sz="2199" b="1" u="none" spc="35">
                <a:solidFill>
                  <a:srgbClr val="FFFFFF"/>
                </a:solidFill>
                <a:latin typeface="Poppins Bold"/>
                <a:ea typeface="Poppins Bold"/>
                <a:cs typeface="Poppins Bold"/>
                <a:sym typeface="Poppins Bold"/>
              </a:rPr>
              <a:t>Criminalization</a:t>
            </a:r>
            <a:r>
              <a:rPr lang="en-US" sz="2199" u="none" spc="35">
                <a:solidFill>
                  <a:srgbClr val="1C2120"/>
                </a:solidFill>
                <a:latin typeface="Poppins"/>
                <a:ea typeface="Poppins"/>
                <a:cs typeface="Poppins"/>
                <a:sym typeface="Poppins"/>
              </a:rPr>
              <a:t> </a:t>
            </a:r>
          </a:p>
          <a:p>
            <a:pPr marL="345439" lvl="1" indent="-172720" algn="just">
              <a:lnSpc>
                <a:spcPts val="2783"/>
              </a:lnSpc>
              <a:buFont typeface="Arial"/>
              <a:buChar char="•"/>
            </a:pPr>
            <a:r>
              <a:rPr lang="en-US" sz="1599" u="none" spc="25">
                <a:solidFill>
                  <a:srgbClr val="1C2120"/>
                </a:solidFill>
                <a:latin typeface="Poppins"/>
                <a:ea typeface="Poppins"/>
                <a:cs typeface="Poppins"/>
                <a:sym typeface="Poppins"/>
              </a:rPr>
              <a:t>based on the type of harassment, its degree of seriousness, physical and health damage of the victim and the hierarchical position of the harasser and the harassed; </a:t>
            </a:r>
          </a:p>
          <a:p>
            <a:pPr marL="345439" lvl="1" indent="-172720" algn="just">
              <a:lnSpc>
                <a:spcPts val="2783"/>
              </a:lnSpc>
              <a:buFont typeface="Arial"/>
              <a:buChar char="•"/>
            </a:pPr>
            <a:r>
              <a:rPr lang="en-US" sz="1599" u="none" spc="25">
                <a:solidFill>
                  <a:srgbClr val="1C2120"/>
                </a:solidFill>
                <a:latin typeface="Poppins"/>
                <a:ea typeface="Poppins"/>
                <a:cs typeface="Poppins"/>
                <a:sym typeface="Poppins"/>
              </a:rPr>
              <a:t>the threat of </a:t>
            </a:r>
            <a:r>
              <a:rPr lang="en-US" sz="1599" u="none" spc="25">
                <a:solidFill>
                  <a:srgbClr val="FFFFFF"/>
                </a:solidFill>
                <a:latin typeface="Poppins"/>
                <a:ea typeface="Poppins"/>
                <a:cs typeface="Poppins"/>
                <a:sym typeface="Poppins"/>
              </a:rPr>
              <a:t>quid pro quo</a:t>
            </a:r>
            <a:r>
              <a:rPr lang="en-US" sz="1599" u="none" spc="25">
                <a:solidFill>
                  <a:srgbClr val="1C2120"/>
                </a:solidFill>
                <a:latin typeface="Poppins"/>
                <a:ea typeface="Poppins"/>
                <a:cs typeface="Poppins"/>
                <a:sym typeface="Poppins"/>
              </a:rPr>
              <a:t> due to the leadership position, as an aggravating factor for the purposes of imposing a sentence; </a:t>
            </a:r>
          </a:p>
          <a:p>
            <a:pPr marL="345439" lvl="1" indent="-172720" algn="just">
              <a:lnSpc>
                <a:spcPts val="2783"/>
              </a:lnSpc>
              <a:buFont typeface="Arial"/>
              <a:buChar char="•"/>
            </a:pPr>
            <a:r>
              <a:rPr lang="en-US" sz="1599" u="none" spc="25">
                <a:solidFill>
                  <a:srgbClr val="1C2120"/>
                </a:solidFill>
                <a:latin typeface="Poppins"/>
                <a:ea typeface="Poppins"/>
                <a:cs typeface="Poppins"/>
                <a:sym typeface="Poppins"/>
              </a:rPr>
              <a:t>digitalized forms of SH through digital devices.</a:t>
            </a:r>
          </a:p>
        </p:txBody>
      </p:sp>
      <p:sp>
        <p:nvSpPr>
          <p:cNvPr id="16" name="TextBox 16"/>
          <p:cNvSpPr txBox="1"/>
          <p:nvPr/>
        </p:nvSpPr>
        <p:spPr>
          <a:xfrm>
            <a:off x="8138298" y="4431311"/>
            <a:ext cx="3483167" cy="2734945"/>
          </a:xfrm>
          <a:prstGeom prst="rect">
            <a:avLst/>
          </a:prstGeom>
        </p:spPr>
        <p:txBody>
          <a:bodyPr lIns="0" tIns="0" rIns="0" bIns="0" rtlCol="0" anchor="t">
            <a:spAutoFit/>
          </a:bodyPr>
          <a:lstStyle/>
          <a:p>
            <a:pPr algn="ctr">
              <a:lnSpc>
                <a:spcPts val="3079"/>
              </a:lnSpc>
              <a:spcBef>
                <a:spcPct val="0"/>
              </a:spcBef>
            </a:pPr>
            <a:r>
              <a:rPr lang="en-US" sz="2199" b="1">
                <a:solidFill>
                  <a:srgbClr val="FFFFFF"/>
                </a:solidFill>
                <a:latin typeface="Poppins Bold"/>
                <a:ea typeface="Poppins Bold"/>
                <a:cs typeface="Poppins Bold"/>
                <a:sym typeface="Poppins Bold"/>
              </a:rPr>
              <a:t>Training:</a:t>
            </a:r>
          </a:p>
          <a:p>
            <a:pPr algn="ctr">
              <a:lnSpc>
                <a:spcPts val="3079"/>
              </a:lnSpc>
              <a:spcBef>
                <a:spcPct val="0"/>
              </a:spcBef>
            </a:pPr>
            <a:endParaRPr/>
          </a:p>
          <a:p>
            <a:pPr marL="474978" lvl="1" indent="-237489" algn="l">
              <a:lnSpc>
                <a:spcPts val="3079"/>
              </a:lnSpc>
              <a:buFont typeface="Arial"/>
              <a:buChar char="•"/>
            </a:pPr>
            <a:r>
              <a:rPr lang="en-US" sz="2199">
                <a:solidFill>
                  <a:srgbClr val="0A0147"/>
                </a:solidFill>
                <a:latin typeface="Poppins Light"/>
                <a:ea typeface="Poppins Light"/>
                <a:cs typeface="Poppins Light"/>
                <a:sym typeface="Poppins Light"/>
              </a:rPr>
              <a:t>Prosecutors</a:t>
            </a:r>
          </a:p>
          <a:p>
            <a:pPr marL="474978" lvl="1" indent="-237489" algn="l">
              <a:lnSpc>
                <a:spcPts val="3079"/>
              </a:lnSpc>
              <a:buFont typeface="Arial"/>
              <a:buChar char="•"/>
            </a:pPr>
            <a:r>
              <a:rPr lang="en-US" sz="2199">
                <a:solidFill>
                  <a:srgbClr val="0A0147"/>
                </a:solidFill>
                <a:latin typeface="Poppins Light"/>
                <a:ea typeface="Poppins Light"/>
                <a:cs typeface="Poppins Light"/>
                <a:sym typeface="Poppins Light"/>
              </a:rPr>
              <a:t>Judges</a:t>
            </a:r>
          </a:p>
          <a:p>
            <a:pPr marL="474978" lvl="1" indent="-237489" algn="l">
              <a:lnSpc>
                <a:spcPts val="3079"/>
              </a:lnSpc>
              <a:buFont typeface="Arial"/>
              <a:buChar char="•"/>
            </a:pPr>
            <a:r>
              <a:rPr lang="en-US" sz="2199">
                <a:solidFill>
                  <a:srgbClr val="0A0147"/>
                </a:solidFill>
                <a:latin typeface="Poppins Light"/>
                <a:ea typeface="Poppins Light"/>
                <a:cs typeface="Poppins Light"/>
                <a:sym typeface="Poppins Light"/>
              </a:rPr>
              <a:t>Public administration</a:t>
            </a:r>
          </a:p>
          <a:p>
            <a:pPr marL="474978" lvl="1" indent="-237489" algn="l">
              <a:lnSpc>
                <a:spcPts val="3079"/>
              </a:lnSpc>
              <a:buFont typeface="Arial"/>
              <a:buChar char="•"/>
            </a:pPr>
            <a:r>
              <a:rPr lang="en-US" sz="2199">
                <a:solidFill>
                  <a:srgbClr val="0A0147"/>
                </a:solidFill>
                <a:latin typeface="Poppins Light"/>
                <a:ea typeface="Poppins Light"/>
                <a:cs typeface="Poppins Light"/>
                <a:sym typeface="Poppins Light"/>
              </a:rPr>
              <a:t>Employees  &amp; employer</a:t>
            </a:r>
          </a:p>
        </p:txBody>
      </p:sp>
      <p:sp>
        <p:nvSpPr>
          <p:cNvPr id="17" name="TextBox 17"/>
          <p:cNvSpPr txBox="1"/>
          <p:nvPr/>
        </p:nvSpPr>
        <p:spPr>
          <a:xfrm>
            <a:off x="14214623" y="4174136"/>
            <a:ext cx="3160882" cy="3515995"/>
          </a:xfrm>
          <a:prstGeom prst="rect">
            <a:avLst/>
          </a:prstGeom>
        </p:spPr>
        <p:txBody>
          <a:bodyPr lIns="0" tIns="0" rIns="0" bIns="0" rtlCol="0" anchor="t">
            <a:spAutoFit/>
          </a:bodyPr>
          <a:lstStyle/>
          <a:p>
            <a:pPr algn="ctr">
              <a:lnSpc>
                <a:spcPts val="3079"/>
              </a:lnSpc>
              <a:spcBef>
                <a:spcPct val="0"/>
              </a:spcBef>
            </a:pPr>
            <a:r>
              <a:rPr lang="en-US" sz="2199" b="1">
                <a:solidFill>
                  <a:srgbClr val="FFFFFF"/>
                </a:solidFill>
                <a:latin typeface="Poppins Bold"/>
                <a:ea typeface="Poppins Bold"/>
                <a:cs typeface="Poppins Bold"/>
                <a:sym typeface="Poppins Bold"/>
              </a:rPr>
              <a:t>Media</a:t>
            </a:r>
          </a:p>
          <a:p>
            <a:pPr algn="ctr">
              <a:lnSpc>
                <a:spcPts val="3079"/>
              </a:lnSpc>
              <a:spcBef>
                <a:spcPct val="0"/>
              </a:spcBef>
            </a:pPr>
            <a:endParaRPr/>
          </a:p>
          <a:p>
            <a:pPr algn="l">
              <a:lnSpc>
                <a:spcPts val="3079"/>
              </a:lnSpc>
              <a:spcBef>
                <a:spcPct val="0"/>
              </a:spcBef>
            </a:pPr>
            <a:r>
              <a:rPr lang="en-US" sz="2199">
                <a:solidFill>
                  <a:srgbClr val="000000"/>
                </a:solidFill>
                <a:latin typeface="Poppins Light"/>
                <a:ea typeface="Poppins Light"/>
                <a:cs typeface="Poppins Light"/>
                <a:sym typeface="Poppins Light"/>
              </a:rPr>
              <a:t>Training journalists to raise their awareness and improve reporting on cases of SH in the workplace, ensuring coverage does not revictimize the victim.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EFEF"/>
        </a:solidFill>
        <a:effectLst/>
      </p:bgPr>
    </p:bg>
    <p:spTree>
      <p:nvGrpSpPr>
        <p:cNvPr id="1" name=""/>
        <p:cNvGrpSpPr/>
        <p:nvPr/>
      </p:nvGrpSpPr>
      <p:grpSpPr>
        <a:xfrm>
          <a:off x="0" y="0"/>
          <a:ext cx="0" cy="0"/>
          <a:chOff x="0" y="0"/>
          <a:chExt cx="0" cy="0"/>
        </a:xfrm>
      </p:grpSpPr>
      <p:grpSp>
        <p:nvGrpSpPr>
          <p:cNvPr id="2" name="Group 2"/>
          <p:cNvGrpSpPr/>
          <p:nvPr/>
        </p:nvGrpSpPr>
        <p:grpSpPr>
          <a:xfrm>
            <a:off x="551227" y="6395484"/>
            <a:ext cx="7722202" cy="781568"/>
            <a:chOff x="0" y="0"/>
            <a:chExt cx="2033831" cy="205845"/>
          </a:xfrm>
        </p:grpSpPr>
        <p:sp>
          <p:nvSpPr>
            <p:cNvPr id="3" name="Freeform 3"/>
            <p:cNvSpPr/>
            <p:nvPr/>
          </p:nvSpPr>
          <p:spPr>
            <a:xfrm>
              <a:off x="0" y="0"/>
              <a:ext cx="2033831" cy="205845"/>
            </a:xfrm>
            <a:custGeom>
              <a:avLst/>
              <a:gdLst/>
              <a:ahLst/>
              <a:cxnLst/>
              <a:rect l="l" t="t" r="r" b="b"/>
              <a:pathLst>
                <a:path w="2033831" h="205845">
                  <a:moveTo>
                    <a:pt x="51130" y="0"/>
                  </a:moveTo>
                  <a:lnTo>
                    <a:pt x="1982701" y="0"/>
                  </a:lnTo>
                  <a:cubicBezTo>
                    <a:pt x="1996261" y="0"/>
                    <a:pt x="2009267" y="5387"/>
                    <a:pt x="2018855" y="14976"/>
                  </a:cubicBezTo>
                  <a:cubicBezTo>
                    <a:pt x="2028444" y="24564"/>
                    <a:pt x="2033831" y="37570"/>
                    <a:pt x="2033831" y="51130"/>
                  </a:cubicBezTo>
                  <a:lnTo>
                    <a:pt x="2033831" y="154715"/>
                  </a:lnTo>
                  <a:cubicBezTo>
                    <a:pt x="2033831" y="182953"/>
                    <a:pt x="2010939" y="205845"/>
                    <a:pt x="1982701" y="205845"/>
                  </a:cubicBezTo>
                  <a:lnTo>
                    <a:pt x="51130" y="205845"/>
                  </a:lnTo>
                  <a:cubicBezTo>
                    <a:pt x="37570" y="205845"/>
                    <a:pt x="24564" y="200458"/>
                    <a:pt x="14976" y="190869"/>
                  </a:cubicBezTo>
                  <a:cubicBezTo>
                    <a:pt x="5387" y="181281"/>
                    <a:pt x="0" y="168275"/>
                    <a:pt x="0" y="154715"/>
                  </a:cubicBezTo>
                  <a:lnTo>
                    <a:pt x="0" y="51130"/>
                  </a:lnTo>
                  <a:cubicBezTo>
                    <a:pt x="0" y="37570"/>
                    <a:pt x="5387" y="24564"/>
                    <a:pt x="14976" y="14976"/>
                  </a:cubicBezTo>
                  <a:cubicBezTo>
                    <a:pt x="24564" y="5387"/>
                    <a:pt x="37570" y="0"/>
                    <a:pt x="51130" y="0"/>
                  </a:cubicBezTo>
                  <a:close/>
                </a:path>
              </a:pathLst>
            </a:custGeom>
            <a:solidFill>
              <a:srgbClr val="AAD7D4"/>
            </a:solidFill>
          </p:spPr>
        </p:sp>
        <p:sp>
          <p:nvSpPr>
            <p:cNvPr id="4" name="TextBox 4"/>
            <p:cNvSpPr txBox="1"/>
            <p:nvPr/>
          </p:nvSpPr>
          <p:spPr>
            <a:xfrm>
              <a:off x="0" y="-38100"/>
              <a:ext cx="2033831" cy="243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92358" y="2378225"/>
            <a:ext cx="7722202" cy="809341"/>
            <a:chOff x="0" y="0"/>
            <a:chExt cx="2033831" cy="213160"/>
          </a:xfrm>
        </p:grpSpPr>
        <p:sp>
          <p:nvSpPr>
            <p:cNvPr id="6" name="Freeform 6"/>
            <p:cNvSpPr/>
            <p:nvPr/>
          </p:nvSpPr>
          <p:spPr>
            <a:xfrm>
              <a:off x="0" y="0"/>
              <a:ext cx="2033831" cy="213160"/>
            </a:xfrm>
            <a:custGeom>
              <a:avLst/>
              <a:gdLst/>
              <a:ahLst/>
              <a:cxnLst/>
              <a:rect l="l" t="t" r="r" b="b"/>
              <a:pathLst>
                <a:path w="2033831" h="213160">
                  <a:moveTo>
                    <a:pt x="51130" y="0"/>
                  </a:moveTo>
                  <a:lnTo>
                    <a:pt x="1982701" y="0"/>
                  </a:lnTo>
                  <a:cubicBezTo>
                    <a:pt x="1996261" y="0"/>
                    <a:pt x="2009267" y="5387"/>
                    <a:pt x="2018855" y="14976"/>
                  </a:cubicBezTo>
                  <a:cubicBezTo>
                    <a:pt x="2028444" y="24564"/>
                    <a:pt x="2033831" y="37570"/>
                    <a:pt x="2033831" y="51130"/>
                  </a:cubicBezTo>
                  <a:lnTo>
                    <a:pt x="2033831" y="162030"/>
                  </a:lnTo>
                  <a:cubicBezTo>
                    <a:pt x="2033831" y="175590"/>
                    <a:pt x="2028444" y="188595"/>
                    <a:pt x="2018855" y="198184"/>
                  </a:cubicBezTo>
                  <a:cubicBezTo>
                    <a:pt x="2009267" y="207773"/>
                    <a:pt x="1996261" y="213160"/>
                    <a:pt x="1982701" y="213160"/>
                  </a:cubicBezTo>
                  <a:lnTo>
                    <a:pt x="51130" y="213160"/>
                  </a:lnTo>
                  <a:cubicBezTo>
                    <a:pt x="37570" y="213160"/>
                    <a:pt x="24564" y="207773"/>
                    <a:pt x="14976" y="198184"/>
                  </a:cubicBezTo>
                  <a:cubicBezTo>
                    <a:pt x="5387" y="188595"/>
                    <a:pt x="0" y="175590"/>
                    <a:pt x="0" y="162030"/>
                  </a:cubicBezTo>
                  <a:lnTo>
                    <a:pt x="0" y="51130"/>
                  </a:lnTo>
                  <a:cubicBezTo>
                    <a:pt x="0" y="37570"/>
                    <a:pt x="5387" y="24564"/>
                    <a:pt x="14976" y="14976"/>
                  </a:cubicBezTo>
                  <a:cubicBezTo>
                    <a:pt x="24564" y="5387"/>
                    <a:pt x="37570" y="0"/>
                    <a:pt x="51130" y="0"/>
                  </a:cubicBezTo>
                  <a:close/>
                </a:path>
              </a:pathLst>
            </a:custGeom>
            <a:solidFill>
              <a:srgbClr val="AAD7D4"/>
            </a:solidFill>
          </p:spPr>
        </p:sp>
        <p:sp>
          <p:nvSpPr>
            <p:cNvPr id="7" name="TextBox 7"/>
            <p:cNvSpPr txBox="1"/>
            <p:nvPr/>
          </p:nvSpPr>
          <p:spPr>
            <a:xfrm>
              <a:off x="0" y="-38100"/>
              <a:ext cx="2033831" cy="25126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3468404" y="3558877"/>
            <a:ext cx="2848478" cy="2141556"/>
          </a:xfrm>
          <a:custGeom>
            <a:avLst/>
            <a:gdLst/>
            <a:ahLst/>
            <a:cxnLst/>
            <a:rect l="l" t="t" r="r" b="b"/>
            <a:pathLst>
              <a:path w="2848478" h="2141556">
                <a:moveTo>
                  <a:pt x="0" y="0"/>
                </a:moveTo>
                <a:lnTo>
                  <a:pt x="2848477" y="0"/>
                </a:lnTo>
                <a:lnTo>
                  <a:pt x="2848477" y="2141556"/>
                </a:lnTo>
                <a:lnTo>
                  <a:pt x="0" y="2141556"/>
                </a:lnTo>
                <a:lnTo>
                  <a:pt x="0" y="0"/>
                </a:lnTo>
                <a:close/>
              </a:path>
            </a:pathLst>
          </a:custGeom>
          <a:blipFill>
            <a:blip r:embed="rId3"/>
            <a:stretch>
              <a:fillRect/>
            </a:stretch>
          </a:blipFill>
        </p:spPr>
      </p:sp>
      <p:sp>
        <p:nvSpPr>
          <p:cNvPr id="9" name="Freeform 9"/>
          <p:cNvSpPr/>
          <p:nvPr/>
        </p:nvSpPr>
        <p:spPr>
          <a:xfrm>
            <a:off x="10909257" y="2412467"/>
            <a:ext cx="2881595" cy="1850952"/>
          </a:xfrm>
          <a:custGeom>
            <a:avLst/>
            <a:gdLst/>
            <a:ahLst/>
            <a:cxnLst/>
            <a:rect l="l" t="t" r="r" b="b"/>
            <a:pathLst>
              <a:path w="2881595" h="1850952">
                <a:moveTo>
                  <a:pt x="0" y="0"/>
                </a:moveTo>
                <a:lnTo>
                  <a:pt x="2881596" y="0"/>
                </a:lnTo>
                <a:lnTo>
                  <a:pt x="2881596" y="1850951"/>
                </a:lnTo>
                <a:lnTo>
                  <a:pt x="0" y="1850951"/>
                </a:lnTo>
                <a:lnTo>
                  <a:pt x="0" y="0"/>
                </a:lnTo>
                <a:close/>
              </a:path>
            </a:pathLst>
          </a:custGeom>
          <a:blipFill>
            <a:blip r:embed="rId4"/>
            <a:stretch>
              <a:fillRect/>
            </a:stretch>
          </a:blipFill>
        </p:spPr>
      </p:sp>
      <p:sp>
        <p:nvSpPr>
          <p:cNvPr id="10" name="Freeform 10"/>
          <p:cNvSpPr/>
          <p:nvPr/>
        </p:nvSpPr>
        <p:spPr>
          <a:xfrm>
            <a:off x="14997475" y="2349650"/>
            <a:ext cx="2918497" cy="1913769"/>
          </a:xfrm>
          <a:custGeom>
            <a:avLst/>
            <a:gdLst/>
            <a:ahLst/>
            <a:cxnLst/>
            <a:rect l="l" t="t" r="r" b="b"/>
            <a:pathLst>
              <a:path w="2918497" h="1913769">
                <a:moveTo>
                  <a:pt x="0" y="0"/>
                </a:moveTo>
                <a:lnTo>
                  <a:pt x="2918497" y="0"/>
                </a:lnTo>
                <a:lnTo>
                  <a:pt x="2918497" y="1913768"/>
                </a:lnTo>
                <a:lnTo>
                  <a:pt x="0" y="1913768"/>
                </a:lnTo>
                <a:lnTo>
                  <a:pt x="0" y="0"/>
                </a:lnTo>
                <a:close/>
              </a:path>
            </a:pathLst>
          </a:custGeom>
          <a:blipFill>
            <a:blip r:embed="rId5"/>
            <a:stretch>
              <a:fillRect/>
            </a:stretch>
          </a:blipFill>
        </p:spPr>
      </p:sp>
      <p:sp>
        <p:nvSpPr>
          <p:cNvPr id="11" name="Freeform 11"/>
          <p:cNvSpPr/>
          <p:nvPr/>
        </p:nvSpPr>
        <p:spPr>
          <a:xfrm rot="-1255991">
            <a:off x="11380537" y="4271686"/>
            <a:ext cx="2630168" cy="1975310"/>
          </a:xfrm>
          <a:custGeom>
            <a:avLst/>
            <a:gdLst/>
            <a:ahLst/>
            <a:cxnLst/>
            <a:rect l="l" t="t" r="r" b="b"/>
            <a:pathLst>
              <a:path w="2630168" h="1975310">
                <a:moveTo>
                  <a:pt x="0" y="0"/>
                </a:moveTo>
                <a:lnTo>
                  <a:pt x="2630168" y="0"/>
                </a:lnTo>
                <a:lnTo>
                  <a:pt x="2630168" y="1975310"/>
                </a:lnTo>
                <a:lnTo>
                  <a:pt x="0" y="1975310"/>
                </a:lnTo>
                <a:lnTo>
                  <a:pt x="0" y="0"/>
                </a:lnTo>
                <a:close/>
              </a:path>
            </a:pathLst>
          </a:custGeom>
          <a:blipFill>
            <a:blip r:embed="rId6"/>
            <a:stretch>
              <a:fillRect/>
            </a:stretch>
          </a:blipFill>
        </p:spPr>
      </p:sp>
      <p:sp>
        <p:nvSpPr>
          <p:cNvPr id="12" name="Freeform 12"/>
          <p:cNvSpPr/>
          <p:nvPr/>
        </p:nvSpPr>
        <p:spPr>
          <a:xfrm rot="840617">
            <a:off x="14894038" y="4977153"/>
            <a:ext cx="2093062" cy="1442603"/>
          </a:xfrm>
          <a:custGeom>
            <a:avLst/>
            <a:gdLst/>
            <a:ahLst/>
            <a:cxnLst/>
            <a:rect l="l" t="t" r="r" b="b"/>
            <a:pathLst>
              <a:path w="2093062" h="1442603">
                <a:moveTo>
                  <a:pt x="0" y="0"/>
                </a:moveTo>
                <a:lnTo>
                  <a:pt x="2093062" y="0"/>
                </a:lnTo>
                <a:lnTo>
                  <a:pt x="2093062" y="1442603"/>
                </a:lnTo>
                <a:lnTo>
                  <a:pt x="0" y="1442603"/>
                </a:lnTo>
                <a:lnTo>
                  <a:pt x="0" y="0"/>
                </a:lnTo>
                <a:close/>
              </a:path>
            </a:pathLst>
          </a:custGeom>
          <a:blipFill>
            <a:blip r:embed="rId7"/>
            <a:stretch>
              <a:fillRect/>
            </a:stretch>
          </a:blipFill>
        </p:spPr>
      </p:sp>
      <p:sp>
        <p:nvSpPr>
          <p:cNvPr id="13" name="Freeform 13"/>
          <p:cNvSpPr/>
          <p:nvPr/>
        </p:nvSpPr>
        <p:spPr>
          <a:xfrm>
            <a:off x="13902810" y="7251191"/>
            <a:ext cx="4130919" cy="2698867"/>
          </a:xfrm>
          <a:custGeom>
            <a:avLst/>
            <a:gdLst/>
            <a:ahLst/>
            <a:cxnLst/>
            <a:rect l="l" t="t" r="r" b="b"/>
            <a:pathLst>
              <a:path w="4130919" h="2698867">
                <a:moveTo>
                  <a:pt x="0" y="0"/>
                </a:moveTo>
                <a:lnTo>
                  <a:pt x="4130919" y="0"/>
                </a:lnTo>
                <a:lnTo>
                  <a:pt x="4130919" y="2698867"/>
                </a:lnTo>
                <a:lnTo>
                  <a:pt x="0" y="2698867"/>
                </a:lnTo>
                <a:lnTo>
                  <a:pt x="0" y="0"/>
                </a:lnTo>
                <a:close/>
              </a:path>
            </a:pathLst>
          </a:custGeom>
          <a:blipFill>
            <a:blip r:embed="rId8"/>
            <a:stretch>
              <a:fillRect/>
            </a:stretch>
          </a:blipFill>
        </p:spPr>
      </p:sp>
      <p:sp>
        <p:nvSpPr>
          <p:cNvPr id="14" name="Freeform 14"/>
          <p:cNvSpPr/>
          <p:nvPr/>
        </p:nvSpPr>
        <p:spPr>
          <a:xfrm>
            <a:off x="11231974" y="7782893"/>
            <a:ext cx="2448725" cy="1635462"/>
          </a:xfrm>
          <a:custGeom>
            <a:avLst/>
            <a:gdLst/>
            <a:ahLst/>
            <a:cxnLst/>
            <a:rect l="l" t="t" r="r" b="b"/>
            <a:pathLst>
              <a:path w="2448725" h="1635462">
                <a:moveTo>
                  <a:pt x="0" y="0"/>
                </a:moveTo>
                <a:lnTo>
                  <a:pt x="2448724" y="0"/>
                </a:lnTo>
                <a:lnTo>
                  <a:pt x="2448724" y="1635462"/>
                </a:lnTo>
                <a:lnTo>
                  <a:pt x="0" y="1635462"/>
                </a:lnTo>
                <a:lnTo>
                  <a:pt x="0" y="0"/>
                </a:lnTo>
                <a:close/>
              </a:path>
            </a:pathLst>
          </a:custGeom>
          <a:blipFill>
            <a:blip r:embed="rId9"/>
            <a:stretch>
              <a:fillRect/>
            </a:stretch>
          </a:blipFill>
        </p:spPr>
      </p:sp>
      <p:sp>
        <p:nvSpPr>
          <p:cNvPr id="15" name="Freeform 15"/>
          <p:cNvSpPr/>
          <p:nvPr/>
        </p:nvSpPr>
        <p:spPr>
          <a:xfrm>
            <a:off x="668637" y="2378225"/>
            <a:ext cx="1008422" cy="743711"/>
          </a:xfrm>
          <a:custGeom>
            <a:avLst/>
            <a:gdLst/>
            <a:ahLst/>
            <a:cxnLst/>
            <a:rect l="l" t="t" r="r" b="b"/>
            <a:pathLst>
              <a:path w="1008422" h="743711">
                <a:moveTo>
                  <a:pt x="0" y="0"/>
                </a:moveTo>
                <a:lnTo>
                  <a:pt x="1008422" y="0"/>
                </a:lnTo>
                <a:lnTo>
                  <a:pt x="1008422" y="743711"/>
                </a:lnTo>
                <a:lnTo>
                  <a:pt x="0" y="743711"/>
                </a:lnTo>
                <a:lnTo>
                  <a:pt x="0" y="0"/>
                </a:lnTo>
                <a:close/>
              </a:path>
            </a:pathLst>
          </a:custGeom>
          <a:blipFill>
            <a:blip r:embed="rId10" cstate="print"/>
            <a:stretch>
              <a:fillRect/>
            </a:stretch>
          </a:blipFill>
        </p:spPr>
      </p:sp>
      <p:sp>
        <p:nvSpPr>
          <p:cNvPr id="16" name="Freeform 16"/>
          <p:cNvSpPr/>
          <p:nvPr/>
        </p:nvSpPr>
        <p:spPr>
          <a:xfrm>
            <a:off x="802873" y="6395484"/>
            <a:ext cx="739951" cy="718677"/>
          </a:xfrm>
          <a:custGeom>
            <a:avLst/>
            <a:gdLst/>
            <a:ahLst/>
            <a:cxnLst/>
            <a:rect l="l" t="t" r="r" b="b"/>
            <a:pathLst>
              <a:path w="739951" h="718677">
                <a:moveTo>
                  <a:pt x="0" y="0"/>
                </a:moveTo>
                <a:lnTo>
                  <a:pt x="739951" y="0"/>
                </a:lnTo>
                <a:lnTo>
                  <a:pt x="739951" y="718677"/>
                </a:lnTo>
                <a:lnTo>
                  <a:pt x="0" y="718677"/>
                </a:lnTo>
                <a:lnTo>
                  <a:pt x="0" y="0"/>
                </a:lnTo>
                <a:close/>
              </a:path>
            </a:pathLst>
          </a:custGeom>
          <a:blipFill>
            <a:blip r:embed="rId11" cstate="print">
              <a:extLst>
                <a:ext uri="{96DAC541-7B7A-43D3-8B79-37D633B846F1}">
                  <asvg:svgBlip xmlns:asvg="http://schemas.microsoft.com/office/drawing/2016/SVG/main" r:embed="rId12"/>
                </a:ext>
              </a:extLst>
            </a:blip>
            <a:stretch>
              <a:fillRect/>
            </a:stretch>
          </a:blipFill>
        </p:spPr>
      </p:sp>
      <p:sp>
        <p:nvSpPr>
          <p:cNvPr id="17" name="TextBox 17"/>
          <p:cNvSpPr txBox="1"/>
          <p:nvPr/>
        </p:nvSpPr>
        <p:spPr>
          <a:xfrm>
            <a:off x="2823967" y="33932"/>
            <a:ext cx="10781187" cy="1915668"/>
          </a:xfrm>
          <a:prstGeom prst="rect">
            <a:avLst/>
          </a:prstGeom>
        </p:spPr>
        <p:txBody>
          <a:bodyPr lIns="0" tIns="0" rIns="0" bIns="0" rtlCol="0" anchor="t">
            <a:spAutoFit/>
          </a:bodyPr>
          <a:lstStyle/>
          <a:p>
            <a:pPr algn="ctr">
              <a:lnSpc>
                <a:spcPts val="7296"/>
              </a:lnSpc>
            </a:pPr>
            <a:r>
              <a:rPr lang="en-US" sz="6400" b="1">
                <a:solidFill>
                  <a:srgbClr val="1C2120"/>
                </a:solidFill>
                <a:latin typeface="Poppins Bold"/>
                <a:ea typeface="Poppins Bold"/>
                <a:cs typeface="Poppins Bold"/>
                <a:sym typeface="Poppins Bold"/>
              </a:rPr>
              <a:t>Strategy </a:t>
            </a:r>
          </a:p>
          <a:p>
            <a:pPr algn="ctr">
              <a:lnSpc>
                <a:spcPts val="7296"/>
              </a:lnSpc>
            </a:pPr>
            <a:r>
              <a:rPr lang="en-US" sz="6400" b="1">
                <a:solidFill>
                  <a:srgbClr val="1C2120"/>
                </a:solidFill>
                <a:latin typeface="Poppins Bold"/>
                <a:ea typeface="Poppins Bold"/>
                <a:cs typeface="Poppins Bold"/>
                <a:sym typeface="Poppins Bold"/>
              </a:rPr>
              <a:t>for disseminating results</a:t>
            </a:r>
          </a:p>
        </p:txBody>
      </p:sp>
      <p:sp>
        <p:nvSpPr>
          <p:cNvPr id="18" name="TextBox 18"/>
          <p:cNvSpPr txBox="1"/>
          <p:nvPr/>
        </p:nvSpPr>
        <p:spPr>
          <a:xfrm>
            <a:off x="1962402" y="6590421"/>
            <a:ext cx="2562081" cy="423672"/>
          </a:xfrm>
          <a:prstGeom prst="rect">
            <a:avLst/>
          </a:prstGeom>
        </p:spPr>
        <p:txBody>
          <a:bodyPr lIns="0" tIns="0" rIns="0" bIns="0" rtlCol="0" anchor="t">
            <a:spAutoFit/>
          </a:bodyPr>
          <a:lstStyle/>
          <a:p>
            <a:pPr algn="ctr">
              <a:lnSpc>
                <a:spcPts val="3023"/>
              </a:lnSpc>
            </a:pPr>
            <a:r>
              <a:rPr lang="en-US" sz="2799" b="1">
                <a:solidFill>
                  <a:srgbClr val="1C2120"/>
                </a:solidFill>
                <a:latin typeface="Poppins Bold"/>
                <a:ea typeface="Poppins Bold"/>
                <a:cs typeface="Poppins Bold"/>
                <a:sym typeface="Poppins Bold"/>
              </a:rPr>
              <a:t>Round-table</a:t>
            </a:r>
          </a:p>
        </p:txBody>
      </p:sp>
      <p:sp>
        <p:nvSpPr>
          <p:cNvPr id="19" name="TextBox 19"/>
          <p:cNvSpPr txBox="1"/>
          <p:nvPr/>
        </p:nvSpPr>
        <p:spPr>
          <a:xfrm>
            <a:off x="802873" y="7443752"/>
            <a:ext cx="10964804" cy="2362581"/>
          </a:xfrm>
          <a:prstGeom prst="rect">
            <a:avLst/>
          </a:prstGeom>
        </p:spPr>
        <p:txBody>
          <a:bodyPr lIns="0" tIns="0" rIns="0" bIns="0" rtlCol="0" anchor="t">
            <a:spAutoFit/>
          </a:bodyPr>
          <a:lstStyle/>
          <a:p>
            <a:pPr marL="474979" lvl="1" indent="-237490" algn="just">
              <a:lnSpc>
                <a:spcPts val="3761"/>
              </a:lnSpc>
              <a:buFont typeface="Arial"/>
              <a:buChar char="•"/>
            </a:pPr>
            <a:r>
              <a:rPr lang="en-US" sz="2199" i="1" spc="131">
                <a:solidFill>
                  <a:srgbClr val="000000"/>
                </a:solidFill>
                <a:latin typeface="Poppins Italics"/>
                <a:ea typeface="Poppins Italics"/>
                <a:cs typeface="Poppins Italics"/>
                <a:sym typeface="Poppins Italics"/>
              </a:rPr>
              <a:t>Sharing the key findings </a:t>
            </a:r>
          </a:p>
          <a:p>
            <a:pPr marL="474979" lvl="1" indent="-237490" algn="just">
              <a:lnSpc>
                <a:spcPts val="3761"/>
              </a:lnSpc>
              <a:buFont typeface="Arial"/>
              <a:buChar char="•"/>
            </a:pPr>
            <a:r>
              <a:rPr lang="en-US" sz="2199" i="1" spc="131">
                <a:solidFill>
                  <a:srgbClr val="000000"/>
                </a:solidFill>
                <a:latin typeface="Poppins Italics"/>
                <a:ea typeface="Poppins Italics"/>
                <a:cs typeface="Poppins Italics"/>
                <a:sym typeface="Poppins Italics"/>
              </a:rPr>
              <a:t>Strengthening cooperation between stakeholders</a:t>
            </a:r>
          </a:p>
          <a:p>
            <a:pPr marL="474979" lvl="1" indent="-237490" algn="just">
              <a:lnSpc>
                <a:spcPts val="3761"/>
              </a:lnSpc>
              <a:buFont typeface="Arial"/>
              <a:buChar char="•"/>
            </a:pPr>
            <a:r>
              <a:rPr lang="en-US" sz="2199" i="1" spc="131">
                <a:solidFill>
                  <a:srgbClr val="000000"/>
                </a:solidFill>
                <a:latin typeface="Poppins Italics"/>
                <a:ea typeface="Poppins Italics"/>
                <a:cs typeface="Poppins Italics"/>
                <a:sym typeface="Poppins Italics"/>
              </a:rPr>
              <a:t>Improving legislation related to workplace rights</a:t>
            </a:r>
          </a:p>
          <a:p>
            <a:pPr marL="474979" lvl="1" indent="-237490" algn="just">
              <a:lnSpc>
                <a:spcPts val="3761"/>
              </a:lnSpc>
              <a:buFont typeface="Arial"/>
              <a:buChar char="•"/>
            </a:pPr>
            <a:r>
              <a:rPr lang="en-US" sz="2199" i="1" spc="131">
                <a:solidFill>
                  <a:srgbClr val="000000"/>
                </a:solidFill>
                <a:latin typeface="Poppins Italics"/>
                <a:ea typeface="Poppins Italics"/>
                <a:cs typeface="Poppins Italics"/>
                <a:sym typeface="Poppins Italics"/>
              </a:rPr>
              <a:t>Enhancing the role of responsible institutions </a:t>
            </a:r>
          </a:p>
          <a:p>
            <a:pPr marL="474979" lvl="1" indent="-237490" algn="just">
              <a:lnSpc>
                <a:spcPts val="3761"/>
              </a:lnSpc>
              <a:buFont typeface="Arial"/>
              <a:buChar char="•"/>
            </a:pPr>
            <a:r>
              <a:rPr lang="en-US" sz="2199" i="1" spc="131">
                <a:solidFill>
                  <a:srgbClr val="000000"/>
                </a:solidFill>
                <a:latin typeface="Poppins Italics"/>
                <a:ea typeface="Poppins Italics"/>
                <a:cs typeface="Poppins Italics"/>
                <a:sym typeface="Poppins Italics"/>
              </a:rPr>
              <a:t>Increasing information and awareness </a:t>
            </a:r>
          </a:p>
        </p:txBody>
      </p:sp>
      <p:sp>
        <p:nvSpPr>
          <p:cNvPr id="20" name="TextBox 20"/>
          <p:cNvSpPr txBox="1"/>
          <p:nvPr/>
        </p:nvSpPr>
        <p:spPr>
          <a:xfrm>
            <a:off x="668637" y="3270723"/>
            <a:ext cx="9764370" cy="3315081"/>
          </a:xfrm>
          <a:prstGeom prst="rect">
            <a:avLst/>
          </a:prstGeom>
        </p:spPr>
        <p:txBody>
          <a:bodyPr lIns="0" tIns="0" rIns="0" bIns="0" rtlCol="0" anchor="t">
            <a:spAutoFit/>
          </a:bodyPr>
          <a:lstStyle/>
          <a:p>
            <a:pPr marL="0" lvl="0" indent="0" algn="just">
              <a:lnSpc>
                <a:spcPts val="3761"/>
              </a:lnSpc>
            </a:pPr>
            <a:r>
              <a:rPr lang="en-US" sz="2199" i="1" spc="131">
                <a:solidFill>
                  <a:srgbClr val="000000"/>
                </a:solidFill>
                <a:latin typeface="Poppins Italics"/>
                <a:ea typeface="Poppins Italics"/>
                <a:cs typeface="Poppins Italics"/>
                <a:sym typeface="Poppins Italics"/>
              </a:rPr>
              <a:t>Meetings with responsible</a:t>
            </a:r>
            <a:r>
              <a:rPr lang="en-US" sz="2199" i="1" u="none" spc="131">
                <a:solidFill>
                  <a:srgbClr val="000000"/>
                </a:solidFill>
                <a:latin typeface="Poppins Italics"/>
                <a:ea typeface="Poppins Italics"/>
                <a:cs typeface="Poppins Italics"/>
                <a:sym typeface="Poppins Italics"/>
              </a:rPr>
              <a:t> institutions:</a:t>
            </a:r>
          </a:p>
          <a:p>
            <a:pPr marL="474979" lvl="1" indent="-237490" algn="just">
              <a:lnSpc>
                <a:spcPts val="3761"/>
              </a:lnSpc>
              <a:buFont typeface="Arial"/>
              <a:buChar char="•"/>
            </a:pPr>
            <a:r>
              <a:rPr lang="en-US" sz="2199" i="1" u="none" spc="131">
                <a:solidFill>
                  <a:srgbClr val="000000"/>
                </a:solidFill>
                <a:latin typeface="Poppins Italics"/>
                <a:ea typeface="Poppins Italics"/>
                <a:cs typeface="Poppins Italics"/>
                <a:sym typeface="Poppins Italics"/>
              </a:rPr>
              <a:t>Ministry of Health and Social Protection</a:t>
            </a:r>
          </a:p>
          <a:p>
            <a:pPr marL="474979" lvl="1" indent="-237490" algn="just">
              <a:lnSpc>
                <a:spcPts val="3761"/>
              </a:lnSpc>
              <a:buFont typeface="Arial"/>
              <a:buChar char="•"/>
            </a:pPr>
            <a:r>
              <a:rPr lang="en-US" sz="2199" i="1" u="none" spc="131">
                <a:solidFill>
                  <a:srgbClr val="000000"/>
                </a:solidFill>
                <a:latin typeface="Poppins Italics"/>
                <a:ea typeface="Poppins Italics"/>
                <a:cs typeface="Poppins Italics"/>
                <a:sym typeface="Poppins Italics"/>
              </a:rPr>
              <a:t>The Commissioner for Protection against Discrimination</a:t>
            </a:r>
          </a:p>
          <a:p>
            <a:pPr marL="474979" lvl="1" indent="-237490" algn="just">
              <a:lnSpc>
                <a:spcPts val="3761"/>
              </a:lnSpc>
              <a:buFont typeface="Arial"/>
              <a:buChar char="•"/>
            </a:pPr>
            <a:r>
              <a:rPr lang="en-US" sz="2199" i="1" u="none" spc="131">
                <a:solidFill>
                  <a:srgbClr val="000000"/>
                </a:solidFill>
                <a:latin typeface="Poppins Italics"/>
                <a:ea typeface="Poppins Italics"/>
                <a:cs typeface="Poppins Italics"/>
                <a:sym typeface="Poppins Italics"/>
              </a:rPr>
              <a:t>Ombudsman</a:t>
            </a:r>
          </a:p>
          <a:p>
            <a:pPr marL="474979" lvl="1" indent="-237490" algn="just">
              <a:lnSpc>
                <a:spcPts val="3761"/>
              </a:lnSpc>
              <a:buFont typeface="Arial"/>
              <a:buChar char="•"/>
            </a:pPr>
            <a:r>
              <a:rPr lang="en-US" sz="2199" i="1" u="none" spc="131">
                <a:solidFill>
                  <a:srgbClr val="000000"/>
                </a:solidFill>
                <a:latin typeface="Poppins Italics"/>
                <a:ea typeface="Poppins Italics"/>
                <a:cs typeface="Poppins Italics"/>
                <a:sym typeface="Poppins Italics"/>
              </a:rPr>
              <a:t>The Department of Public Administration</a:t>
            </a:r>
          </a:p>
          <a:p>
            <a:pPr marL="474979" lvl="1" indent="-237490" algn="just">
              <a:lnSpc>
                <a:spcPts val="3761"/>
              </a:lnSpc>
              <a:buFont typeface="Arial"/>
              <a:buChar char="•"/>
            </a:pPr>
            <a:r>
              <a:rPr lang="en-US" sz="2199" i="1" u="none" spc="131">
                <a:solidFill>
                  <a:srgbClr val="000000"/>
                </a:solidFill>
                <a:latin typeface="Poppins Italics"/>
                <a:ea typeface="Poppins Italics"/>
                <a:cs typeface="Poppins Italics"/>
                <a:sym typeface="Poppins Italics"/>
              </a:rPr>
              <a:t>The National Employment and Vocational Training Agency</a:t>
            </a:r>
          </a:p>
          <a:p>
            <a:pPr marL="0" lvl="0" indent="0" algn="just">
              <a:lnSpc>
                <a:spcPts val="3761"/>
              </a:lnSpc>
            </a:pPr>
            <a:endParaRPr/>
          </a:p>
        </p:txBody>
      </p:sp>
      <p:sp>
        <p:nvSpPr>
          <p:cNvPr id="21" name="TextBox 21"/>
          <p:cNvSpPr txBox="1"/>
          <p:nvPr/>
        </p:nvSpPr>
        <p:spPr>
          <a:xfrm>
            <a:off x="1962402" y="2494117"/>
            <a:ext cx="4782113" cy="509905"/>
          </a:xfrm>
          <a:prstGeom prst="rect">
            <a:avLst/>
          </a:prstGeom>
        </p:spPr>
        <p:txBody>
          <a:bodyPr lIns="0" tIns="0" rIns="0" bIns="0" rtlCol="0" anchor="t">
            <a:spAutoFit/>
          </a:bodyPr>
          <a:lstStyle/>
          <a:p>
            <a:pPr algn="ctr">
              <a:lnSpc>
                <a:spcPts val="3919"/>
              </a:lnSpc>
            </a:pPr>
            <a:r>
              <a:rPr lang="en-US" sz="2799" b="1">
                <a:solidFill>
                  <a:srgbClr val="1C2120"/>
                </a:solidFill>
                <a:latin typeface="Poppins Bold"/>
                <a:ea typeface="Poppins Bold"/>
                <a:cs typeface="Poppins Bold"/>
                <a:sym typeface="Poppins Bold"/>
              </a:rPr>
              <a:t>Meetings with institutions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EFEF"/>
        </a:solidFill>
        <a:effectLst/>
      </p:bgPr>
    </p:bg>
    <p:spTree>
      <p:nvGrpSpPr>
        <p:cNvPr id="1" name=""/>
        <p:cNvGrpSpPr/>
        <p:nvPr/>
      </p:nvGrpSpPr>
      <p:grpSpPr>
        <a:xfrm>
          <a:off x="0" y="0"/>
          <a:ext cx="0" cy="0"/>
          <a:chOff x="0" y="0"/>
          <a:chExt cx="0" cy="0"/>
        </a:xfrm>
      </p:grpSpPr>
      <p:grpSp>
        <p:nvGrpSpPr>
          <p:cNvPr id="2" name="Group 2"/>
          <p:cNvGrpSpPr/>
          <p:nvPr/>
        </p:nvGrpSpPr>
        <p:grpSpPr>
          <a:xfrm>
            <a:off x="1162034" y="2925186"/>
            <a:ext cx="11138673" cy="1141944"/>
            <a:chOff x="0" y="0"/>
            <a:chExt cx="3064223" cy="314146"/>
          </a:xfrm>
        </p:grpSpPr>
        <p:sp>
          <p:nvSpPr>
            <p:cNvPr id="3" name="Freeform 3"/>
            <p:cNvSpPr/>
            <p:nvPr/>
          </p:nvSpPr>
          <p:spPr>
            <a:xfrm>
              <a:off x="0" y="0"/>
              <a:ext cx="3064223" cy="314146"/>
            </a:xfrm>
            <a:custGeom>
              <a:avLst/>
              <a:gdLst/>
              <a:ahLst/>
              <a:cxnLst/>
              <a:rect l="l" t="t" r="r" b="b"/>
              <a:pathLst>
                <a:path w="3064223" h="314146">
                  <a:moveTo>
                    <a:pt x="35447" y="0"/>
                  </a:moveTo>
                  <a:lnTo>
                    <a:pt x="3028776" y="0"/>
                  </a:lnTo>
                  <a:cubicBezTo>
                    <a:pt x="3038177" y="0"/>
                    <a:pt x="3047193" y="3735"/>
                    <a:pt x="3053841" y="10382"/>
                  </a:cubicBezTo>
                  <a:cubicBezTo>
                    <a:pt x="3060488" y="17030"/>
                    <a:pt x="3064223" y="26046"/>
                    <a:pt x="3064223" y="35447"/>
                  </a:cubicBezTo>
                  <a:lnTo>
                    <a:pt x="3064223" y="278699"/>
                  </a:lnTo>
                  <a:cubicBezTo>
                    <a:pt x="3064223" y="288100"/>
                    <a:pt x="3060488" y="297116"/>
                    <a:pt x="3053841" y="303764"/>
                  </a:cubicBezTo>
                  <a:cubicBezTo>
                    <a:pt x="3047193" y="310412"/>
                    <a:pt x="3038177" y="314146"/>
                    <a:pt x="3028776" y="314146"/>
                  </a:cubicBezTo>
                  <a:lnTo>
                    <a:pt x="35447" y="314146"/>
                  </a:lnTo>
                  <a:cubicBezTo>
                    <a:pt x="26046" y="314146"/>
                    <a:pt x="17030" y="310412"/>
                    <a:pt x="10382" y="303764"/>
                  </a:cubicBezTo>
                  <a:cubicBezTo>
                    <a:pt x="3735" y="297116"/>
                    <a:pt x="0" y="288100"/>
                    <a:pt x="0" y="278699"/>
                  </a:cubicBezTo>
                  <a:lnTo>
                    <a:pt x="0" y="35447"/>
                  </a:lnTo>
                  <a:cubicBezTo>
                    <a:pt x="0" y="26046"/>
                    <a:pt x="3735" y="17030"/>
                    <a:pt x="10382" y="10382"/>
                  </a:cubicBezTo>
                  <a:cubicBezTo>
                    <a:pt x="17030" y="3735"/>
                    <a:pt x="26046" y="0"/>
                    <a:pt x="35447" y="0"/>
                  </a:cubicBezTo>
                  <a:close/>
                </a:path>
              </a:pathLst>
            </a:custGeom>
            <a:solidFill>
              <a:srgbClr val="AAD7D4"/>
            </a:solidFill>
          </p:spPr>
        </p:sp>
        <p:sp>
          <p:nvSpPr>
            <p:cNvPr id="4" name="TextBox 4"/>
            <p:cNvSpPr txBox="1"/>
            <p:nvPr/>
          </p:nvSpPr>
          <p:spPr>
            <a:xfrm>
              <a:off x="0" y="-38100"/>
              <a:ext cx="3064223" cy="35224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336159" y="2980697"/>
            <a:ext cx="1771406" cy="2283888"/>
          </a:xfrm>
          <a:custGeom>
            <a:avLst/>
            <a:gdLst/>
            <a:ahLst/>
            <a:cxnLst/>
            <a:rect l="l" t="t" r="r" b="b"/>
            <a:pathLst>
              <a:path w="1771406" h="2283888">
                <a:moveTo>
                  <a:pt x="0" y="0"/>
                </a:moveTo>
                <a:lnTo>
                  <a:pt x="1771406" y="0"/>
                </a:lnTo>
                <a:lnTo>
                  <a:pt x="1771406" y="2283888"/>
                </a:lnTo>
                <a:lnTo>
                  <a:pt x="0" y="2283888"/>
                </a:lnTo>
                <a:lnTo>
                  <a:pt x="0" y="0"/>
                </a:lnTo>
                <a:close/>
              </a:path>
            </a:pathLst>
          </a:custGeom>
          <a:blipFill>
            <a:blip r:embed="rId2"/>
            <a:stretch>
              <a:fillRect/>
            </a:stretch>
          </a:blipFill>
        </p:spPr>
      </p:sp>
      <p:sp>
        <p:nvSpPr>
          <p:cNvPr id="6" name="Freeform 6"/>
          <p:cNvSpPr/>
          <p:nvPr/>
        </p:nvSpPr>
        <p:spPr>
          <a:xfrm>
            <a:off x="14333013" y="3699203"/>
            <a:ext cx="1805635" cy="2287138"/>
          </a:xfrm>
          <a:custGeom>
            <a:avLst/>
            <a:gdLst/>
            <a:ahLst/>
            <a:cxnLst/>
            <a:rect l="l" t="t" r="r" b="b"/>
            <a:pathLst>
              <a:path w="1805635" h="2287138">
                <a:moveTo>
                  <a:pt x="0" y="0"/>
                </a:moveTo>
                <a:lnTo>
                  <a:pt x="1805635" y="0"/>
                </a:lnTo>
                <a:lnTo>
                  <a:pt x="1805635" y="2287138"/>
                </a:lnTo>
                <a:lnTo>
                  <a:pt x="0" y="2287138"/>
                </a:lnTo>
                <a:lnTo>
                  <a:pt x="0" y="0"/>
                </a:lnTo>
                <a:close/>
              </a:path>
            </a:pathLst>
          </a:custGeom>
          <a:blipFill>
            <a:blip r:embed="rId3"/>
            <a:stretch>
              <a:fillRect/>
            </a:stretch>
          </a:blipFill>
        </p:spPr>
      </p:sp>
      <p:sp>
        <p:nvSpPr>
          <p:cNvPr id="7" name="Freeform 7"/>
          <p:cNvSpPr/>
          <p:nvPr/>
        </p:nvSpPr>
        <p:spPr>
          <a:xfrm>
            <a:off x="13384087" y="2980697"/>
            <a:ext cx="1507394" cy="1862075"/>
          </a:xfrm>
          <a:custGeom>
            <a:avLst/>
            <a:gdLst/>
            <a:ahLst/>
            <a:cxnLst/>
            <a:rect l="l" t="t" r="r" b="b"/>
            <a:pathLst>
              <a:path w="1507394" h="1862075">
                <a:moveTo>
                  <a:pt x="0" y="0"/>
                </a:moveTo>
                <a:lnTo>
                  <a:pt x="1507394" y="0"/>
                </a:lnTo>
                <a:lnTo>
                  <a:pt x="1507394" y="1862075"/>
                </a:lnTo>
                <a:lnTo>
                  <a:pt x="0" y="1862075"/>
                </a:lnTo>
                <a:lnTo>
                  <a:pt x="0" y="0"/>
                </a:lnTo>
                <a:close/>
              </a:path>
            </a:pathLst>
          </a:custGeom>
          <a:blipFill>
            <a:blip r:embed="rId4"/>
            <a:stretch>
              <a:fillRect/>
            </a:stretch>
          </a:blipFill>
        </p:spPr>
      </p:sp>
      <p:sp>
        <p:nvSpPr>
          <p:cNvPr id="8" name="Freeform 8"/>
          <p:cNvSpPr/>
          <p:nvPr/>
        </p:nvSpPr>
        <p:spPr>
          <a:xfrm>
            <a:off x="2833802" y="7903873"/>
            <a:ext cx="1604452" cy="2230848"/>
          </a:xfrm>
          <a:custGeom>
            <a:avLst/>
            <a:gdLst/>
            <a:ahLst/>
            <a:cxnLst/>
            <a:rect l="l" t="t" r="r" b="b"/>
            <a:pathLst>
              <a:path w="1604452" h="2230848">
                <a:moveTo>
                  <a:pt x="0" y="0"/>
                </a:moveTo>
                <a:lnTo>
                  <a:pt x="1604452" y="0"/>
                </a:lnTo>
                <a:lnTo>
                  <a:pt x="1604452" y="2230848"/>
                </a:lnTo>
                <a:lnTo>
                  <a:pt x="0" y="2230848"/>
                </a:lnTo>
                <a:lnTo>
                  <a:pt x="0" y="0"/>
                </a:lnTo>
                <a:close/>
              </a:path>
            </a:pathLst>
          </a:custGeom>
          <a:blipFill>
            <a:blip r:embed="rId5"/>
            <a:stretch>
              <a:fillRect/>
            </a:stretch>
          </a:blipFill>
        </p:spPr>
      </p:sp>
      <p:sp>
        <p:nvSpPr>
          <p:cNvPr id="9" name="Freeform 9"/>
          <p:cNvSpPr/>
          <p:nvPr/>
        </p:nvSpPr>
        <p:spPr>
          <a:xfrm rot="605686">
            <a:off x="4594323" y="6620650"/>
            <a:ext cx="1990285" cy="3217378"/>
          </a:xfrm>
          <a:custGeom>
            <a:avLst/>
            <a:gdLst/>
            <a:ahLst/>
            <a:cxnLst/>
            <a:rect l="l" t="t" r="r" b="b"/>
            <a:pathLst>
              <a:path w="1990285" h="3217378">
                <a:moveTo>
                  <a:pt x="0" y="0"/>
                </a:moveTo>
                <a:lnTo>
                  <a:pt x="1990285" y="0"/>
                </a:lnTo>
                <a:lnTo>
                  <a:pt x="1990285" y="3217378"/>
                </a:lnTo>
                <a:lnTo>
                  <a:pt x="0" y="3217378"/>
                </a:lnTo>
                <a:lnTo>
                  <a:pt x="0" y="0"/>
                </a:lnTo>
                <a:close/>
              </a:path>
            </a:pathLst>
          </a:custGeom>
          <a:blipFill>
            <a:blip r:embed="rId6"/>
            <a:stretch>
              <a:fillRect/>
            </a:stretch>
          </a:blipFill>
        </p:spPr>
      </p:sp>
      <p:sp>
        <p:nvSpPr>
          <p:cNvPr id="10" name="TextBox 10"/>
          <p:cNvSpPr txBox="1"/>
          <p:nvPr/>
        </p:nvSpPr>
        <p:spPr>
          <a:xfrm>
            <a:off x="1162034" y="4143304"/>
            <a:ext cx="10670760" cy="3484880"/>
          </a:xfrm>
          <a:prstGeom prst="rect">
            <a:avLst/>
          </a:prstGeom>
        </p:spPr>
        <p:txBody>
          <a:bodyPr lIns="0" tIns="0" rIns="0" bIns="0" rtlCol="0" anchor="t">
            <a:spAutoFit/>
          </a:bodyPr>
          <a:lstStyle/>
          <a:p>
            <a:pPr algn="just">
              <a:lnSpc>
                <a:spcPts val="3079"/>
              </a:lnSpc>
            </a:pPr>
            <a:r>
              <a:rPr lang="en-US" sz="2199" i="1" spc="131">
                <a:solidFill>
                  <a:srgbClr val="000000"/>
                </a:solidFill>
                <a:latin typeface="Poppins Italics"/>
                <a:ea typeface="Poppins Italics"/>
                <a:cs typeface="Poppins Italics"/>
                <a:sym typeface="Poppins Italics"/>
              </a:rPr>
              <a:t>The organization of an online campaign through the production and publication on TFL’s social media of: </a:t>
            </a:r>
          </a:p>
          <a:p>
            <a:pPr marL="474979" lvl="1" indent="-237490" algn="just">
              <a:lnSpc>
                <a:spcPts val="3079"/>
              </a:lnSpc>
              <a:buFont typeface="Arial"/>
              <a:buChar char="•"/>
            </a:pPr>
            <a:r>
              <a:rPr lang="en-US" sz="2199" i="1" spc="131">
                <a:solidFill>
                  <a:srgbClr val="000000"/>
                </a:solidFill>
                <a:latin typeface="Poppins Italics"/>
                <a:ea typeface="Poppins Italics"/>
                <a:cs typeface="Poppins Italics"/>
                <a:sym typeface="Poppins Italics"/>
              </a:rPr>
              <a:t> 12 infographics</a:t>
            </a:r>
          </a:p>
          <a:p>
            <a:pPr marL="474979" lvl="1" indent="-237490" algn="just">
              <a:lnSpc>
                <a:spcPts val="3079"/>
              </a:lnSpc>
              <a:buFont typeface="Arial"/>
              <a:buChar char="•"/>
            </a:pPr>
            <a:r>
              <a:rPr lang="en-US" sz="2199" i="1" spc="131">
                <a:solidFill>
                  <a:srgbClr val="000000"/>
                </a:solidFill>
                <a:latin typeface="Poppins Italics"/>
                <a:ea typeface="Poppins Italics"/>
                <a:cs typeface="Poppins Italics"/>
                <a:sym typeface="Poppins Italics"/>
              </a:rPr>
              <a:t> 12 photo-messages</a:t>
            </a:r>
          </a:p>
          <a:p>
            <a:pPr marL="474979" lvl="1" indent="-237490" algn="just">
              <a:lnSpc>
                <a:spcPts val="3079"/>
              </a:lnSpc>
              <a:buFont typeface="Arial"/>
              <a:buChar char="•"/>
            </a:pPr>
            <a:r>
              <a:rPr lang="en-US" sz="2199" i="1" spc="131">
                <a:solidFill>
                  <a:srgbClr val="000000"/>
                </a:solidFill>
                <a:latin typeface="Poppins Italics"/>
                <a:ea typeface="Poppins Italics"/>
                <a:cs typeface="Poppins Italics"/>
                <a:sym typeface="Poppins Italics"/>
              </a:rPr>
              <a:t> 5 short videos </a:t>
            </a:r>
          </a:p>
          <a:p>
            <a:pPr marL="474979" lvl="1" indent="-237490" algn="just">
              <a:lnSpc>
                <a:spcPts val="3079"/>
              </a:lnSpc>
              <a:buFont typeface="Arial"/>
              <a:buChar char="•"/>
            </a:pPr>
            <a:r>
              <a:rPr lang="en-US" sz="2199" i="1" spc="131">
                <a:solidFill>
                  <a:srgbClr val="000000"/>
                </a:solidFill>
                <a:latin typeface="Poppins Italics"/>
                <a:ea typeface="Poppins Italics"/>
                <a:cs typeface="Poppins Italics"/>
                <a:sym typeface="Poppins Italics"/>
              </a:rPr>
              <a:t> 3 videos, and </a:t>
            </a:r>
          </a:p>
          <a:p>
            <a:pPr marL="474979" lvl="1" indent="-237490" algn="just">
              <a:lnSpc>
                <a:spcPts val="3079"/>
              </a:lnSpc>
              <a:buFont typeface="Arial"/>
              <a:buChar char="•"/>
            </a:pPr>
            <a:r>
              <a:rPr lang="en-US" sz="2199" i="1" spc="131">
                <a:solidFill>
                  <a:srgbClr val="000000"/>
                </a:solidFill>
                <a:latin typeface="Poppins Italics"/>
                <a:ea typeface="Poppins Italics"/>
                <a:cs typeface="Poppins Italics"/>
                <a:sym typeface="Poppins Italics"/>
              </a:rPr>
              <a:t> 12 media articles</a:t>
            </a:r>
          </a:p>
          <a:p>
            <a:pPr algn="just">
              <a:lnSpc>
                <a:spcPts val="2969"/>
              </a:lnSpc>
            </a:pPr>
            <a:endParaRPr/>
          </a:p>
          <a:p>
            <a:pPr algn="just">
              <a:lnSpc>
                <a:spcPts val="2969"/>
              </a:lnSpc>
            </a:pPr>
            <a:endParaRPr/>
          </a:p>
        </p:txBody>
      </p:sp>
      <p:sp>
        <p:nvSpPr>
          <p:cNvPr id="11" name="Freeform 11"/>
          <p:cNvSpPr/>
          <p:nvPr/>
        </p:nvSpPr>
        <p:spPr>
          <a:xfrm rot="-683582">
            <a:off x="1607417" y="8000504"/>
            <a:ext cx="1166923" cy="1890415"/>
          </a:xfrm>
          <a:custGeom>
            <a:avLst/>
            <a:gdLst/>
            <a:ahLst/>
            <a:cxnLst/>
            <a:rect l="l" t="t" r="r" b="b"/>
            <a:pathLst>
              <a:path w="1166923" h="1890415">
                <a:moveTo>
                  <a:pt x="0" y="0"/>
                </a:moveTo>
                <a:lnTo>
                  <a:pt x="1166923" y="0"/>
                </a:lnTo>
                <a:lnTo>
                  <a:pt x="1166923" y="1890415"/>
                </a:lnTo>
                <a:lnTo>
                  <a:pt x="0" y="1890415"/>
                </a:lnTo>
                <a:lnTo>
                  <a:pt x="0" y="0"/>
                </a:lnTo>
                <a:close/>
              </a:path>
            </a:pathLst>
          </a:custGeom>
          <a:blipFill>
            <a:blip r:embed="rId7"/>
            <a:stretch>
              <a:fillRect/>
            </a:stretch>
          </a:blipFill>
        </p:spPr>
      </p:sp>
      <p:sp>
        <p:nvSpPr>
          <p:cNvPr id="12" name="Freeform 12"/>
          <p:cNvSpPr/>
          <p:nvPr/>
        </p:nvSpPr>
        <p:spPr>
          <a:xfrm>
            <a:off x="6521347" y="7817671"/>
            <a:ext cx="1389161" cy="2256081"/>
          </a:xfrm>
          <a:custGeom>
            <a:avLst/>
            <a:gdLst/>
            <a:ahLst/>
            <a:cxnLst/>
            <a:rect l="l" t="t" r="r" b="b"/>
            <a:pathLst>
              <a:path w="1389161" h="2256081">
                <a:moveTo>
                  <a:pt x="0" y="0"/>
                </a:moveTo>
                <a:lnTo>
                  <a:pt x="1389161" y="0"/>
                </a:lnTo>
                <a:lnTo>
                  <a:pt x="1389161" y="2256081"/>
                </a:lnTo>
                <a:lnTo>
                  <a:pt x="0" y="2256081"/>
                </a:lnTo>
                <a:lnTo>
                  <a:pt x="0" y="0"/>
                </a:lnTo>
                <a:close/>
              </a:path>
            </a:pathLst>
          </a:custGeom>
          <a:blipFill>
            <a:blip r:embed="rId8"/>
            <a:stretch>
              <a:fillRect/>
            </a:stretch>
          </a:blipFill>
        </p:spPr>
      </p:sp>
      <p:sp>
        <p:nvSpPr>
          <p:cNvPr id="13" name="Freeform 13"/>
          <p:cNvSpPr/>
          <p:nvPr/>
        </p:nvSpPr>
        <p:spPr>
          <a:xfrm rot="511779">
            <a:off x="7903336" y="5446760"/>
            <a:ext cx="1899216" cy="2937636"/>
          </a:xfrm>
          <a:custGeom>
            <a:avLst/>
            <a:gdLst/>
            <a:ahLst/>
            <a:cxnLst/>
            <a:rect l="l" t="t" r="r" b="b"/>
            <a:pathLst>
              <a:path w="1899216" h="2937636">
                <a:moveTo>
                  <a:pt x="0" y="0"/>
                </a:moveTo>
                <a:lnTo>
                  <a:pt x="1899216" y="0"/>
                </a:lnTo>
                <a:lnTo>
                  <a:pt x="1899216" y="2937637"/>
                </a:lnTo>
                <a:lnTo>
                  <a:pt x="0" y="2937637"/>
                </a:lnTo>
                <a:lnTo>
                  <a:pt x="0" y="0"/>
                </a:lnTo>
                <a:close/>
              </a:path>
            </a:pathLst>
          </a:custGeom>
          <a:blipFill>
            <a:blip r:embed="rId9"/>
            <a:stretch>
              <a:fillRect/>
            </a:stretch>
          </a:blipFill>
        </p:spPr>
      </p:sp>
      <p:sp>
        <p:nvSpPr>
          <p:cNvPr id="14" name="Freeform 14"/>
          <p:cNvSpPr/>
          <p:nvPr/>
        </p:nvSpPr>
        <p:spPr>
          <a:xfrm rot="698699">
            <a:off x="16023562" y="7025042"/>
            <a:ext cx="1493077" cy="2154439"/>
          </a:xfrm>
          <a:custGeom>
            <a:avLst/>
            <a:gdLst/>
            <a:ahLst/>
            <a:cxnLst/>
            <a:rect l="l" t="t" r="r" b="b"/>
            <a:pathLst>
              <a:path w="1493077" h="2154439">
                <a:moveTo>
                  <a:pt x="0" y="0"/>
                </a:moveTo>
                <a:lnTo>
                  <a:pt x="1493076" y="0"/>
                </a:lnTo>
                <a:lnTo>
                  <a:pt x="1493076" y="2154440"/>
                </a:lnTo>
                <a:lnTo>
                  <a:pt x="0" y="2154440"/>
                </a:lnTo>
                <a:lnTo>
                  <a:pt x="0" y="0"/>
                </a:lnTo>
                <a:close/>
              </a:path>
            </a:pathLst>
          </a:custGeom>
          <a:blipFill>
            <a:blip r:embed="rId10"/>
            <a:stretch>
              <a:fillRect/>
            </a:stretch>
          </a:blipFill>
        </p:spPr>
      </p:sp>
      <p:sp>
        <p:nvSpPr>
          <p:cNvPr id="15" name="Freeform 15"/>
          <p:cNvSpPr/>
          <p:nvPr/>
        </p:nvSpPr>
        <p:spPr>
          <a:xfrm>
            <a:off x="14091541" y="7571757"/>
            <a:ext cx="2023301" cy="1887850"/>
          </a:xfrm>
          <a:custGeom>
            <a:avLst/>
            <a:gdLst/>
            <a:ahLst/>
            <a:cxnLst/>
            <a:rect l="l" t="t" r="r" b="b"/>
            <a:pathLst>
              <a:path w="2023301" h="1887850">
                <a:moveTo>
                  <a:pt x="0" y="0"/>
                </a:moveTo>
                <a:lnTo>
                  <a:pt x="2023301" y="0"/>
                </a:lnTo>
                <a:lnTo>
                  <a:pt x="2023301" y="1887851"/>
                </a:lnTo>
                <a:lnTo>
                  <a:pt x="0" y="1887851"/>
                </a:lnTo>
                <a:lnTo>
                  <a:pt x="0" y="0"/>
                </a:lnTo>
                <a:close/>
              </a:path>
            </a:pathLst>
          </a:custGeom>
          <a:blipFill>
            <a:blip r:embed="rId11"/>
            <a:stretch>
              <a:fillRect/>
            </a:stretch>
          </a:blipFill>
        </p:spPr>
      </p:sp>
      <p:sp>
        <p:nvSpPr>
          <p:cNvPr id="16" name="Freeform 16"/>
          <p:cNvSpPr/>
          <p:nvPr/>
        </p:nvSpPr>
        <p:spPr>
          <a:xfrm rot="-1101773">
            <a:off x="12785054" y="7283417"/>
            <a:ext cx="1293316" cy="1637690"/>
          </a:xfrm>
          <a:custGeom>
            <a:avLst/>
            <a:gdLst/>
            <a:ahLst/>
            <a:cxnLst/>
            <a:rect l="l" t="t" r="r" b="b"/>
            <a:pathLst>
              <a:path w="1293316" h="1637690">
                <a:moveTo>
                  <a:pt x="0" y="0"/>
                </a:moveTo>
                <a:lnTo>
                  <a:pt x="1293316" y="0"/>
                </a:lnTo>
                <a:lnTo>
                  <a:pt x="1293316" y="1637690"/>
                </a:lnTo>
                <a:lnTo>
                  <a:pt x="0" y="1637690"/>
                </a:lnTo>
                <a:lnTo>
                  <a:pt x="0" y="0"/>
                </a:lnTo>
                <a:close/>
              </a:path>
            </a:pathLst>
          </a:custGeom>
          <a:blipFill>
            <a:blip r:embed="rId12"/>
            <a:stretch>
              <a:fillRect/>
            </a:stretch>
          </a:blipFill>
        </p:spPr>
      </p:sp>
      <p:sp>
        <p:nvSpPr>
          <p:cNvPr id="17" name="Freeform 17"/>
          <p:cNvSpPr/>
          <p:nvPr/>
        </p:nvSpPr>
        <p:spPr>
          <a:xfrm>
            <a:off x="1298850" y="2980697"/>
            <a:ext cx="1116686" cy="994866"/>
          </a:xfrm>
          <a:custGeom>
            <a:avLst/>
            <a:gdLst/>
            <a:ahLst/>
            <a:cxnLst/>
            <a:rect l="l" t="t" r="r" b="b"/>
            <a:pathLst>
              <a:path w="1116686" h="994866">
                <a:moveTo>
                  <a:pt x="0" y="0"/>
                </a:moveTo>
                <a:lnTo>
                  <a:pt x="1116686" y="0"/>
                </a:lnTo>
                <a:lnTo>
                  <a:pt x="1116686" y="994866"/>
                </a:lnTo>
                <a:lnTo>
                  <a:pt x="0" y="994866"/>
                </a:lnTo>
                <a:lnTo>
                  <a:pt x="0" y="0"/>
                </a:lnTo>
                <a:close/>
              </a:path>
            </a:pathLst>
          </a:custGeom>
          <a:blipFill>
            <a:blip r:embed="rId13" cstate="print">
              <a:extLst>
                <a:ext uri="{96DAC541-7B7A-43D3-8B79-37D633B846F1}">
                  <asvg:svgBlip xmlns:asvg="http://schemas.microsoft.com/office/drawing/2016/SVG/main" r:embed="rId14"/>
                </a:ext>
              </a:extLst>
            </a:blip>
            <a:stretch>
              <a:fillRect/>
            </a:stretch>
          </a:blipFill>
        </p:spPr>
      </p:sp>
      <p:sp>
        <p:nvSpPr>
          <p:cNvPr id="18" name="TextBox 18"/>
          <p:cNvSpPr txBox="1"/>
          <p:nvPr/>
        </p:nvSpPr>
        <p:spPr>
          <a:xfrm>
            <a:off x="904612" y="352292"/>
            <a:ext cx="16643210" cy="1915668"/>
          </a:xfrm>
          <a:prstGeom prst="rect">
            <a:avLst/>
          </a:prstGeom>
        </p:spPr>
        <p:txBody>
          <a:bodyPr lIns="0" tIns="0" rIns="0" bIns="0" rtlCol="0" anchor="t">
            <a:spAutoFit/>
          </a:bodyPr>
          <a:lstStyle/>
          <a:p>
            <a:pPr algn="ctr">
              <a:lnSpc>
                <a:spcPts val="7296"/>
              </a:lnSpc>
            </a:pPr>
            <a:r>
              <a:rPr lang="en-US" sz="6400" b="1">
                <a:solidFill>
                  <a:srgbClr val="1C2120"/>
                </a:solidFill>
                <a:latin typeface="Poppins Bold"/>
                <a:ea typeface="Poppins Bold"/>
                <a:cs typeface="Poppins Bold"/>
                <a:sym typeface="Poppins Bold"/>
              </a:rPr>
              <a:t>Strategy </a:t>
            </a:r>
          </a:p>
          <a:p>
            <a:pPr algn="ctr">
              <a:lnSpc>
                <a:spcPts val="7296"/>
              </a:lnSpc>
            </a:pPr>
            <a:r>
              <a:rPr lang="en-US" sz="6400" b="1">
                <a:solidFill>
                  <a:srgbClr val="1C2120"/>
                </a:solidFill>
                <a:latin typeface="Poppins Bold"/>
                <a:ea typeface="Poppins Bold"/>
                <a:cs typeface="Poppins Bold"/>
                <a:sym typeface="Poppins Bold"/>
              </a:rPr>
              <a:t>for disseminating results</a:t>
            </a:r>
          </a:p>
        </p:txBody>
      </p:sp>
      <p:sp>
        <p:nvSpPr>
          <p:cNvPr id="19" name="TextBox 19"/>
          <p:cNvSpPr txBox="1"/>
          <p:nvPr/>
        </p:nvSpPr>
        <p:spPr>
          <a:xfrm>
            <a:off x="2563636" y="3198380"/>
            <a:ext cx="9584629" cy="509830"/>
          </a:xfrm>
          <a:prstGeom prst="rect">
            <a:avLst/>
          </a:prstGeom>
        </p:spPr>
        <p:txBody>
          <a:bodyPr lIns="0" tIns="0" rIns="0" bIns="0" rtlCol="0" anchor="t">
            <a:spAutoFit/>
          </a:bodyPr>
          <a:lstStyle/>
          <a:p>
            <a:pPr algn="ctr">
              <a:lnSpc>
                <a:spcPts val="3924"/>
              </a:lnSpc>
            </a:pPr>
            <a:r>
              <a:rPr lang="en-US" sz="2802" b="1">
                <a:solidFill>
                  <a:srgbClr val="1C2120"/>
                </a:solidFill>
                <a:latin typeface="Poppins Bold"/>
                <a:ea typeface="Poppins Bold"/>
                <a:cs typeface="Poppins Bold"/>
                <a:sym typeface="Poppins Bold"/>
              </a:rPr>
              <a:t>One year of educational and information campaign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AD7D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2A4E4C-C867-4021-ADB1-5BF822D8A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019300"/>
            <a:ext cx="6115050" cy="59013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EFEF"/>
        </a:solidFill>
        <a:effectLst/>
      </p:bgPr>
    </p:bg>
    <p:spTree>
      <p:nvGrpSpPr>
        <p:cNvPr id="1" name=""/>
        <p:cNvGrpSpPr/>
        <p:nvPr/>
      </p:nvGrpSpPr>
      <p:grpSpPr>
        <a:xfrm>
          <a:off x="0" y="0"/>
          <a:ext cx="0" cy="0"/>
          <a:chOff x="0" y="0"/>
          <a:chExt cx="0" cy="0"/>
        </a:xfrm>
      </p:grpSpPr>
      <p:grpSp>
        <p:nvGrpSpPr>
          <p:cNvPr id="2" name="Group 2"/>
          <p:cNvGrpSpPr/>
          <p:nvPr/>
        </p:nvGrpSpPr>
        <p:grpSpPr>
          <a:xfrm>
            <a:off x="7765951" y="396726"/>
            <a:ext cx="9376251" cy="1710860"/>
            <a:chOff x="0" y="0"/>
            <a:chExt cx="2561074" cy="467312"/>
          </a:xfrm>
        </p:grpSpPr>
        <p:sp>
          <p:nvSpPr>
            <p:cNvPr id="3" name="Freeform 3"/>
            <p:cNvSpPr/>
            <p:nvPr/>
          </p:nvSpPr>
          <p:spPr>
            <a:xfrm>
              <a:off x="0" y="0"/>
              <a:ext cx="2561074" cy="467312"/>
            </a:xfrm>
            <a:custGeom>
              <a:avLst/>
              <a:gdLst/>
              <a:ahLst/>
              <a:cxnLst/>
              <a:rect l="l" t="t" r="r" b="b"/>
              <a:pathLst>
                <a:path w="2561074" h="467312">
                  <a:moveTo>
                    <a:pt x="41285" y="0"/>
                  </a:moveTo>
                  <a:lnTo>
                    <a:pt x="2519789" y="0"/>
                  </a:lnTo>
                  <a:cubicBezTo>
                    <a:pt x="2530738" y="0"/>
                    <a:pt x="2541239" y="4350"/>
                    <a:pt x="2548981" y="12092"/>
                  </a:cubicBezTo>
                  <a:cubicBezTo>
                    <a:pt x="2556724" y="19834"/>
                    <a:pt x="2561074" y="30335"/>
                    <a:pt x="2561074" y="41285"/>
                  </a:cubicBezTo>
                  <a:lnTo>
                    <a:pt x="2561074" y="426028"/>
                  </a:lnTo>
                  <a:cubicBezTo>
                    <a:pt x="2561074" y="436977"/>
                    <a:pt x="2556724" y="447478"/>
                    <a:pt x="2548981" y="455220"/>
                  </a:cubicBezTo>
                  <a:cubicBezTo>
                    <a:pt x="2541239" y="462963"/>
                    <a:pt x="2530738" y="467312"/>
                    <a:pt x="2519789" y="467312"/>
                  </a:cubicBezTo>
                  <a:lnTo>
                    <a:pt x="41285" y="467312"/>
                  </a:lnTo>
                  <a:cubicBezTo>
                    <a:pt x="30335" y="467312"/>
                    <a:pt x="19834" y="462963"/>
                    <a:pt x="12092" y="455220"/>
                  </a:cubicBezTo>
                  <a:cubicBezTo>
                    <a:pt x="4350" y="447478"/>
                    <a:pt x="0" y="436977"/>
                    <a:pt x="0" y="426028"/>
                  </a:cubicBezTo>
                  <a:lnTo>
                    <a:pt x="0" y="41285"/>
                  </a:lnTo>
                  <a:cubicBezTo>
                    <a:pt x="0" y="30335"/>
                    <a:pt x="4350" y="19834"/>
                    <a:pt x="12092" y="12092"/>
                  </a:cubicBezTo>
                  <a:cubicBezTo>
                    <a:pt x="19834" y="4350"/>
                    <a:pt x="30335" y="0"/>
                    <a:pt x="41285" y="0"/>
                  </a:cubicBezTo>
                  <a:close/>
                </a:path>
              </a:pathLst>
            </a:custGeom>
            <a:solidFill>
              <a:srgbClr val="AAD7D4"/>
            </a:solidFill>
          </p:spPr>
        </p:sp>
        <p:sp>
          <p:nvSpPr>
            <p:cNvPr id="4" name="TextBox 4"/>
            <p:cNvSpPr txBox="1"/>
            <p:nvPr/>
          </p:nvSpPr>
          <p:spPr>
            <a:xfrm>
              <a:off x="0" y="85725"/>
              <a:ext cx="2561074" cy="381587"/>
            </a:xfrm>
            <a:prstGeom prst="rect">
              <a:avLst/>
            </a:prstGeom>
          </p:spPr>
          <p:txBody>
            <a:bodyPr lIns="50800" tIns="50800" rIns="50800" bIns="50800" rtlCol="0" anchor="ctr"/>
            <a:lstStyle/>
            <a:p>
              <a:pPr algn="ctr">
                <a:lnSpc>
                  <a:spcPts val="1925"/>
                </a:lnSpc>
              </a:pPr>
              <a:endParaRPr/>
            </a:p>
          </p:txBody>
        </p:sp>
      </p:grpSp>
      <p:sp>
        <p:nvSpPr>
          <p:cNvPr id="5" name="AutoShape 5"/>
          <p:cNvSpPr/>
          <p:nvPr/>
        </p:nvSpPr>
        <p:spPr>
          <a:xfrm flipV="1">
            <a:off x="9815596" y="4690325"/>
            <a:ext cx="0" cy="1143184"/>
          </a:xfrm>
          <a:prstGeom prst="line">
            <a:avLst/>
          </a:prstGeom>
          <a:ln w="47625" cap="flat">
            <a:solidFill>
              <a:srgbClr val="000000"/>
            </a:solidFill>
            <a:prstDash val="solid"/>
            <a:headEnd type="none" w="sm" len="sm"/>
            <a:tailEnd type="none" w="sm" len="sm"/>
          </a:ln>
        </p:spPr>
      </p:sp>
      <p:grpSp>
        <p:nvGrpSpPr>
          <p:cNvPr id="6" name="Group 6"/>
          <p:cNvGrpSpPr/>
          <p:nvPr/>
        </p:nvGrpSpPr>
        <p:grpSpPr>
          <a:xfrm>
            <a:off x="7765951" y="3119003"/>
            <a:ext cx="9376251" cy="1675272"/>
            <a:chOff x="0" y="0"/>
            <a:chExt cx="2561074" cy="457592"/>
          </a:xfrm>
        </p:grpSpPr>
        <p:sp>
          <p:nvSpPr>
            <p:cNvPr id="7" name="Freeform 7"/>
            <p:cNvSpPr/>
            <p:nvPr/>
          </p:nvSpPr>
          <p:spPr>
            <a:xfrm>
              <a:off x="0" y="0"/>
              <a:ext cx="2561074" cy="457592"/>
            </a:xfrm>
            <a:custGeom>
              <a:avLst/>
              <a:gdLst/>
              <a:ahLst/>
              <a:cxnLst/>
              <a:rect l="l" t="t" r="r" b="b"/>
              <a:pathLst>
                <a:path w="2561074" h="457592">
                  <a:moveTo>
                    <a:pt x="41285" y="0"/>
                  </a:moveTo>
                  <a:lnTo>
                    <a:pt x="2519789" y="0"/>
                  </a:lnTo>
                  <a:cubicBezTo>
                    <a:pt x="2530738" y="0"/>
                    <a:pt x="2541239" y="4350"/>
                    <a:pt x="2548981" y="12092"/>
                  </a:cubicBezTo>
                  <a:cubicBezTo>
                    <a:pt x="2556724" y="19834"/>
                    <a:pt x="2561074" y="30335"/>
                    <a:pt x="2561074" y="41285"/>
                  </a:cubicBezTo>
                  <a:lnTo>
                    <a:pt x="2561074" y="416307"/>
                  </a:lnTo>
                  <a:cubicBezTo>
                    <a:pt x="2561074" y="427256"/>
                    <a:pt x="2556724" y="437757"/>
                    <a:pt x="2548981" y="445500"/>
                  </a:cubicBezTo>
                  <a:cubicBezTo>
                    <a:pt x="2541239" y="453242"/>
                    <a:pt x="2530738" y="457592"/>
                    <a:pt x="2519789" y="457592"/>
                  </a:cubicBezTo>
                  <a:lnTo>
                    <a:pt x="41285" y="457592"/>
                  </a:lnTo>
                  <a:cubicBezTo>
                    <a:pt x="30335" y="457592"/>
                    <a:pt x="19834" y="453242"/>
                    <a:pt x="12092" y="445500"/>
                  </a:cubicBezTo>
                  <a:cubicBezTo>
                    <a:pt x="4350" y="437757"/>
                    <a:pt x="0" y="427256"/>
                    <a:pt x="0" y="416307"/>
                  </a:cubicBezTo>
                  <a:lnTo>
                    <a:pt x="0" y="41285"/>
                  </a:lnTo>
                  <a:cubicBezTo>
                    <a:pt x="0" y="30335"/>
                    <a:pt x="4350" y="19834"/>
                    <a:pt x="12092" y="12092"/>
                  </a:cubicBezTo>
                  <a:cubicBezTo>
                    <a:pt x="19834" y="4350"/>
                    <a:pt x="30335" y="0"/>
                    <a:pt x="41285" y="0"/>
                  </a:cubicBezTo>
                  <a:close/>
                </a:path>
              </a:pathLst>
            </a:custGeom>
            <a:solidFill>
              <a:srgbClr val="AAD7D4"/>
            </a:solidFill>
          </p:spPr>
        </p:sp>
        <p:sp>
          <p:nvSpPr>
            <p:cNvPr id="8" name="TextBox 8"/>
            <p:cNvSpPr txBox="1"/>
            <p:nvPr/>
          </p:nvSpPr>
          <p:spPr>
            <a:xfrm>
              <a:off x="0" y="85725"/>
              <a:ext cx="2561074" cy="371867"/>
            </a:xfrm>
            <a:prstGeom prst="rect">
              <a:avLst/>
            </a:prstGeom>
          </p:spPr>
          <p:txBody>
            <a:bodyPr lIns="50800" tIns="50800" rIns="50800" bIns="50800" rtlCol="0" anchor="ctr"/>
            <a:lstStyle/>
            <a:p>
              <a:pPr algn="ctr">
                <a:lnSpc>
                  <a:spcPts val="1925"/>
                </a:lnSpc>
              </a:pPr>
              <a:endParaRPr/>
            </a:p>
          </p:txBody>
        </p:sp>
      </p:grpSp>
      <p:sp>
        <p:nvSpPr>
          <p:cNvPr id="9" name="AutoShape 9"/>
          <p:cNvSpPr/>
          <p:nvPr/>
        </p:nvSpPr>
        <p:spPr>
          <a:xfrm flipV="1">
            <a:off x="9863221" y="7110728"/>
            <a:ext cx="0" cy="1143184"/>
          </a:xfrm>
          <a:prstGeom prst="line">
            <a:avLst/>
          </a:prstGeom>
          <a:ln w="47625" cap="flat">
            <a:solidFill>
              <a:srgbClr val="000000"/>
            </a:solidFill>
            <a:prstDash val="solid"/>
            <a:headEnd type="none" w="sm" len="sm"/>
            <a:tailEnd type="none" w="sm" len="sm"/>
          </a:ln>
        </p:spPr>
      </p:sp>
      <p:grpSp>
        <p:nvGrpSpPr>
          <p:cNvPr id="10" name="Group 10"/>
          <p:cNvGrpSpPr/>
          <p:nvPr/>
        </p:nvGrpSpPr>
        <p:grpSpPr>
          <a:xfrm>
            <a:off x="7765951" y="5680101"/>
            <a:ext cx="9493349" cy="1683270"/>
            <a:chOff x="0" y="0"/>
            <a:chExt cx="2593058" cy="459776"/>
          </a:xfrm>
        </p:grpSpPr>
        <p:sp>
          <p:nvSpPr>
            <p:cNvPr id="11" name="Freeform 11"/>
            <p:cNvSpPr/>
            <p:nvPr/>
          </p:nvSpPr>
          <p:spPr>
            <a:xfrm>
              <a:off x="0" y="0"/>
              <a:ext cx="2593058" cy="459776"/>
            </a:xfrm>
            <a:custGeom>
              <a:avLst/>
              <a:gdLst/>
              <a:ahLst/>
              <a:cxnLst/>
              <a:rect l="l" t="t" r="r" b="b"/>
              <a:pathLst>
                <a:path w="2593058" h="459776">
                  <a:moveTo>
                    <a:pt x="40775" y="0"/>
                  </a:moveTo>
                  <a:lnTo>
                    <a:pt x="2552283" y="0"/>
                  </a:lnTo>
                  <a:cubicBezTo>
                    <a:pt x="2563097" y="0"/>
                    <a:pt x="2573468" y="4296"/>
                    <a:pt x="2581115" y="11943"/>
                  </a:cubicBezTo>
                  <a:cubicBezTo>
                    <a:pt x="2588762" y="19590"/>
                    <a:pt x="2593058" y="29961"/>
                    <a:pt x="2593058" y="40775"/>
                  </a:cubicBezTo>
                  <a:lnTo>
                    <a:pt x="2593058" y="419001"/>
                  </a:lnTo>
                  <a:cubicBezTo>
                    <a:pt x="2593058" y="429815"/>
                    <a:pt x="2588762" y="440187"/>
                    <a:pt x="2581115" y="447833"/>
                  </a:cubicBezTo>
                  <a:cubicBezTo>
                    <a:pt x="2573468" y="455480"/>
                    <a:pt x="2563097" y="459776"/>
                    <a:pt x="2552283" y="459776"/>
                  </a:cubicBezTo>
                  <a:lnTo>
                    <a:pt x="40775" y="459776"/>
                  </a:lnTo>
                  <a:cubicBezTo>
                    <a:pt x="18256" y="459776"/>
                    <a:pt x="0" y="441520"/>
                    <a:pt x="0" y="419001"/>
                  </a:cubicBezTo>
                  <a:lnTo>
                    <a:pt x="0" y="40775"/>
                  </a:lnTo>
                  <a:cubicBezTo>
                    <a:pt x="0" y="18256"/>
                    <a:pt x="18256" y="0"/>
                    <a:pt x="40775" y="0"/>
                  </a:cubicBezTo>
                  <a:close/>
                </a:path>
              </a:pathLst>
            </a:custGeom>
            <a:solidFill>
              <a:srgbClr val="AAD7D4"/>
            </a:solidFill>
          </p:spPr>
        </p:sp>
        <p:sp>
          <p:nvSpPr>
            <p:cNvPr id="12" name="TextBox 12"/>
            <p:cNvSpPr txBox="1"/>
            <p:nvPr/>
          </p:nvSpPr>
          <p:spPr>
            <a:xfrm>
              <a:off x="0" y="85725"/>
              <a:ext cx="2593058" cy="374051"/>
            </a:xfrm>
            <a:prstGeom prst="rect">
              <a:avLst/>
            </a:prstGeom>
          </p:spPr>
          <p:txBody>
            <a:bodyPr lIns="50800" tIns="50800" rIns="50800" bIns="50800" rtlCol="0" anchor="ctr"/>
            <a:lstStyle/>
            <a:p>
              <a:pPr algn="ctr">
                <a:lnSpc>
                  <a:spcPts val="1925"/>
                </a:lnSpc>
              </a:pPr>
              <a:endParaRPr/>
            </a:p>
          </p:txBody>
        </p:sp>
      </p:grpSp>
      <p:sp>
        <p:nvSpPr>
          <p:cNvPr id="13" name="AutoShape 13"/>
          <p:cNvSpPr/>
          <p:nvPr/>
        </p:nvSpPr>
        <p:spPr>
          <a:xfrm flipV="1">
            <a:off x="9839409" y="1954928"/>
            <a:ext cx="0" cy="1143184"/>
          </a:xfrm>
          <a:prstGeom prst="line">
            <a:avLst/>
          </a:prstGeom>
          <a:ln w="47625" cap="flat">
            <a:solidFill>
              <a:srgbClr val="000000"/>
            </a:solidFill>
            <a:prstDash val="solid"/>
            <a:headEnd type="none" w="sm" len="sm"/>
            <a:tailEnd type="none" w="sm" len="sm"/>
          </a:ln>
        </p:spPr>
      </p:sp>
      <p:grpSp>
        <p:nvGrpSpPr>
          <p:cNvPr id="14" name="Group 14"/>
          <p:cNvGrpSpPr/>
          <p:nvPr/>
        </p:nvGrpSpPr>
        <p:grpSpPr>
          <a:xfrm>
            <a:off x="7765951" y="8253913"/>
            <a:ext cx="9493349" cy="1675272"/>
            <a:chOff x="0" y="0"/>
            <a:chExt cx="2593058" cy="457592"/>
          </a:xfrm>
        </p:grpSpPr>
        <p:sp>
          <p:nvSpPr>
            <p:cNvPr id="15" name="Freeform 15"/>
            <p:cNvSpPr/>
            <p:nvPr/>
          </p:nvSpPr>
          <p:spPr>
            <a:xfrm>
              <a:off x="0" y="0"/>
              <a:ext cx="2593058" cy="457592"/>
            </a:xfrm>
            <a:custGeom>
              <a:avLst/>
              <a:gdLst/>
              <a:ahLst/>
              <a:cxnLst/>
              <a:rect l="l" t="t" r="r" b="b"/>
              <a:pathLst>
                <a:path w="2593058" h="457592">
                  <a:moveTo>
                    <a:pt x="40775" y="0"/>
                  </a:moveTo>
                  <a:lnTo>
                    <a:pt x="2552283" y="0"/>
                  </a:lnTo>
                  <a:cubicBezTo>
                    <a:pt x="2563097" y="0"/>
                    <a:pt x="2573468" y="4296"/>
                    <a:pt x="2581115" y="11943"/>
                  </a:cubicBezTo>
                  <a:cubicBezTo>
                    <a:pt x="2588762" y="19590"/>
                    <a:pt x="2593058" y="29961"/>
                    <a:pt x="2593058" y="40775"/>
                  </a:cubicBezTo>
                  <a:lnTo>
                    <a:pt x="2593058" y="416816"/>
                  </a:lnTo>
                  <a:cubicBezTo>
                    <a:pt x="2593058" y="427631"/>
                    <a:pt x="2588762" y="438002"/>
                    <a:pt x="2581115" y="445649"/>
                  </a:cubicBezTo>
                  <a:cubicBezTo>
                    <a:pt x="2573468" y="453296"/>
                    <a:pt x="2563097" y="457592"/>
                    <a:pt x="2552283" y="457592"/>
                  </a:cubicBezTo>
                  <a:lnTo>
                    <a:pt x="40775" y="457592"/>
                  </a:lnTo>
                  <a:cubicBezTo>
                    <a:pt x="18256" y="457592"/>
                    <a:pt x="0" y="439336"/>
                    <a:pt x="0" y="416816"/>
                  </a:cubicBezTo>
                  <a:lnTo>
                    <a:pt x="0" y="40775"/>
                  </a:lnTo>
                  <a:cubicBezTo>
                    <a:pt x="0" y="18256"/>
                    <a:pt x="18256" y="0"/>
                    <a:pt x="40775" y="0"/>
                  </a:cubicBezTo>
                  <a:close/>
                </a:path>
              </a:pathLst>
            </a:custGeom>
            <a:solidFill>
              <a:srgbClr val="AAD7D4"/>
            </a:solidFill>
          </p:spPr>
        </p:sp>
        <p:sp>
          <p:nvSpPr>
            <p:cNvPr id="16" name="TextBox 16"/>
            <p:cNvSpPr txBox="1"/>
            <p:nvPr/>
          </p:nvSpPr>
          <p:spPr>
            <a:xfrm>
              <a:off x="0" y="85725"/>
              <a:ext cx="2593058" cy="371867"/>
            </a:xfrm>
            <a:prstGeom prst="rect">
              <a:avLst/>
            </a:prstGeom>
          </p:spPr>
          <p:txBody>
            <a:bodyPr lIns="50800" tIns="50800" rIns="50800" bIns="50800" rtlCol="0" anchor="ctr"/>
            <a:lstStyle/>
            <a:p>
              <a:pPr algn="ctr">
                <a:lnSpc>
                  <a:spcPts val="1925"/>
                </a:lnSpc>
              </a:pPr>
              <a:endParaRPr/>
            </a:p>
          </p:txBody>
        </p:sp>
      </p:grpSp>
      <p:sp>
        <p:nvSpPr>
          <p:cNvPr id="17" name="Freeform 17"/>
          <p:cNvSpPr/>
          <p:nvPr/>
        </p:nvSpPr>
        <p:spPr>
          <a:xfrm>
            <a:off x="7975869" y="8496845"/>
            <a:ext cx="1639177" cy="1217089"/>
          </a:xfrm>
          <a:custGeom>
            <a:avLst/>
            <a:gdLst/>
            <a:ahLst/>
            <a:cxnLst/>
            <a:rect l="l" t="t" r="r" b="b"/>
            <a:pathLst>
              <a:path w="1639177" h="1217089">
                <a:moveTo>
                  <a:pt x="0" y="0"/>
                </a:moveTo>
                <a:lnTo>
                  <a:pt x="1639176" y="0"/>
                </a:lnTo>
                <a:lnTo>
                  <a:pt x="1639176" y="1217089"/>
                </a:lnTo>
                <a:lnTo>
                  <a:pt x="0" y="1217089"/>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sp>
      <p:sp>
        <p:nvSpPr>
          <p:cNvPr id="18" name="Freeform 18"/>
          <p:cNvSpPr/>
          <p:nvPr/>
        </p:nvSpPr>
        <p:spPr>
          <a:xfrm>
            <a:off x="8034134" y="738519"/>
            <a:ext cx="1645963" cy="962889"/>
          </a:xfrm>
          <a:custGeom>
            <a:avLst/>
            <a:gdLst/>
            <a:ahLst/>
            <a:cxnLst/>
            <a:rect l="l" t="t" r="r" b="b"/>
            <a:pathLst>
              <a:path w="1645963" h="962889">
                <a:moveTo>
                  <a:pt x="0" y="0"/>
                </a:moveTo>
                <a:lnTo>
                  <a:pt x="1645963" y="0"/>
                </a:lnTo>
                <a:lnTo>
                  <a:pt x="1645963" y="962889"/>
                </a:lnTo>
                <a:lnTo>
                  <a:pt x="0" y="962889"/>
                </a:lnTo>
                <a:lnTo>
                  <a:pt x="0" y="0"/>
                </a:lnTo>
                <a:close/>
              </a:path>
            </a:pathLst>
          </a:custGeom>
          <a:blipFill>
            <a:blip r:embed="rId5" cstate="print"/>
            <a:stretch>
              <a:fillRect/>
            </a:stretch>
          </a:blipFill>
        </p:spPr>
      </p:sp>
      <p:sp>
        <p:nvSpPr>
          <p:cNvPr id="19" name="Freeform 19"/>
          <p:cNvSpPr/>
          <p:nvPr/>
        </p:nvSpPr>
        <p:spPr>
          <a:xfrm>
            <a:off x="8034134" y="3350436"/>
            <a:ext cx="1522647" cy="1212407"/>
          </a:xfrm>
          <a:custGeom>
            <a:avLst/>
            <a:gdLst/>
            <a:ahLst/>
            <a:cxnLst/>
            <a:rect l="l" t="t" r="r" b="b"/>
            <a:pathLst>
              <a:path w="1522647" h="1212407">
                <a:moveTo>
                  <a:pt x="0" y="0"/>
                </a:moveTo>
                <a:lnTo>
                  <a:pt x="1522646" y="0"/>
                </a:lnTo>
                <a:lnTo>
                  <a:pt x="1522646" y="1212407"/>
                </a:lnTo>
                <a:lnTo>
                  <a:pt x="0" y="1212407"/>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20" name="Freeform 20"/>
          <p:cNvSpPr/>
          <p:nvPr/>
        </p:nvSpPr>
        <p:spPr>
          <a:xfrm>
            <a:off x="8004981" y="5929490"/>
            <a:ext cx="1645963" cy="1189209"/>
          </a:xfrm>
          <a:custGeom>
            <a:avLst/>
            <a:gdLst/>
            <a:ahLst/>
            <a:cxnLst/>
            <a:rect l="l" t="t" r="r" b="b"/>
            <a:pathLst>
              <a:path w="1645963" h="1189209">
                <a:moveTo>
                  <a:pt x="0" y="0"/>
                </a:moveTo>
                <a:lnTo>
                  <a:pt x="1645963" y="0"/>
                </a:lnTo>
                <a:lnTo>
                  <a:pt x="1645963" y="1189208"/>
                </a:lnTo>
                <a:lnTo>
                  <a:pt x="0" y="1189208"/>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21" name="Freeform 21"/>
          <p:cNvSpPr/>
          <p:nvPr/>
        </p:nvSpPr>
        <p:spPr>
          <a:xfrm>
            <a:off x="4712152" y="7830031"/>
            <a:ext cx="2151589" cy="1552373"/>
          </a:xfrm>
          <a:custGeom>
            <a:avLst/>
            <a:gdLst/>
            <a:ahLst/>
            <a:cxnLst/>
            <a:rect l="l" t="t" r="r" b="b"/>
            <a:pathLst>
              <a:path w="2151589" h="1552373">
                <a:moveTo>
                  <a:pt x="0" y="0"/>
                </a:moveTo>
                <a:lnTo>
                  <a:pt x="2151588" y="0"/>
                </a:lnTo>
                <a:lnTo>
                  <a:pt x="2151588" y="1552373"/>
                </a:lnTo>
                <a:lnTo>
                  <a:pt x="0" y="15523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TextBox 22"/>
          <p:cNvSpPr txBox="1"/>
          <p:nvPr/>
        </p:nvSpPr>
        <p:spPr>
          <a:xfrm>
            <a:off x="547754" y="3722966"/>
            <a:ext cx="6050456" cy="1915668"/>
          </a:xfrm>
          <a:prstGeom prst="rect">
            <a:avLst/>
          </a:prstGeom>
        </p:spPr>
        <p:txBody>
          <a:bodyPr lIns="0" tIns="0" rIns="0" bIns="0" rtlCol="0" anchor="t">
            <a:spAutoFit/>
          </a:bodyPr>
          <a:lstStyle/>
          <a:p>
            <a:pPr algn="l">
              <a:lnSpc>
                <a:spcPts val="7295"/>
              </a:lnSpc>
            </a:pPr>
            <a:r>
              <a:rPr lang="en-US" sz="6399" b="1">
                <a:solidFill>
                  <a:srgbClr val="1C2120"/>
                </a:solidFill>
                <a:latin typeface="Poppins Bold"/>
                <a:ea typeface="Poppins Bold"/>
                <a:cs typeface="Poppins Bold"/>
                <a:sym typeface="Poppins Bold"/>
              </a:rPr>
              <a:t>Albania legal  framework:</a:t>
            </a:r>
          </a:p>
        </p:txBody>
      </p:sp>
      <p:sp>
        <p:nvSpPr>
          <p:cNvPr id="23" name="TextBox 23"/>
          <p:cNvSpPr txBox="1"/>
          <p:nvPr/>
        </p:nvSpPr>
        <p:spPr>
          <a:xfrm>
            <a:off x="9863221" y="995052"/>
            <a:ext cx="6515874" cy="428553"/>
          </a:xfrm>
          <a:prstGeom prst="rect">
            <a:avLst/>
          </a:prstGeom>
        </p:spPr>
        <p:txBody>
          <a:bodyPr lIns="0" tIns="0" rIns="0" bIns="0" rtlCol="0" anchor="t">
            <a:spAutoFit/>
          </a:bodyPr>
          <a:lstStyle/>
          <a:p>
            <a:pPr marL="0" lvl="0" indent="0" algn="just">
              <a:lnSpc>
                <a:spcPts val="3146"/>
              </a:lnSpc>
            </a:pPr>
            <a:r>
              <a:rPr lang="en-US" sz="2996" b="1" spc="110">
                <a:solidFill>
                  <a:srgbClr val="1C2120"/>
                </a:solidFill>
                <a:latin typeface="Poppins Bold"/>
                <a:ea typeface="Poppins Bold"/>
                <a:cs typeface="Poppins Bold"/>
                <a:sym typeface="Poppins Bold"/>
              </a:rPr>
              <a:t>(i) Labour Code</a:t>
            </a:r>
            <a:r>
              <a:rPr lang="en-US" sz="2996" b="1" u="none" spc="110">
                <a:solidFill>
                  <a:srgbClr val="1C2120"/>
                </a:solidFill>
                <a:latin typeface="Poppins Bold"/>
                <a:ea typeface="Poppins Bold"/>
                <a:cs typeface="Poppins Bold"/>
                <a:sym typeface="Poppins Bold"/>
              </a:rPr>
              <a:t>;</a:t>
            </a:r>
          </a:p>
        </p:txBody>
      </p:sp>
      <p:sp>
        <p:nvSpPr>
          <p:cNvPr id="24" name="TextBox 24"/>
          <p:cNvSpPr txBox="1"/>
          <p:nvPr/>
        </p:nvSpPr>
        <p:spPr>
          <a:xfrm>
            <a:off x="9815596" y="3431464"/>
            <a:ext cx="6723975" cy="1047845"/>
          </a:xfrm>
          <a:prstGeom prst="rect">
            <a:avLst/>
          </a:prstGeom>
        </p:spPr>
        <p:txBody>
          <a:bodyPr lIns="0" tIns="0" rIns="0" bIns="0" rtlCol="0" anchor="t">
            <a:spAutoFit/>
          </a:bodyPr>
          <a:lstStyle/>
          <a:p>
            <a:pPr algn="just">
              <a:lnSpc>
                <a:spcPts val="4194"/>
              </a:lnSpc>
            </a:pPr>
            <a:r>
              <a:rPr lang="en-US" sz="2996" b="1">
                <a:solidFill>
                  <a:srgbClr val="1C2120"/>
                </a:solidFill>
                <a:latin typeface="Poppins Bold"/>
                <a:ea typeface="Poppins Bold"/>
                <a:cs typeface="Poppins Bold"/>
                <a:sym typeface="Poppins Bold"/>
              </a:rPr>
              <a:t>(ii)  Law on Pr</a:t>
            </a:r>
            <a:r>
              <a:rPr lang="en-US" sz="2996" b="1" u="none">
                <a:solidFill>
                  <a:srgbClr val="1C2120"/>
                </a:solidFill>
                <a:latin typeface="Poppins Bold"/>
                <a:ea typeface="Poppins Bold"/>
                <a:cs typeface="Poppins Bold"/>
                <a:sym typeface="Poppins Bold"/>
              </a:rPr>
              <a:t>otection from Discrimination;</a:t>
            </a:r>
          </a:p>
        </p:txBody>
      </p:sp>
      <p:sp>
        <p:nvSpPr>
          <p:cNvPr id="25" name="TextBox 25"/>
          <p:cNvSpPr txBox="1"/>
          <p:nvPr/>
        </p:nvSpPr>
        <p:spPr>
          <a:xfrm>
            <a:off x="9815596" y="6346851"/>
            <a:ext cx="7092769" cy="462896"/>
          </a:xfrm>
          <a:prstGeom prst="rect">
            <a:avLst/>
          </a:prstGeom>
        </p:spPr>
        <p:txBody>
          <a:bodyPr lIns="0" tIns="0" rIns="0" bIns="0" rtlCol="0" anchor="t">
            <a:spAutoFit/>
          </a:bodyPr>
          <a:lstStyle/>
          <a:p>
            <a:pPr marL="0" lvl="0" indent="0" algn="just">
              <a:lnSpc>
                <a:spcPts val="3475"/>
              </a:lnSpc>
            </a:pPr>
            <a:r>
              <a:rPr lang="en-US" sz="2996" b="1" spc="11">
                <a:solidFill>
                  <a:srgbClr val="1C2120"/>
                </a:solidFill>
                <a:latin typeface="Poppins Bold"/>
                <a:ea typeface="Poppins Bold"/>
                <a:cs typeface="Poppins Bold"/>
                <a:sym typeface="Poppins Bold"/>
              </a:rPr>
              <a:t>(iii)  Law on G</a:t>
            </a:r>
            <a:r>
              <a:rPr lang="en-US" sz="2996" b="1" u="none" spc="11">
                <a:solidFill>
                  <a:srgbClr val="1C2120"/>
                </a:solidFill>
                <a:latin typeface="Poppins Bold"/>
                <a:ea typeface="Poppins Bold"/>
                <a:cs typeface="Poppins Bold"/>
                <a:sym typeface="Poppins Bold"/>
              </a:rPr>
              <a:t>ender Equality;</a:t>
            </a:r>
          </a:p>
        </p:txBody>
      </p:sp>
      <p:sp>
        <p:nvSpPr>
          <p:cNvPr id="26" name="TextBox 26"/>
          <p:cNvSpPr txBox="1"/>
          <p:nvPr/>
        </p:nvSpPr>
        <p:spPr>
          <a:xfrm>
            <a:off x="9863221" y="8557830"/>
            <a:ext cx="6676350" cy="1019247"/>
          </a:xfrm>
          <a:prstGeom prst="rect">
            <a:avLst/>
          </a:prstGeom>
        </p:spPr>
        <p:txBody>
          <a:bodyPr lIns="0" tIns="0" rIns="0" bIns="0" rtlCol="0" anchor="t">
            <a:spAutoFit/>
          </a:bodyPr>
          <a:lstStyle/>
          <a:p>
            <a:pPr marL="0" lvl="0" indent="0" algn="just">
              <a:lnSpc>
                <a:spcPts val="4044"/>
              </a:lnSpc>
              <a:spcBef>
                <a:spcPct val="0"/>
              </a:spcBef>
            </a:pPr>
            <a:r>
              <a:rPr lang="en-US" sz="2996" b="1" spc="47">
                <a:solidFill>
                  <a:srgbClr val="1C2120"/>
                </a:solidFill>
                <a:latin typeface="Poppins Bold"/>
                <a:ea typeface="Poppins Bold"/>
                <a:cs typeface="Poppins Bold"/>
                <a:sym typeface="Poppins Bold"/>
              </a:rPr>
              <a:t>(iv)  Code of Administrative Procedures</a:t>
            </a:r>
            <a:r>
              <a:rPr lang="en-US" sz="2996" b="1" u="none" spc="47">
                <a:solidFill>
                  <a:srgbClr val="1C2120"/>
                </a:solidFill>
                <a:latin typeface="Poppins Bold"/>
                <a:ea typeface="Poppins Bold"/>
                <a:cs typeface="Poppins Bold"/>
                <a:sym typeface="Poppins Bold"/>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EFEF"/>
        </a:solidFill>
        <a:effectLst/>
      </p:bgPr>
    </p:bg>
    <p:spTree>
      <p:nvGrpSpPr>
        <p:cNvPr id="1" name=""/>
        <p:cNvGrpSpPr/>
        <p:nvPr/>
      </p:nvGrpSpPr>
      <p:grpSpPr>
        <a:xfrm>
          <a:off x="0" y="0"/>
          <a:ext cx="0" cy="0"/>
          <a:chOff x="0" y="0"/>
          <a:chExt cx="0" cy="0"/>
        </a:xfrm>
      </p:grpSpPr>
      <p:grpSp>
        <p:nvGrpSpPr>
          <p:cNvPr id="2" name="Group 2"/>
          <p:cNvGrpSpPr/>
          <p:nvPr/>
        </p:nvGrpSpPr>
        <p:grpSpPr>
          <a:xfrm>
            <a:off x="5865732" y="1028700"/>
            <a:ext cx="11276471" cy="3537613"/>
            <a:chOff x="0" y="0"/>
            <a:chExt cx="3080109" cy="966280"/>
          </a:xfrm>
        </p:grpSpPr>
        <p:sp>
          <p:nvSpPr>
            <p:cNvPr id="3" name="Freeform 3"/>
            <p:cNvSpPr/>
            <p:nvPr/>
          </p:nvSpPr>
          <p:spPr>
            <a:xfrm>
              <a:off x="0" y="0"/>
              <a:ext cx="3080109" cy="966280"/>
            </a:xfrm>
            <a:custGeom>
              <a:avLst/>
              <a:gdLst/>
              <a:ahLst/>
              <a:cxnLst/>
              <a:rect l="l" t="t" r="r" b="b"/>
              <a:pathLst>
                <a:path w="3080109" h="966280">
                  <a:moveTo>
                    <a:pt x="34328" y="0"/>
                  </a:moveTo>
                  <a:lnTo>
                    <a:pt x="3045781" y="0"/>
                  </a:lnTo>
                  <a:cubicBezTo>
                    <a:pt x="3054885" y="0"/>
                    <a:pt x="3063616" y="3617"/>
                    <a:pt x="3070054" y="10054"/>
                  </a:cubicBezTo>
                  <a:cubicBezTo>
                    <a:pt x="3076492" y="16492"/>
                    <a:pt x="3080109" y="25223"/>
                    <a:pt x="3080109" y="34328"/>
                  </a:cubicBezTo>
                  <a:lnTo>
                    <a:pt x="3080109" y="931953"/>
                  </a:lnTo>
                  <a:cubicBezTo>
                    <a:pt x="3080109" y="941057"/>
                    <a:pt x="3076492" y="949788"/>
                    <a:pt x="3070054" y="956226"/>
                  </a:cubicBezTo>
                  <a:cubicBezTo>
                    <a:pt x="3063616" y="962664"/>
                    <a:pt x="3054885" y="966280"/>
                    <a:pt x="3045781" y="966280"/>
                  </a:cubicBezTo>
                  <a:lnTo>
                    <a:pt x="34328" y="966280"/>
                  </a:lnTo>
                  <a:cubicBezTo>
                    <a:pt x="25223" y="966280"/>
                    <a:pt x="16492" y="962664"/>
                    <a:pt x="10054" y="956226"/>
                  </a:cubicBezTo>
                  <a:cubicBezTo>
                    <a:pt x="3617" y="949788"/>
                    <a:pt x="0" y="941057"/>
                    <a:pt x="0" y="931953"/>
                  </a:cubicBezTo>
                  <a:lnTo>
                    <a:pt x="0" y="34328"/>
                  </a:lnTo>
                  <a:cubicBezTo>
                    <a:pt x="0" y="25223"/>
                    <a:pt x="3617" y="16492"/>
                    <a:pt x="10054" y="10054"/>
                  </a:cubicBezTo>
                  <a:cubicBezTo>
                    <a:pt x="16492" y="3617"/>
                    <a:pt x="25223" y="0"/>
                    <a:pt x="34328" y="0"/>
                  </a:cubicBezTo>
                  <a:close/>
                </a:path>
              </a:pathLst>
            </a:custGeom>
            <a:solidFill>
              <a:srgbClr val="AAD7D4"/>
            </a:solidFill>
          </p:spPr>
        </p:sp>
        <p:sp>
          <p:nvSpPr>
            <p:cNvPr id="4" name="TextBox 4"/>
            <p:cNvSpPr txBox="1"/>
            <p:nvPr/>
          </p:nvSpPr>
          <p:spPr>
            <a:xfrm>
              <a:off x="0" y="85725"/>
              <a:ext cx="3080109" cy="880555"/>
            </a:xfrm>
            <a:prstGeom prst="rect">
              <a:avLst/>
            </a:prstGeom>
          </p:spPr>
          <p:txBody>
            <a:bodyPr lIns="50800" tIns="50800" rIns="50800" bIns="50800" rtlCol="0" anchor="ctr"/>
            <a:lstStyle/>
            <a:p>
              <a:pPr algn="ctr">
                <a:lnSpc>
                  <a:spcPts val="1925"/>
                </a:lnSpc>
              </a:pPr>
              <a:endParaRPr/>
            </a:p>
          </p:txBody>
        </p:sp>
      </p:grpSp>
      <p:grpSp>
        <p:nvGrpSpPr>
          <p:cNvPr id="5" name="Group 5"/>
          <p:cNvGrpSpPr/>
          <p:nvPr/>
        </p:nvGrpSpPr>
        <p:grpSpPr>
          <a:xfrm>
            <a:off x="5865732" y="5521826"/>
            <a:ext cx="11393568" cy="3724531"/>
            <a:chOff x="0" y="0"/>
            <a:chExt cx="3112093" cy="1017336"/>
          </a:xfrm>
        </p:grpSpPr>
        <p:sp>
          <p:nvSpPr>
            <p:cNvPr id="6" name="Freeform 6"/>
            <p:cNvSpPr/>
            <p:nvPr/>
          </p:nvSpPr>
          <p:spPr>
            <a:xfrm>
              <a:off x="0" y="0"/>
              <a:ext cx="3112093" cy="1017336"/>
            </a:xfrm>
            <a:custGeom>
              <a:avLst/>
              <a:gdLst/>
              <a:ahLst/>
              <a:cxnLst/>
              <a:rect l="l" t="t" r="r" b="b"/>
              <a:pathLst>
                <a:path w="3112093" h="1017336">
                  <a:moveTo>
                    <a:pt x="33975" y="0"/>
                  </a:moveTo>
                  <a:lnTo>
                    <a:pt x="3078118" y="0"/>
                  </a:lnTo>
                  <a:cubicBezTo>
                    <a:pt x="3096882" y="0"/>
                    <a:pt x="3112093" y="15211"/>
                    <a:pt x="3112093" y="33975"/>
                  </a:cubicBezTo>
                  <a:lnTo>
                    <a:pt x="3112093" y="983361"/>
                  </a:lnTo>
                  <a:cubicBezTo>
                    <a:pt x="3112093" y="992372"/>
                    <a:pt x="3108514" y="1001014"/>
                    <a:pt x="3102142" y="1007385"/>
                  </a:cubicBezTo>
                  <a:cubicBezTo>
                    <a:pt x="3095771" y="1013757"/>
                    <a:pt x="3087129" y="1017336"/>
                    <a:pt x="3078118" y="1017336"/>
                  </a:cubicBezTo>
                  <a:lnTo>
                    <a:pt x="33975" y="1017336"/>
                  </a:lnTo>
                  <a:cubicBezTo>
                    <a:pt x="24964" y="1017336"/>
                    <a:pt x="16323" y="1013757"/>
                    <a:pt x="9951" y="1007385"/>
                  </a:cubicBezTo>
                  <a:cubicBezTo>
                    <a:pt x="3579" y="1001014"/>
                    <a:pt x="0" y="992372"/>
                    <a:pt x="0" y="983361"/>
                  </a:cubicBezTo>
                  <a:lnTo>
                    <a:pt x="0" y="33975"/>
                  </a:lnTo>
                  <a:cubicBezTo>
                    <a:pt x="0" y="24964"/>
                    <a:pt x="3579" y="16323"/>
                    <a:pt x="9951" y="9951"/>
                  </a:cubicBezTo>
                  <a:cubicBezTo>
                    <a:pt x="16323" y="3579"/>
                    <a:pt x="24964" y="0"/>
                    <a:pt x="33975" y="0"/>
                  </a:cubicBezTo>
                  <a:close/>
                </a:path>
              </a:pathLst>
            </a:custGeom>
            <a:solidFill>
              <a:srgbClr val="AAD7D4"/>
            </a:solidFill>
          </p:spPr>
        </p:sp>
        <p:sp>
          <p:nvSpPr>
            <p:cNvPr id="7" name="TextBox 7"/>
            <p:cNvSpPr txBox="1"/>
            <p:nvPr/>
          </p:nvSpPr>
          <p:spPr>
            <a:xfrm>
              <a:off x="0" y="85725"/>
              <a:ext cx="3112093" cy="931611"/>
            </a:xfrm>
            <a:prstGeom prst="rect">
              <a:avLst/>
            </a:prstGeom>
          </p:spPr>
          <p:txBody>
            <a:bodyPr lIns="50800" tIns="50800" rIns="50800" bIns="50800" rtlCol="0" anchor="ctr"/>
            <a:lstStyle/>
            <a:p>
              <a:pPr algn="ctr">
                <a:lnSpc>
                  <a:spcPts val="1925"/>
                </a:lnSpc>
              </a:pPr>
              <a:endParaRPr/>
            </a:p>
          </p:txBody>
        </p:sp>
      </p:grpSp>
      <p:sp>
        <p:nvSpPr>
          <p:cNvPr id="8" name="AutoShape 8"/>
          <p:cNvSpPr/>
          <p:nvPr/>
        </p:nvSpPr>
        <p:spPr>
          <a:xfrm flipV="1">
            <a:off x="10317815" y="4566313"/>
            <a:ext cx="0" cy="1063939"/>
          </a:xfrm>
          <a:prstGeom prst="line">
            <a:avLst/>
          </a:prstGeom>
          <a:ln w="47625" cap="flat">
            <a:solidFill>
              <a:srgbClr val="000000"/>
            </a:solidFill>
            <a:prstDash val="solid"/>
            <a:headEnd type="none" w="sm" len="sm"/>
            <a:tailEnd type="none" w="sm" len="sm"/>
          </a:ln>
        </p:spPr>
      </p:sp>
      <p:sp>
        <p:nvSpPr>
          <p:cNvPr id="9" name="TextBox 9"/>
          <p:cNvSpPr txBox="1"/>
          <p:nvPr/>
        </p:nvSpPr>
        <p:spPr>
          <a:xfrm>
            <a:off x="771415" y="2914606"/>
            <a:ext cx="4669125" cy="3815461"/>
          </a:xfrm>
          <a:prstGeom prst="rect">
            <a:avLst/>
          </a:prstGeom>
        </p:spPr>
        <p:txBody>
          <a:bodyPr lIns="0" tIns="0" rIns="0" bIns="0" rtlCol="0" anchor="t">
            <a:spAutoFit/>
          </a:bodyPr>
          <a:lstStyle/>
          <a:p>
            <a:pPr algn="l">
              <a:lnSpc>
                <a:spcPts val="10111"/>
              </a:lnSpc>
            </a:pPr>
            <a:r>
              <a:rPr lang="en-US" sz="6399" b="1">
                <a:solidFill>
                  <a:srgbClr val="1C2120"/>
                </a:solidFill>
                <a:latin typeface="Poppins Bold"/>
                <a:ea typeface="Poppins Bold"/>
                <a:cs typeface="Poppins Bold"/>
                <a:sym typeface="Poppins Bold"/>
              </a:rPr>
              <a:t>Why </a:t>
            </a:r>
          </a:p>
          <a:p>
            <a:pPr algn="l">
              <a:lnSpc>
                <a:spcPts val="10111"/>
              </a:lnSpc>
            </a:pPr>
            <a:r>
              <a:rPr lang="en-US" sz="6399" b="1">
                <a:solidFill>
                  <a:srgbClr val="1C2120"/>
                </a:solidFill>
                <a:latin typeface="Poppins Bold"/>
                <a:ea typeface="Poppins Bold"/>
                <a:cs typeface="Poppins Bold"/>
                <a:sym typeface="Poppins Bold"/>
              </a:rPr>
              <a:t>a national study?</a:t>
            </a:r>
          </a:p>
        </p:txBody>
      </p:sp>
      <p:sp>
        <p:nvSpPr>
          <p:cNvPr id="10" name="Freeform 10"/>
          <p:cNvSpPr/>
          <p:nvPr/>
        </p:nvSpPr>
        <p:spPr>
          <a:xfrm>
            <a:off x="6011750" y="1389707"/>
            <a:ext cx="4064224" cy="2717950"/>
          </a:xfrm>
          <a:custGeom>
            <a:avLst/>
            <a:gdLst/>
            <a:ahLst/>
            <a:cxnLst/>
            <a:rect l="l" t="t" r="r" b="b"/>
            <a:pathLst>
              <a:path w="4064224" h="2717950">
                <a:moveTo>
                  <a:pt x="0" y="0"/>
                </a:moveTo>
                <a:lnTo>
                  <a:pt x="4064224" y="0"/>
                </a:lnTo>
                <a:lnTo>
                  <a:pt x="4064224" y="2717950"/>
                </a:lnTo>
                <a:lnTo>
                  <a:pt x="0" y="27179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10341627" y="1538915"/>
            <a:ext cx="6268094" cy="1868805"/>
          </a:xfrm>
          <a:prstGeom prst="rect">
            <a:avLst/>
          </a:prstGeom>
        </p:spPr>
        <p:txBody>
          <a:bodyPr lIns="0" tIns="0" rIns="0" bIns="0" rtlCol="0" anchor="t">
            <a:spAutoFit/>
          </a:bodyPr>
          <a:lstStyle/>
          <a:p>
            <a:pPr marL="0" lvl="0" indent="0" algn="just">
              <a:lnSpc>
                <a:spcPts val="5009"/>
              </a:lnSpc>
            </a:pPr>
            <a:r>
              <a:rPr lang="en-US" sz="3000" spc="110">
                <a:solidFill>
                  <a:srgbClr val="1C2120"/>
                </a:solidFill>
                <a:latin typeface="Poppins"/>
                <a:ea typeface="Poppins"/>
                <a:cs typeface="Poppins"/>
                <a:sym typeface="Poppins"/>
              </a:rPr>
              <a:t>(i) To understand the types, prevalence, and exposed subjects; </a:t>
            </a:r>
          </a:p>
        </p:txBody>
      </p:sp>
      <p:sp>
        <p:nvSpPr>
          <p:cNvPr id="12" name="TextBox 12"/>
          <p:cNvSpPr txBox="1"/>
          <p:nvPr/>
        </p:nvSpPr>
        <p:spPr>
          <a:xfrm>
            <a:off x="10341627" y="5739965"/>
            <a:ext cx="6268094" cy="3126329"/>
          </a:xfrm>
          <a:prstGeom prst="rect">
            <a:avLst/>
          </a:prstGeom>
        </p:spPr>
        <p:txBody>
          <a:bodyPr lIns="0" tIns="0" rIns="0" bIns="0" rtlCol="0" anchor="t">
            <a:spAutoFit/>
          </a:bodyPr>
          <a:lstStyle/>
          <a:p>
            <a:pPr marL="0" lvl="0" indent="0" algn="just">
              <a:lnSpc>
                <a:spcPts val="5003"/>
              </a:lnSpc>
            </a:pPr>
            <a:r>
              <a:rPr lang="en-US" sz="2996" spc="110">
                <a:solidFill>
                  <a:srgbClr val="1C2120"/>
                </a:solidFill>
                <a:latin typeface="Poppins"/>
                <a:ea typeface="Poppins"/>
                <a:cs typeface="Poppins"/>
                <a:sym typeface="Poppins"/>
              </a:rPr>
              <a:t>(ii) T</a:t>
            </a:r>
            <a:r>
              <a:rPr lang="en-US" sz="2996" u="none" spc="110">
                <a:solidFill>
                  <a:srgbClr val="1C2120"/>
                </a:solidFill>
                <a:latin typeface="Poppins"/>
                <a:ea typeface="Poppins"/>
                <a:cs typeface="Poppins"/>
                <a:sym typeface="Poppins"/>
              </a:rPr>
              <a:t>o comprehend the beliefs, cultural norms, gender stereotypes, and biases that favor sexual harassment at work.</a:t>
            </a:r>
          </a:p>
        </p:txBody>
      </p:sp>
      <p:sp>
        <p:nvSpPr>
          <p:cNvPr id="13" name="Freeform 13"/>
          <p:cNvSpPr/>
          <p:nvPr/>
        </p:nvSpPr>
        <p:spPr>
          <a:xfrm>
            <a:off x="6242790" y="5718671"/>
            <a:ext cx="3456126" cy="3330842"/>
          </a:xfrm>
          <a:custGeom>
            <a:avLst/>
            <a:gdLst/>
            <a:ahLst/>
            <a:cxnLst/>
            <a:rect l="l" t="t" r="r" b="b"/>
            <a:pathLst>
              <a:path w="3456126" h="3330842">
                <a:moveTo>
                  <a:pt x="0" y="0"/>
                </a:moveTo>
                <a:lnTo>
                  <a:pt x="3456126" y="0"/>
                </a:lnTo>
                <a:lnTo>
                  <a:pt x="3456126" y="3330842"/>
                </a:lnTo>
                <a:lnTo>
                  <a:pt x="0" y="3330842"/>
                </a:lnTo>
                <a:lnTo>
                  <a:pt x="0" y="0"/>
                </a:lnTo>
                <a:close/>
              </a:path>
            </a:pathLst>
          </a:custGeom>
          <a:blipFill>
            <a:blip r:embed="rId5"/>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EFEF"/>
        </a:solidFill>
        <a:effectLst/>
      </p:bgPr>
    </p:bg>
    <p:spTree>
      <p:nvGrpSpPr>
        <p:cNvPr id="1" name=""/>
        <p:cNvGrpSpPr/>
        <p:nvPr/>
      </p:nvGrpSpPr>
      <p:grpSpPr>
        <a:xfrm>
          <a:off x="0" y="0"/>
          <a:ext cx="0" cy="0"/>
          <a:chOff x="0" y="0"/>
          <a:chExt cx="0" cy="0"/>
        </a:xfrm>
      </p:grpSpPr>
      <p:sp>
        <p:nvSpPr>
          <p:cNvPr id="2" name="Freeform 2"/>
          <p:cNvSpPr/>
          <p:nvPr/>
        </p:nvSpPr>
        <p:spPr>
          <a:xfrm>
            <a:off x="-2887893" y="-156118"/>
            <a:ext cx="9176719" cy="7171781"/>
          </a:xfrm>
          <a:custGeom>
            <a:avLst/>
            <a:gdLst/>
            <a:ahLst/>
            <a:cxnLst/>
            <a:rect l="l" t="t" r="r" b="b"/>
            <a:pathLst>
              <a:path w="9176719" h="7171781">
                <a:moveTo>
                  <a:pt x="0" y="0"/>
                </a:moveTo>
                <a:lnTo>
                  <a:pt x="9176720" y="0"/>
                </a:lnTo>
                <a:lnTo>
                  <a:pt x="9176720" y="7171781"/>
                </a:lnTo>
                <a:lnTo>
                  <a:pt x="0" y="7171781"/>
                </a:lnTo>
                <a:lnTo>
                  <a:pt x="0" y="0"/>
                </a:lnTo>
                <a:close/>
              </a:path>
            </a:pathLst>
          </a:custGeom>
          <a:blipFill>
            <a:blip r:embed="rId3"/>
            <a:stretch>
              <a:fillRect l="-15970" t="-1886" r="-3468"/>
            </a:stretch>
          </a:blipFill>
        </p:spPr>
      </p:sp>
      <p:sp>
        <p:nvSpPr>
          <p:cNvPr id="3" name="Freeform 3"/>
          <p:cNvSpPr/>
          <p:nvPr/>
        </p:nvSpPr>
        <p:spPr>
          <a:xfrm>
            <a:off x="203183" y="2848162"/>
            <a:ext cx="8557866" cy="7558470"/>
          </a:xfrm>
          <a:custGeom>
            <a:avLst/>
            <a:gdLst/>
            <a:ahLst/>
            <a:cxnLst/>
            <a:rect l="l" t="t" r="r" b="b"/>
            <a:pathLst>
              <a:path w="8557866" h="7558470">
                <a:moveTo>
                  <a:pt x="0" y="0"/>
                </a:moveTo>
                <a:lnTo>
                  <a:pt x="8557866" y="0"/>
                </a:lnTo>
                <a:lnTo>
                  <a:pt x="8557866" y="7558470"/>
                </a:lnTo>
                <a:lnTo>
                  <a:pt x="0" y="7558470"/>
                </a:lnTo>
                <a:lnTo>
                  <a:pt x="0" y="0"/>
                </a:lnTo>
                <a:close/>
              </a:path>
            </a:pathLst>
          </a:custGeom>
          <a:blipFill>
            <a:blip r:embed="rId4"/>
            <a:stretch>
              <a:fillRect l="-17292" r="-17292"/>
            </a:stretch>
          </a:blipFill>
        </p:spPr>
      </p:sp>
      <p:grpSp>
        <p:nvGrpSpPr>
          <p:cNvPr id="4" name="Group 4"/>
          <p:cNvGrpSpPr/>
          <p:nvPr/>
        </p:nvGrpSpPr>
        <p:grpSpPr>
          <a:xfrm>
            <a:off x="7956135" y="4610793"/>
            <a:ext cx="9686384" cy="1923016"/>
            <a:chOff x="0" y="0"/>
            <a:chExt cx="2137363" cy="424326"/>
          </a:xfrm>
        </p:grpSpPr>
        <p:sp>
          <p:nvSpPr>
            <p:cNvPr id="5" name="Freeform 5"/>
            <p:cNvSpPr/>
            <p:nvPr/>
          </p:nvSpPr>
          <p:spPr>
            <a:xfrm>
              <a:off x="0" y="0"/>
              <a:ext cx="2137363" cy="424326"/>
            </a:xfrm>
            <a:custGeom>
              <a:avLst/>
              <a:gdLst/>
              <a:ahLst/>
              <a:cxnLst/>
              <a:rect l="l" t="t" r="r" b="b"/>
              <a:pathLst>
                <a:path w="2137363" h="424326">
                  <a:moveTo>
                    <a:pt x="40762" y="0"/>
                  </a:moveTo>
                  <a:lnTo>
                    <a:pt x="2096601" y="0"/>
                  </a:lnTo>
                  <a:cubicBezTo>
                    <a:pt x="2107412" y="0"/>
                    <a:pt x="2117780" y="4295"/>
                    <a:pt x="2125424" y="11939"/>
                  </a:cubicBezTo>
                  <a:cubicBezTo>
                    <a:pt x="2133068" y="19583"/>
                    <a:pt x="2137363" y="29951"/>
                    <a:pt x="2137363" y="40762"/>
                  </a:cubicBezTo>
                  <a:lnTo>
                    <a:pt x="2137363" y="383564"/>
                  </a:lnTo>
                  <a:cubicBezTo>
                    <a:pt x="2137363" y="406076"/>
                    <a:pt x="2119113" y="424326"/>
                    <a:pt x="2096601" y="424326"/>
                  </a:cubicBezTo>
                  <a:lnTo>
                    <a:pt x="40762" y="424326"/>
                  </a:lnTo>
                  <a:cubicBezTo>
                    <a:pt x="18250" y="424326"/>
                    <a:pt x="0" y="406076"/>
                    <a:pt x="0" y="383564"/>
                  </a:cubicBezTo>
                  <a:lnTo>
                    <a:pt x="0" y="40762"/>
                  </a:lnTo>
                  <a:cubicBezTo>
                    <a:pt x="0" y="18250"/>
                    <a:pt x="18250" y="0"/>
                    <a:pt x="40762" y="0"/>
                  </a:cubicBezTo>
                  <a:close/>
                </a:path>
              </a:pathLst>
            </a:custGeom>
            <a:solidFill>
              <a:srgbClr val="AAD7D4"/>
            </a:solidFill>
          </p:spPr>
        </p:sp>
        <p:sp>
          <p:nvSpPr>
            <p:cNvPr id="6" name="TextBox 6"/>
            <p:cNvSpPr txBox="1"/>
            <p:nvPr/>
          </p:nvSpPr>
          <p:spPr>
            <a:xfrm>
              <a:off x="0" y="-38100"/>
              <a:ext cx="2137363" cy="462426"/>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8528453" y="905699"/>
            <a:ext cx="4902818" cy="977288"/>
          </a:xfrm>
          <a:prstGeom prst="rect">
            <a:avLst/>
          </a:prstGeom>
        </p:spPr>
        <p:txBody>
          <a:bodyPr lIns="0" tIns="0" rIns="0" bIns="0" rtlCol="0" anchor="t">
            <a:spAutoFit/>
          </a:bodyPr>
          <a:lstStyle/>
          <a:p>
            <a:pPr algn="l">
              <a:lnSpc>
                <a:spcPts val="7447"/>
              </a:lnSpc>
            </a:pPr>
            <a:r>
              <a:rPr lang="en-US" sz="7092">
                <a:solidFill>
                  <a:srgbClr val="154273"/>
                </a:solidFill>
                <a:latin typeface="Norwester"/>
                <a:ea typeface="Norwester"/>
                <a:cs typeface="Norwester"/>
                <a:sym typeface="Norwester"/>
              </a:rPr>
              <a:t>REPORT</a:t>
            </a:r>
          </a:p>
        </p:txBody>
      </p:sp>
      <p:sp>
        <p:nvSpPr>
          <p:cNvPr id="8" name="TextBox 8"/>
          <p:cNvSpPr txBox="1"/>
          <p:nvPr/>
        </p:nvSpPr>
        <p:spPr>
          <a:xfrm>
            <a:off x="7956135" y="2640661"/>
            <a:ext cx="5921116" cy="1767047"/>
          </a:xfrm>
          <a:prstGeom prst="rect">
            <a:avLst/>
          </a:prstGeom>
        </p:spPr>
        <p:txBody>
          <a:bodyPr lIns="0" tIns="0" rIns="0" bIns="0" rtlCol="0" anchor="t">
            <a:spAutoFit/>
          </a:bodyPr>
          <a:lstStyle/>
          <a:p>
            <a:pPr algn="l">
              <a:lnSpc>
                <a:spcPts val="4961"/>
              </a:lnSpc>
            </a:pPr>
            <a:r>
              <a:rPr lang="en-US" sz="4100">
                <a:solidFill>
                  <a:srgbClr val="154273"/>
                </a:solidFill>
                <a:latin typeface="Poppins"/>
                <a:ea typeface="Poppins"/>
                <a:cs typeface="Poppins"/>
                <a:sym typeface="Poppins"/>
              </a:rPr>
              <a:t>SEXUAL HARASSMENT IN THE WORKPLACE</a:t>
            </a:r>
          </a:p>
          <a:p>
            <a:pPr algn="l">
              <a:lnSpc>
                <a:spcPts val="3810"/>
              </a:lnSpc>
            </a:pPr>
            <a:endParaRPr/>
          </a:p>
        </p:txBody>
      </p:sp>
      <p:grpSp>
        <p:nvGrpSpPr>
          <p:cNvPr id="9" name="Group 9"/>
          <p:cNvGrpSpPr/>
          <p:nvPr/>
        </p:nvGrpSpPr>
        <p:grpSpPr>
          <a:xfrm>
            <a:off x="7956135" y="6936211"/>
            <a:ext cx="9686384" cy="2303896"/>
            <a:chOff x="0" y="0"/>
            <a:chExt cx="2137363" cy="508369"/>
          </a:xfrm>
        </p:grpSpPr>
        <p:sp>
          <p:nvSpPr>
            <p:cNvPr id="10" name="Freeform 10"/>
            <p:cNvSpPr/>
            <p:nvPr/>
          </p:nvSpPr>
          <p:spPr>
            <a:xfrm>
              <a:off x="0" y="0"/>
              <a:ext cx="2137363" cy="508370"/>
            </a:xfrm>
            <a:custGeom>
              <a:avLst/>
              <a:gdLst/>
              <a:ahLst/>
              <a:cxnLst/>
              <a:rect l="l" t="t" r="r" b="b"/>
              <a:pathLst>
                <a:path w="2137363" h="508370">
                  <a:moveTo>
                    <a:pt x="40762" y="0"/>
                  </a:moveTo>
                  <a:lnTo>
                    <a:pt x="2096601" y="0"/>
                  </a:lnTo>
                  <a:cubicBezTo>
                    <a:pt x="2107412" y="0"/>
                    <a:pt x="2117780" y="4295"/>
                    <a:pt x="2125424" y="11939"/>
                  </a:cubicBezTo>
                  <a:cubicBezTo>
                    <a:pt x="2133068" y="19583"/>
                    <a:pt x="2137363" y="29951"/>
                    <a:pt x="2137363" y="40762"/>
                  </a:cubicBezTo>
                  <a:lnTo>
                    <a:pt x="2137363" y="467607"/>
                  </a:lnTo>
                  <a:cubicBezTo>
                    <a:pt x="2137363" y="490120"/>
                    <a:pt x="2119113" y="508370"/>
                    <a:pt x="2096601" y="508370"/>
                  </a:cubicBezTo>
                  <a:lnTo>
                    <a:pt x="40762" y="508370"/>
                  </a:lnTo>
                  <a:cubicBezTo>
                    <a:pt x="18250" y="508370"/>
                    <a:pt x="0" y="490120"/>
                    <a:pt x="0" y="467607"/>
                  </a:cubicBezTo>
                  <a:lnTo>
                    <a:pt x="0" y="40762"/>
                  </a:lnTo>
                  <a:cubicBezTo>
                    <a:pt x="0" y="18250"/>
                    <a:pt x="18250" y="0"/>
                    <a:pt x="40762" y="0"/>
                  </a:cubicBezTo>
                  <a:close/>
                </a:path>
              </a:pathLst>
            </a:custGeom>
            <a:solidFill>
              <a:srgbClr val="AAD7D4"/>
            </a:solidFill>
          </p:spPr>
        </p:sp>
        <p:sp>
          <p:nvSpPr>
            <p:cNvPr id="11" name="TextBox 11"/>
            <p:cNvSpPr txBox="1"/>
            <p:nvPr/>
          </p:nvSpPr>
          <p:spPr>
            <a:xfrm>
              <a:off x="0" y="-38100"/>
              <a:ext cx="2137363" cy="54646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8149640" y="4390790"/>
            <a:ext cx="9109660" cy="4854514"/>
          </a:xfrm>
          <a:prstGeom prst="rect">
            <a:avLst/>
          </a:prstGeom>
        </p:spPr>
        <p:txBody>
          <a:bodyPr lIns="0" tIns="0" rIns="0" bIns="0" rtlCol="0" anchor="t">
            <a:spAutoFit/>
          </a:bodyPr>
          <a:lstStyle/>
          <a:p>
            <a:pPr algn="l">
              <a:lnSpc>
                <a:spcPts val="2929"/>
              </a:lnSpc>
            </a:pPr>
            <a:endParaRPr/>
          </a:p>
          <a:p>
            <a:pPr marL="647700" lvl="1" indent="-323850" algn="just">
              <a:lnSpc>
                <a:spcPts val="4050"/>
              </a:lnSpc>
              <a:spcBef>
                <a:spcPct val="0"/>
              </a:spcBef>
              <a:buFont typeface="Arial"/>
              <a:buChar char="•"/>
            </a:pPr>
            <a:r>
              <a:rPr lang="en-US" sz="3000" u="none" spc="179">
                <a:solidFill>
                  <a:srgbClr val="000000"/>
                </a:solidFill>
                <a:latin typeface="Poppins"/>
                <a:ea typeface="Poppins"/>
                <a:cs typeface="Poppins"/>
                <a:sym typeface="Poppins"/>
              </a:rPr>
              <a:t>provides an overview of public perceptions about the protection of employees' rights in Albania;</a:t>
            </a:r>
          </a:p>
          <a:p>
            <a:pPr algn="just">
              <a:lnSpc>
                <a:spcPts val="4050"/>
              </a:lnSpc>
              <a:spcBef>
                <a:spcPct val="0"/>
              </a:spcBef>
            </a:pPr>
            <a:endParaRPr/>
          </a:p>
          <a:p>
            <a:pPr algn="just">
              <a:lnSpc>
                <a:spcPts val="4050"/>
              </a:lnSpc>
              <a:spcBef>
                <a:spcPct val="0"/>
              </a:spcBef>
            </a:pPr>
            <a:endParaRPr/>
          </a:p>
          <a:p>
            <a:pPr marL="647700" lvl="1" indent="-323850" algn="just">
              <a:lnSpc>
                <a:spcPts val="4050"/>
              </a:lnSpc>
              <a:spcBef>
                <a:spcPct val="0"/>
              </a:spcBef>
              <a:buFont typeface="Arial"/>
              <a:buChar char="•"/>
            </a:pPr>
            <a:r>
              <a:rPr lang="en-US" sz="3000" u="none" spc="179">
                <a:solidFill>
                  <a:srgbClr val="000000"/>
                </a:solidFill>
                <a:latin typeface="DM Sans"/>
                <a:ea typeface="DM Sans"/>
                <a:cs typeface="DM Sans"/>
                <a:sym typeface="DM Sans"/>
              </a:rPr>
              <a:t>highlights the opinions and experiences of employees who are currently employed in the public and private sectors.</a:t>
            </a:r>
          </a:p>
          <a:p>
            <a:pPr marL="0" lvl="0" indent="0" algn="l">
              <a:lnSpc>
                <a:spcPts val="2929"/>
              </a:lnSpc>
              <a:spcBef>
                <a:spcPct val="0"/>
              </a:spcBef>
            </a:pPr>
            <a:endParaRPr/>
          </a:p>
        </p:txBody>
      </p:sp>
      <p:sp>
        <p:nvSpPr>
          <p:cNvPr id="13" name="AutoShape 13"/>
          <p:cNvSpPr/>
          <p:nvPr/>
        </p:nvSpPr>
        <p:spPr>
          <a:xfrm>
            <a:off x="8406384" y="2204212"/>
            <a:ext cx="11525753" cy="0"/>
          </a:xfrm>
          <a:prstGeom prst="line">
            <a:avLst/>
          </a:prstGeom>
          <a:ln w="28575" cap="flat">
            <a:solidFill>
              <a:srgbClr val="6AB2CF"/>
            </a:solidFill>
            <a:prstDash val="solid"/>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EFEF"/>
        </a:solidFill>
        <a:effectLst/>
      </p:bgPr>
    </p:bg>
    <p:spTree>
      <p:nvGrpSpPr>
        <p:cNvPr id="1" name=""/>
        <p:cNvGrpSpPr/>
        <p:nvPr/>
      </p:nvGrpSpPr>
      <p:grpSpPr>
        <a:xfrm>
          <a:off x="0" y="0"/>
          <a:ext cx="0" cy="0"/>
          <a:chOff x="0" y="0"/>
          <a:chExt cx="0" cy="0"/>
        </a:xfrm>
      </p:grpSpPr>
      <p:grpSp>
        <p:nvGrpSpPr>
          <p:cNvPr id="2" name="Group 2"/>
          <p:cNvGrpSpPr/>
          <p:nvPr/>
        </p:nvGrpSpPr>
        <p:grpSpPr>
          <a:xfrm>
            <a:off x="2741148" y="8586132"/>
            <a:ext cx="1024593" cy="102459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D7D4"/>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128988" y="8586132"/>
            <a:ext cx="1024593" cy="102459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D7D4"/>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5515531" y="8586132"/>
            <a:ext cx="1024593" cy="102459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D7D4"/>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9743872" y="2775961"/>
            <a:ext cx="7898644" cy="5124245"/>
          </a:xfrm>
          <a:custGeom>
            <a:avLst/>
            <a:gdLst/>
            <a:ahLst/>
            <a:cxnLst/>
            <a:rect l="l" t="t" r="r" b="b"/>
            <a:pathLst>
              <a:path w="7898644" h="5124245">
                <a:moveTo>
                  <a:pt x="0" y="0"/>
                </a:moveTo>
                <a:lnTo>
                  <a:pt x="7898644" y="0"/>
                </a:lnTo>
                <a:lnTo>
                  <a:pt x="7898644" y="5124245"/>
                </a:lnTo>
                <a:lnTo>
                  <a:pt x="0" y="5124245"/>
                </a:lnTo>
                <a:lnTo>
                  <a:pt x="0" y="0"/>
                </a:lnTo>
                <a:close/>
              </a:path>
            </a:pathLst>
          </a:custGeom>
          <a:blipFill>
            <a:blip r:embed="rId3"/>
            <a:stretch>
              <a:fillRect/>
            </a:stretch>
          </a:blipFill>
        </p:spPr>
      </p:sp>
      <p:sp>
        <p:nvSpPr>
          <p:cNvPr id="12" name="Freeform 12"/>
          <p:cNvSpPr/>
          <p:nvPr/>
        </p:nvSpPr>
        <p:spPr>
          <a:xfrm>
            <a:off x="9919523" y="2955708"/>
            <a:ext cx="7052162" cy="3966185"/>
          </a:xfrm>
          <a:custGeom>
            <a:avLst/>
            <a:gdLst/>
            <a:ahLst/>
            <a:cxnLst/>
            <a:rect l="l" t="t" r="r" b="b"/>
            <a:pathLst>
              <a:path w="7052162" h="3966185">
                <a:moveTo>
                  <a:pt x="0" y="0"/>
                </a:moveTo>
                <a:lnTo>
                  <a:pt x="7052162" y="0"/>
                </a:lnTo>
                <a:lnTo>
                  <a:pt x="7052162" y="3966185"/>
                </a:lnTo>
                <a:lnTo>
                  <a:pt x="0" y="3966185"/>
                </a:lnTo>
                <a:lnTo>
                  <a:pt x="0" y="0"/>
                </a:lnTo>
                <a:close/>
              </a:path>
            </a:pathLst>
          </a:custGeom>
          <a:blipFill>
            <a:blip r:embed="rId4"/>
            <a:stretch>
              <a:fillRect t="-9232" b="-9232"/>
            </a:stretch>
          </a:blipFill>
        </p:spPr>
      </p:sp>
      <p:sp>
        <p:nvSpPr>
          <p:cNvPr id="13" name="Freeform 13"/>
          <p:cNvSpPr/>
          <p:nvPr/>
        </p:nvSpPr>
        <p:spPr>
          <a:xfrm>
            <a:off x="10343972" y="3248756"/>
            <a:ext cx="1740119" cy="3742192"/>
          </a:xfrm>
          <a:custGeom>
            <a:avLst/>
            <a:gdLst/>
            <a:ahLst/>
            <a:cxnLst/>
            <a:rect l="l" t="t" r="r" b="b"/>
            <a:pathLst>
              <a:path w="1740119" h="3742192">
                <a:moveTo>
                  <a:pt x="0" y="0"/>
                </a:moveTo>
                <a:lnTo>
                  <a:pt x="1740120" y="0"/>
                </a:lnTo>
                <a:lnTo>
                  <a:pt x="1740120" y="3742192"/>
                </a:lnTo>
                <a:lnTo>
                  <a:pt x="0" y="3742192"/>
                </a:lnTo>
                <a:lnTo>
                  <a:pt x="0" y="0"/>
                </a:lnTo>
                <a:close/>
              </a:path>
            </a:pathLst>
          </a:custGeom>
          <a:blipFill>
            <a:blip r:embed="rId5" cstate="print"/>
            <a:stretch>
              <a:fillRect/>
            </a:stretch>
          </a:blipFill>
        </p:spPr>
      </p:sp>
      <p:sp>
        <p:nvSpPr>
          <p:cNvPr id="14" name="Freeform 14"/>
          <p:cNvSpPr/>
          <p:nvPr/>
        </p:nvSpPr>
        <p:spPr>
          <a:xfrm rot="-973155">
            <a:off x="11552552" y="4167575"/>
            <a:ext cx="1925964" cy="2698373"/>
          </a:xfrm>
          <a:custGeom>
            <a:avLst/>
            <a:gdLst/>
            <a:ahLst/>
            <a:cxnLst/>
            <a:rect l="l" t="t" r="r" b="b"/>
            <a:pathLst>
              <a:path w="1925964" h="2698373">
                <a:moveTo>
                  <a:pt x="0" y="0"/>
                </a:moveTo>
                <a:lnTo>
                  <a:pt x="1925963" y="0"/>
                </a:lnTo>
                <a:lnTo>
                  <a:pt x="1925963" y="2698373"/>
                </a:lnTo>
                <a:lnTo>
                  <a:pt x="0" y="2698373"/>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15" name="Freeform 15"/>
          <p:cNvSpPr/>
          <p:nvPr/>
        </p:nvSpPr>
        <p:spPr>
          <a:xfrm>
            <a:off x="13118264" y="3394994"/>
            <a:ext cx="3900772" cy="3686230"/>
          </a:xfrm>
          <a:custGeom>
            <a:avLst/>
            <a:gdLst/>
            <a:ahLst/>
            <a:cxnLst/>
            <a:rect l="l" t="t" r="r" b="b"/>
            <a:pathLst>
              <a:path w="3900772" h="3686230">
                <a:moveTo>
                  <a:pt x="0" y="0"/>
                </a:moveTo>
                <a:lnTo>
                  <a:pt x="3900772" y="0"/>
                </a:lnTo>
                <a:lnTo>
                  <a:pt x="3900772" y="3686230"/>
                </a:lnTo>
                <a:lnTo>
                  <a:pt x="0" y="36862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16"/>
          <p:cNvSpPr/>
          <p:nvPr/>
        </p:nvSpPr>
        <p:spPr>
          <a:xfrm>
            <a:off x="4301532" y="8799203"/>
            <a:ext cx="679504" cy="679221"/>
          </a:xfrm>
          <a:custGeom>
            <a:avLst/>
            <a:gdLst/>
            <a:ahLst/>
            <a:cxnLst/>
            <a:rect l="l" t="t" r="r" b="b"/>
            <a:pathLst>
              <a:path w="679504" h="679221">
                <a:moveTo>
                  <a:pt x="0" y="0"/>
                </a:moveTo>
                <a:lnTo>
                  <a:pt x="679504" y="0"/>
                </a:lnTo>
                <a:lnTo>
                  <a:pt x="679504" y="679220"/>
                </a:lnTo>
                <a:lnTo>
                  <a:pt x="0" y="679220"/>
                </a:lnTo>
                <a:lnTo>
                  <a:pt x="0" y="0"/>
                </a:lnTo>
                <a:close/>
              </a:path>
            </a:pathLst>
          </a:custGeom>
          <a:blipFill>
            <a:blip r:embed="rId10" cstate="print">
              <a:extLst>
                <a:ext uri="{96DAC541-7B7A-43D3-8B79-37D633B846F1}">
                  <asvg:svgBlip xmlns:asvg="http://schemas.microsoft.com/office/drawing/2016/SVG/main" r:embed="rId11"/>
                </a:ext>
              </a:extLst>
            </a:blip>
            <a:stretch>
              <a:fillRect/>
            </a:stretch>
          </a:blipFill>
        </p:spPr>
      </p:sp>
      <p:sp>
        <p:nvSpPr>
          <p:cNvPr id="17" name="Freeform 17"/>
          <p:cNvSpPr/>
          <p:nvPr/>
        </p:nvSpPr>
        <p:spPr>
          <a:xfrm>
            <a:off x="2858386" y="8687829"/>
            <a:ext cx="790118" cy="802150"/>
          </a:xfrm>
          <a:custGeom>
            <a:avLst/>
            <a:gdLst/>
            <a:ahLst/>
            <a:cxnLst/>
            <a:rect l="l" t="t" r="r" b="b"/>
            <a:pathLst>
              <a:path w="790118" h="802150">
                <a:moveTo>
                  <a:pt x="0" y="0"/>
                </a:moveTo>
                <a:lnTo>
                  <a:pt x="790118" y="0"/>
                </a:lnTo>
                <a:lnTo>
                  <a:pt x="790118" y="802149"/>
                </a:lnTo>
                <a:lnTo>
                  <a:pt x="0" y="802149"/>
                </a:lnTo>
                <a:lnTo>
                  <a:pt x="0" y="0"/>
                </a:lnTo>
                <a:close/>
              </a:path>
            </a:pathLst>
          </a:custGeom>
          <a:blipFill>
            <a:blip r:embed="rId12" cstate="print"/>
            <a:stretch>
              <a:fillRect/>
            </a:stretch>
          </a:blipFill>
        </p:spPr>
      </p:sp>
      <p:sp>
        <p:nvSpPr>
          <p:cNvPr id="18" name="Freeform 18"/>
          <p:cNvSpPr/>
          <p:nvPr/>
        </p:nvSpPr>
        <p:spPr>
          <a:xfrm>
            <a:off x="5629831" y="8873184"/>
            <a:ext cx="800388" cy="531258"/>
          </a:xfrm>
          <a:custGeom>
            <a:avLst/>
            <a:gdLst/>
            <a:ahLst/>
            <a:cxnLst/>
            <a:rect l="l" t="t" r="r" b="b"/>
            <a:pathLst>
              <a:path w="800388" h="531258">
                <a:moveTo>
                  <a:pt x="0" y="0"/>
                </a:moveTo>
                <a:lnTo>
                  <a:pt x="800388" y="0"/>
                </a:lnTo>
                <a:lnTo>
                  <a:pt x="800388" y="531258"/>
                </a:lnTo>
                <a:lnTo>
                  <a:pt x="0" y="531258"/>
                </a:lnTo>
                <a:lnTo>
                  <a:pt x="0" y="0"/>
                </a:lnTo>
                <a:close/>
              </a:path>
            </a:pathLst>
          </a:custGeom>
          <a:blipFill>
            <a:blip r:embed="rId13" cstate="print"/>
            <a:stretch>
              <a:fillRect/>
            </a:stretch>
          </a:blipFill>
        </p:spPr>
      </p:sp>
      <p:sp>
        <p:nvSpPr>
          <p:cNvPr id="19" name="TextBox 19"/>
          <p:cNvSpPr txBox="1"/>
          <p:nvPr/>
        </p:nvSpPr>
        <p:spPr>
          <a:xfrm>
            <a:off x="897821" y="2370639"/>
            <a:ext cx="8846051" cy="5553964"/>
          </a:xfrm>
          <a:prstGeom prst="rect">
            <a:avLst/>
          </a:prstGeom>
        </p:spPr>
        <p:txBody>
          <a:bodyPr lIns="0" tIns="0" rIns="0" bIns="0" rtlCol="0" anchor="t">
            <a:spAutoFit/>
          </a:bodyPr>
          <a:lstStyle/>
          <a:p>
            <a:pPr marL="0" lvl="0" indent="0" algn="l">
              <a:lnSpc>
                <a:spcPts val="4927"/>
              </a:lnSpc>
            </a:pPr>
            <a:r>
              <a:rPr lang="en-US" sz="2799" spc="167">
                <a:solidFill>
                  <a:srgbClr val="000000"/>
                </a:solidFill>
                <a:latin typeface="Poppins"/>
                <a:ea typeface="Poppins"/>
                <a:cs typeface="Poppins"/>
                <a:sym typeface="Poppins"/>
              </a:rPr>
              <a:t>S</a:t>
            </a:r>
            <a:r>
              <a:rPr lang="en-US" sz="2799" u="none" spc="167">
                <a:solidFill>
                  <a:srgbClr val="000000"/>
                </a:solidFill>
                <a:latin typeface="Poppins"/>
                <a:ea typeface="Poppins"/>
                <a:cs typeface="Poppins"/>
                <a:sym typeface="Poppins"/>
              </a:rPr>
              <a:t>tudy uses the definition of Labor Code for SH as an</a:t>
            </a:r>
            <a:r>
              <a:rPr lang="en-US" sz="2799" u="sng" spc="167">
                <a:solidFill>
                  <a:srgbClr val="000000"/>
                </a:solidFill>
                <a:latin typeface="Poppins"/>
                <a:ea typeface="Poppins"/>
                <a:cs typeface="Poppins"/>
                <a:sym typeface="Poppins"/>
              </a:rPr>
              <a:t> unwanted sexual behavior</a:t>
            </a:r>
            <a:r>
              <a:rPr lang="en-US" sz="2799" u="none" spc="167">
                <a:solidFill>
                  <a:srgbClr val="000000"/>
                </a:solidFill>
                <a:latin typeface="Poppins"/>
                <a:ea typeface="Poppins"/>
                <a:cs typeface="Poppins"/>
                <a:sym typeface="Poppins"/>
              </a:rPr>
              <a:t> that manifests itself through:</a:t>
            </a:r>
          </a:p>
          <a:p>
            <a:pPr marL="604519" lvl="1" indent="-302260" algn="l">
              <a:lnSpc>
                <a:spcPts val="4927"/>
              </a:lnSpc>
              <a:buFont typeface="Arial"/>
              <a:buChar char="•"/>
            </a:pPr>
            <a:r>
              <a:rPr lang="en-US" sz="2799" u="none" spc="167">
                <a:solidFill>
                  <a:srgbClr val="000000"/>
                </a:solidFill>
                <a:latin typeface="Poppins"/>
                <a:ea typeface="Poppins"/>
                <a:cs typeface="Poppins"/>
                <a:sym typeface="Poppins"/>
              </a:rPr>
              <a:t>physical contact and touching; </a:t>
            </a:r>
          </a:p>
          <a:p>
            <a:pPr marL="604519" lvl="1" indent="-302260" algn="l">
              <a:lnSpc>
                <a:spcPts val="4927"/>
              </a:lnSpc>
              <a:buFont typeface="Arial"/>
              <a:buChar char="•"/>
            </a:pPr>
            <a:r>
              <a:rPr lang="en-US" sz="2799" u="none" spc="167">
                <a:solidFill>
                  <a:srgbClr val="000000"/>
                </a:solidFill>
                <a:latin typeface="Poppins"/>
                <a:ea typeface="Poppins"/>
                <a:cs typeface="Poppins"/>
                <a:sym typeface="Poppins"/>
              </a:rPr>
              <a:t>sexually nuanced expressions,</a:t>
            </a:r>
          </a:p>
          <a:p>
            <a:pPr marL="604519" lvl="1" indent="-302260" algn="l">
              <a:lnSpc>
                <a:spcPts val="4927"/>
              </a:lnSpc>
              <a:buFont typeface="Arial"/>
              <a:buChar char="•"/>
            </a:pPr>
            <a:r>
              <a:rPr lang="en-US" sz="2799" u="none" spc="167">
                <a:solidFill>
                  <a:srgbClr val="000000"/>
                </a:solidFill>
                <a:latin typeface="Poppins"/>
                <a:ea typeface="Poppins"/>
                <a:cs typeface="Poppins"/>
                <a:sym typeface="Poppins"/>
              </a:rPr>
              <a:t>the display of images with sexual content;</a:t>
            </a:r>
          </a:p>
          <a:p>
            <a:pPr marL="604519" lvl="1" indent="-302260" algn="l">
              <a:lnSpc>
                <a:spcPts val="4927"/>
              </a:lnSpc>
              <a:buFont typeface="Arial"/>
              <a:buChar char="•"/>
            </a:pPr>
            <a:r>
              <a:rPr lang="en-US" sz="2799" u="none" spc="167">
                <a:solidFill>
                  <a:srgbClr val="000000"/>
                </a:solidFill>
                <a:latin typeface="Poppins"/>
                <a:ea typeface="Poppins"/>
                <a:cs typeface="Poppins"/>
                <a:sym typeface="Poppins"/>
              </a:rPr>
              <a:t>requests for sex through words and actions.</a:t>
            </a:r>
          </a:p>
        </p:txBody>
      </p:sp>
      <p:sp>
        <p:nvSpPr>
          <p:cNvPr id="20" name="TextBox 20"/>
          <p:cNvSpPr txBox="1"/>
          <p:nvPr/>
        </p:nvSpPr>
        <p:spPr>
          <a:xfrm>
            <a:off x="1095931" y="965985"/>
            <a:ext cx="7425121" cy="891794"/>
          </a:xfrm>
          <a:prstGeom prst="rect">
            <a:avLst/>
          </a:prstGeom>
        </p:spPr>
        <p:txBody>
          <a:bodyPr lIns="0" tIns="0" rIns="0" bIns="0" rtlCol="0" anchor="t">
            <a:spAutoFit/>
          </a:bodyPr>
          <a:lstStyle/>
          <a:p>
            <a:pPr algn="l">
              <a:lnSpc>
                <a:spcPts val="6207"/>
              </a:lnSpc>
            </a:pPr>
            <a:r>
              <a:rPr lang="en-US" sz="6399" b="1">
                <a:solidFill>
                  <a:srgbClr val="1C2120"/>
                </a:solidFill>
                <a:latin typeface="Poppins Bold"/>
                <a:ea typeface="Poppins Bold"/>
                <a:cs typeface="Poppins Bold"/>
                <a:sym typeface="Poppins Bold"/>
              </a:rPr>
              <a:t>Definition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EFEF"/>
        </a:solidFill>
        <a:effectLst/>
      </p:bgPr>
    </p:bg>
    <p:spTree>
      <p:nvGrpSpPr>
        <p:cNvPr id="1" name=""/>
        <p:cNvGrpSpPr/>
        <p:nvPr/>
      </p:nvGrpSpPr>
      <p:grpSpPr>
        <a:xfrm>
          <a:off x="0" y="0"/>
          <a:ext cx="0" cy="0"/>
          <a:chOff x="0" y="0"/>
          <a:chExt cx="0" cy="0"/>
        </a:xfrm>
      </p:grpSpPr>
      <p:grpSp>
        <p:nvGrpSpPr>
          <p:cNvPr id="2" name="Group 2"/>
          <p:cNvGrpSpPr/>
          <p:nvPr/>
        </p:nvGrpSpPr>
        <p:grpSpPr>
          <a:xfrm>
            <a:off x="686125" y="1720835"/>
            <a:ext cx="6346038" cy="1218745"/>
            <a:chOff x="0" y="0"/>
            <a:chExt cx="1671385" cy="320986"/>
          </a:xfrm>
        </p:grpSpPr>
        <p:sp>
          <p:nvSpPr>
            <p:cNvPr id="3" name="Freeform 3"/>
            <p:cNvSpPr/>
            <p:nvPr/>
          </p:nvSpPr>
          <p:spPr>
            <a:xfrm>
              <a:off x="0" y="0"/>
              <a:ext cx="1671385" cy="320986"/>
            </a:xfrm>
            <a:custGeom>
              <a:avLst/>
              <a:gdLst/>
              <a:ahLst/>
              <a:cxnLst/>
              <a:rect l="l" t="t" r="r" b="b"/>
              <a:pathLst>
                <a:path w="1671385" h="320986">
                  <a:moveTo>
                    <a:pt x="62218" y="0"/>
                  </a:moveTo>
                  <a:lnTo>
                    <a:pt x="1609167" y="0"/>
                  </a:lnTo>
                  <a:cubicBezTo>
                    <a:pt x="1643529" y="0"/>
                    <a:pt x="1671385" y="27856"/>
                    <a:pt x="1671385" y="62218"/>
                  </a:cubicBezTo>
                  <a:lnTo>
                    <a:pt x="1671385" y="258768"/>
                  </a:lnTo>
                  <a:cubicBezTo>
                    <a:pt x="1671385" y="293130"/>
                    <a:pt x="1643529" y="320986"/>
                    <a:pt x="1609167" y="320986"/>
                  </a:cubicBezTo>
                  <a:lnTo>
                    <a:pt x="62218" y="320986"/>
                  </a:lnTo>
                  <a:cubicBezTo>
                    <a:pt x="27856" y="320986"/>
                    <a:pt x="0" y="293130"/>
                    <a:pt x="0" y="258768"/>
                  </a:cubicBezTo>
                  <a:lnTo>
                    <a:pt x="0" y="62218"/>
                  </a:lnTo>
                  <a:cubicBezTo>
                    <a:pt x="0" y="27856"/>
                    <a:pt x="27856" y="0"/>
                    <a:pt x="62218" y="0"/>
                  </a:cubicBezTo>
                  <a:close/>
                </a:path>
              </a:pathLst>
            </a:custGeom>
            <a:solidFill>
              <a:srgbClr val="AAD7D4"/>
            </a:solidFill>
          </p:spPr>
        </p:sp>
        <p:sp>
          <p:nvSpPr>
            <p:cNvPr id="4" name="TextBox 4"/>
            <p:cNvSpPr txBox="1"/>
            <p:nvPr/>
          </p:nvSpPr>
          <p:spPr>
            <a:xfrm>
              <a:off x="0" y="-38100"/>
              <a:ext cx="1671385" cy="359086"/>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783946" y="1833329"/>
            <a:ext cx="925276" cy="925276"/>
          </a:xfrm>
          <a:custGeom>
            <a:avLst/>
            <a:gdLst/>
            <a:ahLst/>
            <a:cxnLst/>
            <a:rect l="l" t="t" r="r" b="b"/>
            <a:pathLst>
              <a:path w="925276" h="925276">
                <a:moveTo>
                  <a:pt x="0" y="0"/>
                </a:moveTo>
                <a:lnTo>
                  <a:pt x="925275" y="0"/>
                </a:lnTo>
                <a:lnTo>
                  <a:pt x="925275" y="925276"/>
                </a:lnTo>
                <a:lnTo>
                  <a:pt x="0" y="925276"/>
                </a:lnTo>
                <a:lnTo>
                  <a:pt x="0" y="0"/>
                </a:lnTo>
                <a:close/>
              </a:path>
            </a:pathLst>
          </a:custGeom>
          <a:blipFill>
            <a:blip r:embed="rId3" cstate="print"/>
            <a:stretch>
              <a:fillRect/>
            </a:stretch>
          </a:blipFill>
        </p:spPr>
      </p:sp>
      <p:sp>
        <p:nvSpPr>
          <p:cNvPr id="9" name="Freeform 9"/>
          <p:cNvSpPr/>
          <p:nvPr/>
        </p:nvSpPr>
        <p:spPr>
          <a:xfrm>
            <a:off x="10785095" y="1912597"/>
            <a:ext cx="7086340" cy="8179944"/>
          </a:xfrm>
          <a:custGeom>
            <a:avLst/>
            <a:gdLst/>
            <a:ahLst/>
            <a:cxnLst/>
            <a:rect l="l" t="t" r="r" b="b"/>
            <a:pathLst>
              <a:path w="7086340" h="8179944">
                <a:moveTo>
                  <a:pt x="0" y="0"/>
                </a:moveTo>
                <a:lnTo>
                  <a:pt x="7086340" y="0"/>
                </a:lnTo>
                <a:lnTo>
                  <a:pt x="7086340" y="8179944"/>
                </a:lnTo>
                <a:lnTo>
                  <a:pt x="0" y="8179944"/>
                </a:lnTo>
                <a:lnTo>
                  <a:pt x="0" y="0"/>
                </a:lnTo>
                <a:close/>
              </a:path>
            </a:pathLst>
          </a:custGeom>
          <a:blipFill>
            <a:blip r:embed="rId4"/>
            <a:stretch>
              <a:fillRect t="-795" r="-9207" b="-795"/>
            </a:stretch>
          </a:blipFill>
        </p:spPr>
      </p:sp>
      <p:sp>
        <p:nvSpPr>
          <p:cNvPr id="11" name="TextBox 11"/>
          <p:cNvSpPr txBox="1"/>
          <p:nvPr/>
        </p:nvSpPr>
        <p:spPr>
          <a:xfrm>
            <a:off x="5889861" y="379224"/>
            <a:ext cx="5990468" cy="991743"/>
          </a:xfrm>
          <a:prstGeom prst="rect">
            <a:avLst/>
          </a:prstGeom>
        </p:spPr>
        <p:txBody>
          <a:bodyPr lIns="0" tIns="0" rIns="0" bIns="0" rtlCol="0" anchor="t">
            <a:spAutoFit/>
          </a:bodyPr>
          <a:lstStyle/>
          <a:p>
            <a:pPr algn="ctr">
              <a:lnSpc>
                <a:spcPts val="7296"/>
              </a:lnSpc>
            </a:pPr>
            <a:r>
              <a:rPr lang="en-US" sz="6400" b="1">
                <a:solidFill>
                  <a:srgbClr val="1C2120"/>
                </a:solidFill>
                <a:latin typeface="Poppins Bold"/>
                <a:ea typeface="Poppins Bold"/>
                <a:cs typeface="Poppins Bold"/>
                <a:sym typeface="Poppins Bold"/>
              </a:rPr>
              <a:t>Metodology</a:t>
            </a:r>
          </a:p>
        </p:txBody>
      </p:sp>
      <p:sp>
        <p:nvSpPr>
          <p:cNvPr id="12" name="TextBox 12"/>
          <p:cNvSpPr txBox="1"/>
          <p:nvPr/>
        </p:nvSpPr>
        <p:spPr>
          <a:xfrm>
            <a:off x="1835291" y="2059888"/>
            <a:ext cx="3262131" cy="423672"/>
          </a:xfrm>
          <a:prstGeom prst="rect">
            <a:avLst/>
          </a:prstGeom>
        </p:spPr>
        <p:txBody>
          <a:bodyPr lIns="0" tIns="0" rIns="0" bIns="0" rtlCol="0" anchor="t">
            <a:spAutoFit/>
          </a:bodyPr>
          <a:lstStyle/>
          <a:p>
            <a:pPr algn="ctr">
              <a:lnSpc>
                <a:spcPts val="3024"/>
              </a:lnSpc>
            </a:pPr>
            <a:r>
              <a:rPr lang="en-US" sz="2800" b="1">
                <a:solidFill>
                  <a:srgbClr val="1C2120"/>
                </a:solidFill>
                <a:latin typeface="Poppins Bold"/>
                <a:ea typeface="Poppins Bold"/>
                <a:cs typeface="Poppins Bold"/>
                <a:sym typeface="Poppins Bold"/>
              </a:rPr>
              <a:t>Quantitave study</a:t>
            </a:r>
          </a:p>
        </p:txBody>
      </p:sp>
      <p:sp>
        <p:nvSpPr>
          <p:cNvPr id="13" name="TextBox 13"/>
          <p:cNvSpPr txBox="1"/>
          <p:nvPr/>
        </p:nvSpPr>
        <p:spPr>
          <a:xfrm>
            <a:off x="749359" y="4550918"/>
            <a:ext cx="9309041" cy="4270400"/>
          </a:xfrm>
          <a:prstGeom prst="rect">
            <a:avLst/>
          </a:prstGeom>
        </p:spPr>
        <p:txBody>
          <a:bodyPr lIns="0" tIns="0" rIns="0" bIns="0" rtlCol="0" anchor="t">
            <a:spAutoFit/>
          </a:bodyPr>
          <a:lstStyle/>
          <a:p>
            <a:pPr algn="just">
              <a:lnSpc>
                <a:spcPts val="3673"/>
              </a:lnSpc>
            </a:pPr>
            <a:r>
              <a:rPr lang="en-US" sz="3200" spc="131" dirty="0">
                <a:solidFill>
                  <a:srgbClr val="000000"/>
                </a:solidFill>
                <a:latin typeface="Poppins"/>
                <a:ea typeface="Poppins"/>
                <a:cs typeface="Poppins"/>
                <a:sym typeface="Poppins"/>
              </a:rPr>
              <a:t>Online </a:t>
            </a:r>
            <a:r>
              <a:rPr lang="en-US" sz="3200" spc="131" dirty="0" err="1">
                <a:solidFill>
                  <a:srgbClr val="000000"/>
                </a:solidFill>
                <a:latin typeface="Poppins"/>
                <a:ea typeface="Poppins"/>
                <a:cs typeface="Poppins"/>
                <a:sym typeface="Poppins"/>
              </a:rPr>
              <a:t>quantitave</a:t>
            </a:r>
            <a:r>
              <a:rPr lang="en-US" sz="3200" spc="131" dirty="0">
                <a:solidFill>
                  <a:srgbClr val="000000"/>
                </a:solidFill>
                <a:latin typeface="Poppins"/>
                <a:ea typeface="Poppins"/>
                <a:cs typeface="Poppins"/>
                <a:sym typeface="Poppins"/>
              </a:rPr>
              <a:t> </a:t>
            </a:r>
            <a:r>
              <a:rPr lang="en-US" sz="3200" spc="131" dirty="0" err="1">
                <a:solidFill>
                  <a:srgbClr val="000000"/>
                </a:solidFill>
                <a:latin typeface="Poppins"/>
                <a:ea typeface="Poppins"/>
                <a:cs typeface="Poppins"/>
                <a:sym typeface="Poppins"/>
              </a:rPr>
              <a:t>survay</a:t>
            </a:r>
            <a:r>
              <a:rPr lang="en-US" sz="3200" spc="131" dirty="0">
                <a:solidFill>
                  <a:srgbClr val="000000"/>
                </a:solidFill>
                <a:latin typeface="Poppins"/>
                <a:ea typeface="Poppins"/>
                <a:cs typeface="Poppins"/>
                <a:sym typeface="Poppins"/>
              </a:rPr>
              <a:t>:</a:t>
            </a:r>
          </a:p>
          <a:p>
            <a:pPr algn="just">
              <a:lnSpc>
                <a:spcPts val="3673"/>
              </a:lnSpc>
            </a:pPr>
            <a:endParaRPr lang="en-US" sz="3200" spc="131" dirty="0">
              <a:solidFill>
                <a:srgbClr val="000000"/>
              </a:solidFill>
              <a:latin typeface="Poppins"/>
              <a:ea typeface="Poppins"/>
              <a:cs typeface="Poppins"/>
              <a:sym typeface="Poppins"/>
            </a:endParaRPr>
          </a:p>
          <a:p>
            <a:pPr algn="just">
              <a:lnSpc>
                <a:spcPts val="3673"/>
              </a:lnSpc>
            </a:pPr>
            <a:r>
              <a:rPr lang="en-US" sz="3200" i="1" spc="131" dirty="0">
                <a:solidFill>
                  <a:srgbClr val="000000"/>
                </a:solidFill>
                <a:latin typeface="Poppins Italics"/>
                <a:ea typeface="Poppins Italics"/>
                <a:cs typeface="Poppins Italics"/>
                <a:sym typeface="Poppins Italics"/>
              </a:rPr>
              <a:t>- 1026 successful interviews in urban areas;</a:t>
            </a:r>
          </a:p>
          <a:p>
            <a:pPr algn="just">
              <a:lnSpc>
                <a:spcPts val="3673"/>
              </a:lnSpc>
            </a:pPr>
            <a:r>
              <a:rPr lang="en-US" sz="3200" i="1" spc="131" dirty="0">
                <a:solidFill>
                  <a:srgbClr val="000000"/>
                </a:solidFill>
                <a:latin typeface="Poppins Italics"/>
                <a:ea typeface="Poppins Italics"/>
                <a:cs typeface="Poppins Italics"/>
                <a:sym typeface="Poppins Italics"/>
              </a:rPr>
              <a:t>- Period: March 19 – April 30, 2023</a:t>
            </a:r>
          </a:p>
          <a:p>
            <a:pPr algn="just">
              <a:lnSpc>
                <a:spcPts val="3673"/>
              </a:lnSpc>
            </a:pPr>
            <a:r>
              <a:rPr lang="en-US" sz="3200" i="1" spc="131" dirty="0">
                <a:solidFill>
                  <a:srgbClr val="000000"/>
                </a:solidFill>
                <a:latin typeface="Poppins Italics"/>
                <a:ea typeface="Poppins Italics"/>
                <a:cs typeface="Poppins Italics"/>
                <a:sym typeface="Poppins Italics"/>
              </a:rPr>
              <a:t>- Gender segments: Men 55% and Women 45%</a:t>
            </a:r>
          </a:p>
          <a:p>
            <a:pPr algn="just">
              <a:lnSpc>
                <a:spcPts val="3673"/>
              </a:lnSpc>
            </a:pPr>
            <a:r>
              <a:rPr lang="en-US" sz="3200" i="1" spc="131" dirty="0">
                <a:solidFill>
                  <a:srgbClr val="000000"/>
                </a:solidFill>
                <a:latin typeface="Poppins Italics"/>
                <a:ea typeface="Poppins Italics"/>
                <a:cs typeface="Poppins Italics"/>
                <a:sym typeface="Poppins Italics"/>
              </a:rPr>
              <a:t>- Sample weights: Public sector 26% and Private sector 74%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EFEF"/>
        </a:solidFill>
        <a:effectLst/>
      </p:bgPr>
    </p:bg>
    <p:spTree>
      <p:nvGrpSpPr>
        <p:cNvPr id="1" name=""/>
        <p:cNvGrpSpPr/>
        <p:nvPr/>
      </p:nvGrpSpPr>
      <p:grpSpPr>
        <a:xfrm>
          <a:off x="0" y="0"/>
          <a:ext cx="0" cy="0"/>
          <a:chOff x="0" y="0"/>
          <a:chExt cx="0" cy="0"/>
        </a:xfrm>
      </p:grpSpPr>
      <p:grpSp>
        <p:nvGrpSpPr>
          <p:cNvPr id="2" name="Group 2"/>
          <p:cNvGrpSpPr/>
          <p:nvPr/>
        </p:nvGrpSpPr>
        <p:grpSpPr>
          <a:xfrm>
            <a:off x="576371" y="1789367"/>
            <a:ext cx="4861161" cy="1194597"/>
            <a:chOff x="0" y="0"/>
            <a:chExt cx="1280306" cy="314626"/>
          </a:xfrm>
        </p:grpSpPr>
        <p:sp>
          <p:nvSpPr>
            <p:cNvPr id="3" name="Freeform 3"/>
            <p:cNvSpPr/>
            <p:nvPr/>
          </p:nvSpPr>
          <p:spPr>
            <a:xfrm>
              <a:off x="0" y="0"/>
              <a:ext cx="1280306" cy="314626"/>
            </a:xfrm>
            <a:custGeom>
              <a:avLst/>
              <a:gdLst/>
              <a:ahLst/>
              <a:cxnLst/>
              <a:rect l="l" t="t" r="r" b="b"/>
              <a:pathLst>
                <a:path w="1280306" h="314626">
                  <a:moveTo>
                    <a:pt x="81223" y="0"/>
                  </a:moveTo>
                  <a:lnTo>
                    <a:pt x="1199083" y="0"/>
                  </a:lnTo>
                  <a:cubicBezTo>
                    <a:pt x="1243941" y="0"/>
                    <a:pt x="1280306" y="36365"/>
                    <a:pt x="1280306" y="81223"/>
                  </a:cubicBezTo>
                  <a:lnTo>
                    <a:pt x="1280306" y="233403"/>
                  </a:lnTo>
                  <a:cubicBezTo>
                    <a:pt x="1280306" y="254945"/>
                    <a:pt x="1271748" y="275605"/>
                    <a:pt x="1256516" y="290837"/>
                  </a:cubicBezTo>
                  <a:cubicBezTo>
                    <a:pt x="1241284" y="306069"/>
                    <a:pt x="1220624" y="314626"/>
                    <a:pt x="1199083" y="314626"/>
                  </a:cubicBezTo>
                  <a:lnTo>
                    <a:pt x="81223" y="314626"/>
                  </a:lnTo>
                  <a:cubicBezTo>
                    <a:pt x="36365" y="314626"/>
                    <a:pt x="0" y="278262"/>
                    <a:pt x="0" y="233403"/>
                  </a:cubicBezTo>
                  <a:lnTo>
                    <a:pt x="0" y="81223"/>
                  </a:lnTo>
                  <a:cubicBezTo>
                    <a:pt x="0" y="36365"/>
                    <a:pt x="36365" y="0"/>
                    <a:pt x="81223" y="0"/>
                  </a:cubicBezTo>
                  <a:close/>
                </a:path>
              </a:pathLst>
            </a:custGeom>
            <a:solidFill>
              <a:srgbClr val="AAD7D4"/>
            </a:solidFill>
          </p:spPr>
        </p:sp>
        <p:sp>
          <p:nvSpPr>
            <p:cNvPr id="4" name="TextBox 4"/>
            <p:cNvSpPr txBox="1"/>
            <p:nvPr/>
          </p:nvSpPr>
          <p:spPr>
            <a:xfrm>
              <a:off x="0" y="-38100"/>
              <a:ext cx="1280306" cy="35272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02440" y="1938923"/>
            <a:ext cx="925565" cy="895484"/>
          </a:xfrm>
          <a:custGeom>
            <a:avLst/>
            <a:gdLst/>
            <a:ahLst/>
            <a:cxnLst/>
            <a:rect l="l" t="t" r="r" b="b"/>
            <a:pathLst>
              <a:path w="925565" h="895484">
                <a:moveTo>
                  <a:pt x="0" y="0"/>
                </a:moveTo>
                <a:lnTo>
                  <a:pt x="925566" y="0"/>
                </a:lnTo>
                <a:lnTo>
                  <a:pt x="925566" y="895485"/>
                </a:lnTo>
                <a:lnTo>
                  <a:pt x="0" y="895485"/>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sp>
      <p:sp>
        <p:nvSpPr>
          <p:cNvPr id="6" name="Freeform 6"/>
          <p:cNvSpPr/>
          <p:nvPr/>
        </p:nvSpPr>
        <p:spPr>
          <a:xfrm>
            <a:off x="8699845" y="6640349"/>
            <a:ext cx="5065087" cy="3218251"/>
          </a:xfrm>
          <a:custGeom>
            <a:avLst/>
            <a:gdLst/>
            <a:ahLst/>
            <a:cxnLst/>
            <a:rect l="l" t="t" r="r" b="b"/>
            <a:pathLst>
              <a:path w="5065087" h="3218251">
                <a:moveTo>
                  <a:pt x="0" y="0"/>
                </a:moveTo>
                <a:lnTo>
                  <a:pt x="5065088" y="0"/>
                </a:lnTo>
                <a:lnTo>
                  <a:pt x="5065088" y="3218251"/>
                </a:lnTo>
                <a:lnTo>
                  <a:pt x="0" y="3218251"/>
                </a:lnTo>
                <a:lnTo>
                  <a:pt x="0" y="0"/>
                </a:lnTo>
                <a:close/>
              </a:path>
            </a:pathLst>
          </a:custGeom>
          <a:blipFill>
            <a:blip r:embed="rId5"/>
            <a:stretch>
              <a:fillRect/>
            </a:stretch>
          </a:blipFill>
        </p:spPr>
      </p:sp>
      <p:sp>
        <p:nvSpPr>
          <p:cNvPr id="7" name="Freeform 7"/>
          <p:cNvSpPr/>
          <p:nvPr/>
        </p:nvSpPr>
        <p:spPr>
          <a:xfrm>
            <a:off x="13316449" y="4380614"/>
            <a:ext cx="4781051" cy="3580702"/>
          </a:xfrm>
          <a:custGeom>
            <a:avLst/>
            <a:gdLst/>
            <a:ahLst/>
            <a:cxnLst/>
            <a:rect l="l" t="t" r="r" b="b"/>
            <a:pathLst>
              <a:path w="4781051" h="3580702">
                <a:moveTo>
                  <a:pt x="0" y="0"/>
                </a:moveTo>
                <a:lnTo>
                  <a:pt x="4781051" y="0"/>
                </a:lnTo>
                <a:lnTo>
                  <a:pt x="4781051" y="3580701"/>
                </a:lnTo>
                <a:lnTo>
                  <a:pt x="0" y="3580701"/>
                </a:lnTo>
                <a:lnTo>
                  <a:pt x="0" y="0"/>
                </a:lnTo>
                <a:close/>
              </a:path>
            </a:pathLst>
          </a:custGeom>
          <a:blipFill>
            <a:blip r:embed="rId6"/>
            <a:stretch>
              <a:fillRect/>
            </a:stretch>
          </a:blipFill>
        </p:spPr>
      </p:sp>
      <p:sp>
        <p:nvSpPr>
          <p:cNvPr id="8" name="Freeform 8"/>
          <p:cNvSpPr/>
          <p:nvPr/>
        </p:nvSpPr>
        <p:spPr>
          <a:xfrm>
            <a:off x="9544406" y="2362218"/>
            <a:ext cx="4667563" cy="3533215"/>
          </a:xfrm>
          <a:custGeom>
            <a:avLst/>
            <a:gdLst/>
            <a:ahLst/>
            <a:cxnLst/>
            <a:rect l="l" t="t" r="r" b="b"/>
            <a:pathLst>
              <a:path w="4667563" h="3533215">
                <a:moveTo>
                  <a:pt x="0" y="0"/>
                </a:moveTo>
                <a:lnTo>
                  <a:pt x="4667562" y="0"/>
                </a:lnTo>
                <a:lnTo>
                  <a:pt x="4667562" y="3533215"/>
                </a:lnTo>
                <a:lnTo>
                  <a:pt x="0" y="3533215"/>
                </a:lnTo>
                <a:lnTo>
                  <a:pt x="0" y="0"/>
                </a:lnTo>
                <a:close/>
              </a:path>
            </a:pathLst>
          </a:custGeom>
          <a:blipFill>
            <a:blip r:embed="rId7"/>
            <a:stretch>
              <a:fillRect/>
            </a:stretch>
          </a:blipFill>
        </p:spPr>
      </p:sp>
      <p:sp>
        <p:nvSpPr>
          <p:cNvPr id="9" name="TextBox 9"/>
          <p:cNvSpPr txBox="1"/>
          <p:nvPr/>
        </p:nvSpPr>
        <p:spPr>
          <a:xfrm>
            <a:off x="5887719" y="523303"/>
            <a:ext cx="5990468" cy="991743"/>
          </a:xfrm>
          <a:prstGeom prst="rect">
            <a:avLst/>
          </a:prstGeom>
        </p:spPr>
        <p:txBody>
          <a:bodyPr lIns="0" tIns="0" rIns="0" bIns="0" rtlCol="0" anchor="t">
            <a:spAutoFit/>
          </a:bodyPr>
          <a:lstStyle/>
          <a:p>
            <a:pPr algn="ctr">
              <a:lnSpc>
                <a:spcPts val="7296"/>
              </a:lnSpc>
            </a:pPr>
            <a:r>
              <a:rPr lang="en-US" sz="6400" b="1">
                <a:solidFill>
                  <a:srgbClr val="1C2120"/>
                </a:solidFill>
                <a:latin typeface="Poppins Bold"/>
                <a:ea typeface="Poppins Bold"/>
                <a:cs typeface="Poppins Bold"/>
                <a:sym typeface="Poppins Bold"/>
              </a:rPr>
              <a:t>Metodology</a:t>
            </a:r>
          </a:p>
        </p:txBody>
      </p:sp>
      <p:sp>
        <p:nvSpPr>
          <p:cNvPr id="10" name="TextBox 10"/>
          <p:cNvSpPr txBox="1"/>
          <p:nvPr/>
        </p:nvSpPr>
        <p:spPr>
          <a:xfrm>
            <a:off x="614471" y="3386534"/>
            <a:ext cx="7851245" cy="5967235"/>
          </a:xfrm>
          <a:prstGeom prst="rect">
            <a:avLst/>
          </a:prstGeom>
        </p:spPr>
        <p:txBody>
          <a:bodyPr lIns="0" tIns="0" rIns="0" bIns="0" rtlCol="0" anchor="t">
            <a:spAutoFit/>
          </a:bodyPr>
          <a:lstStyle/>
          <a:p>
            <a:pPr marL="0" lvl="0" indent="0" algn="just">
              <a:lnSpc>
                <a:spcPts val="4054"/>
              </a:lnSpc>
            </a:pPr>
            <a:r>
              <a:rPr lang="en-US" sz="2650" spc="159">
                <a:solidFill>
                  <a:srgbClr val="000000"/>
                </a:solidFill>
                <a:latin typeface="Poppins"/>
                <a:ea typeface="Poppins"/>
                <a:cs typeface="Poppins"/>
                <a:sym typeface="Poppins"/>
              </a:rPr>
              <a:t>22 </a:t>
            </a:r>
            <a:r>
              <a:rPr lang="en-US" sz="2650" u="sng" spc="159">
                <a:solidFill>
                  <a:srgbClr val="000000"/>
                </a:solidFill>
                <a:latin typeface="Poppins"/>
                <a:ea typeface="Poppins"/>
                <a:cs typeface="Poppins"/>
                <a:sym typeface="Poppins"/>
              </a:rPr>
              <a:t>in-depth interiews</a:t>
            </a:r>
            <a:r>
              <a:rPr lang="en-US" sz="2650" spc="159">
                <a:solidFill>
                  <a:srgbClr val="000000"/>
                </a:solidFill>
                <a:latin typeface="Poppins"/>
                <a:ea typeface="Poppins"/>
                <a:cs typeface="Poppins"/>
                <a:sym typeface="Poppins"/>
              </a:rPr>
              <a:t> with e</a:t>
            </a:r>
            <a:r>
              <a:rPr lang="en-US" sz="2650" u="none" spc="159">
                <a:solidFill>
                  <a:srgbClr val="000000"/>
                </a:solidFill>
                <a:latin typeface="Poppins"/>
                <a:ea typeface="Poppins"/>
                <a:cs typeface="Poppins"/>
                <a:sym typeface="Poppins"/>
              </a:rPr>
              <a:t>mployees and employers including:</a:t>
            </a:r>
          </a:p>
          <a:p>
            <a:pPr marL="0" lvl="0" indent="0" algn="just">
              <a:lnSpc>
                <a:spcPts val="4054"/>
              </a:lnSpc>
            </a:pPr>
            <a:r>
              <a:rPr lang="en-US" sz="2650" u="none" spc="159">
                <a:solidFill>
                  <a:srgbClr val="000000"/>
                </a:solidFill>
                <a:latin typeface="Poppins"/>
                <a:ea typeface="Poppins"/>
                <a:cs typeface="Poppins"/>
                <a:sym typeface="Poppins"/>
              </a:rPr>
              <a:t>- </a:t>
            </a:r>
            <a:r>
              <a:rPr lang="en-US" sz="2650" i="1" u="none" spc="159">
                <a:solidFill>
                  <a:srgbClr val="000000"/>
                </a:solidFill>
                <a:latin typeface="Poppins Italics"/>
                <a:ea typeface="Poppins Italics"/>
                <a:cs typeface="Poppins Italics"/>
                <a:sym typeface="Poppins Italics"/>
              </a:rPr>
              <a:t>victims of sexual harassment at work (6 people); </a:t>
            </a:r>
          </a:p>
          <a:p>
            <a:pPr marL="0" lvl="0" indent="0" algn="just">
              <a:lnSpc>
                <a:spcPts val="4054"/>
              </a:lnSpc>
            </a:pPr>
            <a:r>
              <a:rPr lang="en-US" sz="2650" i="1" u="none" spc="159">
                <a:solidFill>
                  <a:srgbClr val="000000"/>
                </a:solidFill>
                <a:latin typeface="Poppins Italics"/>
                <a:ea typeface="Poppins Italics"/>
                <a:cs typeface="Poppins Italics"/>
                <a:sym typeface="Poppins Italics"/>
              </a:rPr>
              <a:t>- witnesses (5 people); </a:t>
            </a:r>
          </a:p>
          <a:p>
            <a:pPr marL="0" lvl="0" indent="0" algn="just">
              <a:lnSpc>
                <a:spcPts val="4054"/>
              </a:lnSpc>
            </a:pPr>
            <a:r>
              <a:rPr lang="en-US" sz="2650" i="1" u="none" spc="159">
                <a:solidFill>
                  <a:srgbClr val="000000"/>
                </a:solidFill>
                <a:latin typeface="Poppins Italics"/>
                <a:ea typeface="Poppins Italics"/>
                <a:cs typeface="Poppins Italics"/>
                <a:sym typeface="Poppins Italics"/>
              </a:rPr>
              <a:t>- colleagues (5 people); </a:t>
            </a:r>
          </a:p>
          <a:p>
            <a:pPr marL="0" lvl="0" indent="0" algn="just">
              <a:lnSpc>
                <a:spcPts val="4054"/>
              </a:lnSpc>
            </a:pPr>
            <a:r>
              <a:rPr lang="en-US" sz="2650" i="1" u="none" spc="159">
                <a:solidFill>
                  <a:srgbClr val="000000"/>
                </a:solidFill>
                <a:latin typeface="Poppins Italics"/>
                <a:ea typeface="Poppins Italics"/>
                <a:cs typeface="Poppins Italics"/>
                <a:sym typeface="Poppins Italics"/>
              </a:rPr>
              <a:t>- employers or administrators (6 people)</a:t>
            </a:r>
          </a:p>
          <a:p>
            <a:pPr marL="0" lvl="0" indent="0" algn="just">
              <a:lnSpc>
                <a:spcPts val="4054"/>
              </a:lnSpc>
            </a:pPr>
            <a:endParaRPr/>
          </a:p>
          <a:p>
            <a:pPr marL="0" lvl="0" indent="0" algn="just">
              <a:lnSpc>
                <a:spcPts val="4054"/>
              </a:lnSpc>
            </a:pPr>
            <a:r>
              <a:rPr lang="en-US" sz="2650" u="none" spc="159">
                <a:solidFill>
                  <a:srgbClr val="000000"/>
                </a:solidFill>
                <a:latin typeface="Poppins"/>
                <a:ea typeface="Poppins"/>
                <a:cs typeface="Poppins"/>
                <a:sym typeface="Poppins"/>
              </a:rPr>
              <a:t>Three focus-groups in different regions:</a:t>
            </a:r>
          </a:p>
          <a:p>
            <a:pPr marL="0" lvl="0" indent="0" algn="just">
              <a:lnSpc>
                <a:spcPts val="4054"/>
              </a:lnSpc>
            </a:pPr>
            <a:r>
              <a:rPr lang="en-US" sz="2650" i="1" u="none" spc="159">
                <a:solidFill>
                  <a:srgbClr val="000000"/>
                </a:solidFill>
                <a:latin typeface="Poppins Italics"/>
                <a:ea typeface="Poppins Italics"/>
                <a:cs typeface="Poppins Italics"/>
                <a:sym typeface="Poppins Italics"/>
              </a:rPr>
              <a:t>- 15 participants in each meeting;</a:t>
            </a:r>
          </a:p>
          <a:p>
            <a:pPr marL="0" lvl="0" indent="0" algn="just">
              <a:lnSpc>
                <a:spcPts val="3577"/>
              </a:lnSpc>
              <a:spcBef>
                <a:spcPct val="0"/>
              </a:spcBef>
            </a:pPr>
            <a:r>
              <a:rPr lang="en-US" sz="2650" i="1" u="none" spc="159">
                <a:solidFill>
                  <a:srgbClr val="000000"/>
                </a:solidFill>
                <a:latin typeface="DM Sans Italics"/>
                <a:ea typeface="DM Sans Italics"/>
                <a:cs typeface="DM Sans Italics"/>
                <a:sym typeface="DM Sans Italics"/>
              </a:rPr>
              <a:t>- representatives from publik and privat sectors.</a:t>
            </a:r>
          </a:p>
        </p:txBody>
      </p:sp>
      <p:sp>
        <p:nvSpPr>
          <p:cNvPr id="11" name="TextBox 11"/>
          <p:cNvSpPr txBox="1"/>
          <p:nvPr/>
        </p:nvSpPr>
        <p:spPr>
          <a:xfrm>
            <a:off x="1851487" y="2088850"/>
            <a:ext cx="3067348" cy="509906"/>
          </a:xfrm>
          <a:prstGeom prst="rect">
            <a:avLst/>
          </a:prstGeom>
        </p:spPr>
        <p:txBody>
          <a:bodyPr lIns="0" tIns="0" rIns="0" bIns="0" rtlCol="0" anchor="t">
            <a:spAutoFit/>
          </a:bodyPr>
          <a:lstStyle/>
          <a:p>
            <a:pPr algn="ctr">
              <a:lnSpc>
                <a:spcPts val="3919"/>
              </a:lnSpc>
              <a:spcBef>
                <a:spcPct val="0"/>
              </a:spcBef>
            </a:pPr>
            <a:r>
              <a:rPr lang="en-US" sz="2799" b="1">
                <a:solidFill>
                  <a:srgbClr val="000000"/>
                </a:solidFill>
                <a:latin typeface="Poppins Bold"/>
                <a:ea typeface="Poppins Bold"/>
                <a:cs typeface="Poppins Bold"/>
                <a:sym typeface="Poppins Bold"/>
              </a:rPr>
              <a:t>Qualitative data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EFEF"/>
        </a:solidFill>
        <a:effectLst/>
      </p:bgPr>
    </p:bg>
    <p:spTree>
      <p:nvGrpSpPr>
        <p:cNvPr id="1" name=""/>
        <p:cNvGrpSpPr/>
        <p:nvPr/>
      </p:nvGrpSpPr>
      <p:grpSpPr>
        <a:xfrm>
          <a:off x="0" y="0"/>
          <a:ext cx="0" cy="0"/>
          <a:chOff x="0" y="0"/>
          <a:chExt cx="0" cy="0"/>
        </a:xfrm>
      </p:grpSpPr>
      <p:sp>
        <p:nvSpPr>
          <p:cNvPr id="2" name="Freeform 2"/>
          <p:cNvSpPr/>
          <p:nvPr/>
        </p:nvSpPr>
        <p:spPr>
          <a:xfrm>
            <a:off x="481249" y="1525063"/>
            <a:ext cx="5092359" cy="4727109"/>
          </a:xfrm>
          <a:custGeom>
            <a:avLst/>
            <a:gdLst/>
            <a:ahLst/>
            <a:cxnLst/>
            <a:rect l="l" t="t" r="r" b="b"/>
            <a:pathLst>
              <a:path w="5092359" h="4727109">
                <a:moveTo>
                  <a:pt x="0" y="0"/>
                </a:moveTo>
                <a:lnTo>
                  <a:pt x="5092360" y="0"/>
                </a:lnTo>
                <a:lnTo>
                  <a:pt x="5092360" y="4727109"/>
                </a:lnTo>
                <a:lnTo>
                  <a:pt x="0" y="4727109"/>
                </a:lnTo>
                <a:lnTo>
                  <a:pt x="0" y="0"/>
                </a:lnTo>
                <a:close/>
              </a:path>
            </a:pathLst>
          </a:custGeom>
          <a:blipFill>
            <a:blip r:embed="rId3"/>
            <a:stretch>
              <a:fillRect l="-5961" r="-5961"/>
            </a:stretch>
          </a:blipFill>
        </p:spPr>
      </p:sp>
      <p:sp>
        <p:nvSpPr>
          <p:cNvPr id="3" name="Freeform 3"/>
          <p:cNvSpPr/>
          <p:nvPr/>
        </p:nvSpPr>
        <p:spPr>
          <a:xfrm>
            <a:off x="5862628" y="1525063"/>
            <a:ext cx="4913123" cy="4727109"/>
          </a:xfrm>
          <a:custGeom>
            <a:avLst/>
            <a:gdLst/>
            <a:ahLst/>
            <a:cxnLst/>
            <a:rect l="l" t="t" r="r" b="b"/>
            <a:pathLst>
              <a:path w="4913123" h="4727109">
                <a:moveTo>
                  <a:pt x="0" y="0"/>
                </a:moveTo>
                <a:lnTo>
                  <a:pt x="4913123" y="0"/>
                </a:lnTo>
                <a:lnTo>
                  <a:pt x="4913123" y="4727109"/>
                </a:lnTo>
                <a:lnTo>
                  <a:pt x="0" y="4727109"/>
                </a:lnTo>
                <a:lnTo>
                  <a:pt x="0" y="0"/>
                </a:lnTo>
                <a:close/>
              </a:path>
            </a:pathLst>
          </a:custGeom>
          <a:blipFill>
            <a:blip r:embed="rId4"/>
            <a:stretch>
              <a:fillRect l="-5961" r="-5961"/>
            </a:stretch>
          </a:blipFill>
        </p:spPr>
      </p:sp>
      <p:sp>
        <p:nvSpPr>
          <p:cNvPr id="4" name="Freeform 4"/>
          <p:cNvSpPr/>
          <p:nvPr/>
        </p:nvSpPr>
        <p:spPr>
          <a:xfrm>
            <a:off x="11246319" y="1525063"/>
            <a:ext cx="6337635" cy="4584000"/>
          </a:xfrm>
          <a:custGeom>
            <a:avLst/>
            <a:gdLst/>
            <a:ahLst/>
            <a:cxnLst/>
            <a:rect l="l" t="t" r="r" b="b"/>
            <a:pathLst>
              <a:path w="6337635" h="4584000">
                <a:moveTo>
                  <a:pt x="0" y="0"/>
                </a:moveTo>
                <a:lnTo>
                  <a:pt x="6337636" y="0"/>
                </a:lnTo>
                <a:lnTo>
                  <a:pt x="6337636" y="4584000"/>
                </a:lnTo>
                <a:lnTo>
                  <a:pt x="0" y="4584000"/>
                </a:lnTo>
                <a:lnTo>
                  <a:pt x="0" y="0"/>
                </a:lnTo>
                <a:close/>
              </a:path>
            </a:pathLst>
          </a:custGeom>
          <a:blipFill>
            <a:blip r:embed="rId5"/>
            <a:stretch>
              <a:fillRect l="-5961" r="-5961"/>
            </a:stretch>
          </a:blipFill>
        </p:spPr>
      </p:sp>
      <p:grpSp>
        <p:nvGrpSpPr>
          <p:cNvPr id="5" name="Group 5"/>
          <p:cNvGrpSpPr/>
          <p:nvPr/>
        </p:nvGrpSpPr>
        <p:grpSpPr>
          <a:xfrm>
            <a:off x="5482905" y="7844831"/>
            <a:ext cx="3312014" cy="1202987"/>
            <a:chOff x="0" y="0"/>
            <a:chExt cx="1119770" cy="406722"/>
          </a:xfrm>
        </p:grpSpPr>
        <p:sp>
          <p:nvSpPr>
            <p:cNvPr id="6" name="Freeform 6"/>
            <p:cNvSpPr/>
            <p:nvPr/>
          </p:nvSpPr>
          <p:spPr>
            <a:xfrm>
              <a:off x="0" y="0"/>
              <a:ext cx="1119770" cy="406722"/>
            </a:xfrm>
            <a:custGeom>
              <a:avLst/>
              <a:gdLst/>
              <a:ahLst/>
              <a:cxnLst/>
              <a:rect l="l" t="t" r="r" b="b"/>
              <a:pathLst>
                <a:path w="1119770" h="406722">
                  <a:moveTo>
                    <a:pt x="1040352" y="0"/>
                  </a:moveTo>
                  <a:lnTo>
                    <a:pt x="79418" y="0"/>
                  </a:lnTo>
                  <a:cubicBezTo>
                    <a:pt x="79418" y="43699"/>
                    <a:pt x="44079" y="79418"/>
                    <a:pt x="0" y="79418"/>
                  </a:cubicBezTo>
                  <a:lnTo>
                    <a:pt x="0" y="327304"/>
                  </a:lnTo>
                  <a:cubicBezTo>
                    <a:pt x="43699" y="327304"/>
                    <a:pt x="79418" y="362643"/>
                    <a:pt x="79418" y="406722"/>
                  </a:cubicBezTo>
                  <a:lnTo>
                    <a:pt x="1040352" y="406722"/>
                  </a:lnTo>
                  <a:cubicBezTo>
                    <a:pt x="1040352" y="363023"/>
                    <a:pt x="1075691" y="327304"/>
                    <a:pt x="1119770" y="327304"/>
                  </a:cubicBezTo>
                  <a:lnTo>
                    <a:pt x="1119770" y="79418"/>
                  </a:lnTo>
                  <a:cubicBezTo>
                    <a:pt x="1076071" y="79418"/>
                    <a:pt x="1040352" y="44079"/>
                    <a:pt x="1040352" y="0"/>
                  </a:cubicBezTo>
                  <a:close/>
                </a:path>
              </a:pathLst>
            </a:custGeom>
            <a:solidFill>
              <a:srgbClr val="E74429"/>
            </a:solidFill>
          </p:spPr>
        </p:sp>
        <p:sp>
          <p:nvSpPr>
            <p:cNvPr id="7" name="TextBox 7"/>
            <p:cNvSpPr txBox="1"/>
            <p:nvPr/>
          </p:nvSpPr>
          <p:spPr>
            <a:xfrm>
              <a:off x="38100" y="0"/>
              <a:ext cx="1043570" cy="36862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5890606" y="361531"/>
            <a:ext cx="6506787" cy="851535"/>
          </a:xfrm>
          <a:prstGeom prst="rect">
            <a:avLst/>
          </a:prstGeom>
        </p:spPr>
        <p:txBody>
          <a:bodyPr lIns="0" tIns="0" rIns="0" bIns="0" rtlCol="0" anchor="t">
            <a:spAutoFit/>
          </a:bodyPr>
          <a:lstStyle/>
          <a:p>
            <a:pPr algn="l">
              <a:lnSpc>
                <a:spcPts val="6270"/>
              </a:lnSpc>
            </a:pPr>
            <a:r>
              <a:rPr lang="en-US" sz="5500" b="1">
                <a:solidFill>
                  <a:srgbClr val="1C2120"/>
                </a:solidFill>
                <a:latin typeface="Poppins Bold"/>
                <a:ea typeface="Poppins Bold"/>
                <a:cs typeface="Poppins Bold"/>
                <a:sym typeface="Poppins Bold"/>
              </a:rPr>
              <a:t>MAIN FINDINGS</a:t>
            </a:r>
          </a:p>
        </p:txBody>
      </p:sp>
      <p:sp>
        <p:nvSpPr>
          <p:cNvPr id="9" name="TextBox 9"/>
          <p:cNvSpPr txBox="1"/>
          <p:nvPr/>
        </p:nvSpPr>
        <p:spPr>
          <a:xfrm>
            <a:off x="1588657" y="6597168"/>
            <a:ext cx="15092404" cy="541020"/>
          </a:xfrm>
          <a:prstGeom prst="rect">
            <a:avLst/>
          </a:prstGeom>
        </p:spPr>
        <p:txBody>
          <a:bodyPr lIns="0" tIns="0" rIns="0" bIns="0" rtlCol="0" anchor="t">
            <a:spAutoFit/>
          </a:bodyPr>
          <a:lstStyle/>
          <a:p>
            <a:pPr algn="l">
              <a:lnSpc>
                <a:spcPts val="3990"/>
              </a:lnSpc>
            </a:pPr>
            <a:r>
              <a:rPr lang="en-US" sz="3500" b="1">
                <a:solidFill>
                  <a:srgbClr val="21038C"/>
                </a:solidFill>
                <a:latin typeface="Poppins Bold"/>
                <a:ea typeface="Poppins Bold"/>
                <a:cs typeface="Poppins Bold"/>
                <a:sym typeface="Poppins Bold"/>
              </a:rPr>
              <a:t>The position of the person who have committed the harassment</a:t>
            </a:r>
          </a:p>
        </p:txBody>
      </p:sp>
      <p:sp>
        <p:nvSpPr>
          <p:cNvPr id="10" name="TextBox 10"/>
          <p:cNvSpPr txBox="1"/>
          <p:nvPr/>
        </p:nvSpPr>
        <p:spPr>
          <a:xfrm>
            <a:off x="805261" y="7782432"/>
            <a:ext cx="4768348" cy="1318260"/>
          </a:xfrm>
          <a:prstGeom prst="rect">
            <a:avLst/>
          </a:prstGeom>
        </p:spPr>
        <p:txBody>
          <a:bodyPr lIns="0" tIns="0" rIns="0" bIns="0" rtlCol="0" anchor="t">
            <a:spAutoFit/>
          </a:bodyPr>
          <a:lstStyle/>
          <a:p>
            <a:pPr algn="l">
              <a:lnSpc>
                <a:spcPts val="3419"/>
              </a:lnSpc>
            </a:pPr>
            <a:r>
              <a:rPr lang="en-US" sz="3000">
                <a:solidFill>
                  <a:srgbClr val="E74429"/>
                </a:solidFill>
                <a:latin typeface="Poppins"/>
                <a:ea typeface="Poppins"/>
                <a:cs typeface="Poppins"/>
                <a:sym typeface="Poppins"/>
              </a:rPr>
              <a:t>Female employees that have experienced harassment</a:t>
            </a:r>
          </a:p>
        </p:txBody>
      </p:sp>
      <p:sp>
        <p:nvSpPr>
          <p:cNvPr id="11" name="TextBox 11"/>
          <p:cNvSpPr txBox="1"/>
          <p:nvPr/>
        </p:nvSpPr>
        <p:spPr>
          <a:xfrm>
            <a:off x="9314747" y="7782432"/>
            <a:ext cx="4112711" cy="1318261"/>
          </a:xfrm>
          <a:prstGeom prst="rect">
            <a:avLst/>
          </a:prstGeom>
        </p:spPr>
        <p:txBody>
          <a:bodyPr lIns="0" tIns="0" rIns="0" bIns="0" rtlCol="0" anchor="t">
            <a:spAutoFit/>
          </a:bodyPr>
          <a:lstStyle/>
          <a:p>
            <a:pPr algn="l">
              <a:lnSpc>
                <a:spcPts val="3420"/>
              </a:lnSpc>
            </a:pPr>
            <a:r>
              <a:rPr lang="en-US" sz="3000">
                <a:solidFill>
                  <a:srgbClr val="004AAD"/>
                </a:solidFill>
                <a:latin typeface="Poppins"/>
                <a:ea typeface="Poppins"/>
                <a:cs typeface="Poppins"/>
                <a:sym typeface="Poppins"/>
              </a:rPr>
              <a:t>Male employees that have experienced harassment</a:t>
            </a:r>
          </a:p>
        </p:txBody>
      </p:sp>
      <p:sp>
        <p:nvSpPr>
          <p:cNvPr id="12" name="TextBox 12"/>
          <p:cNvSpPr txBox="1"/>
          <p:nvPr/>
        </p:nvSpPr>
        <p:spPr>
          <a:xfrm>
            <a:off x="5729839" y="7906723"/>
            <a:ext cx="3077485" cy="1002030"/>
          </a:xfrm>
          <a:prstGeom prst="rect">
            <a:avLst/>
          </a:prstGeom>
        </p:spPr>
        <p:txBody>
          <a:bodyPr lIns="0" tIns="0" rIns="0" bIns="0" rtlCol="0" anchor="t">
            <a:spAutoFit/>
          </a:bodyPr>
          <a:lstStyle/>
          <a:p>
            <a:pPr algn="l">
              <a:lnSpc>
                <a:spcPts val="3420"/>
              </a:lnSpc>
            </a:pPr>
            <a:r>
              <a:rPr lang="en-US" sz="3000" b="1">
                <a:solidFill>
                  <a:srgbClr val="FFFFFF"/>
                </a:solidFill>
                <a:latin typeface="Poppins Bold"/>
                <a:ea typeface="Poppins Bold"/>
                <a:cs typeface="Poppins Bold"/>
                <a:sym typeface="Poppins Bold"/>
              </a:rPr>
              <a:t>58%  superior</a:t>
            </a:r>
          </a:p>
          <a:p>
            <a:pPr algn="l">
              <a:lnSpc>
                <a:spcPts val="5100"/>
              </a:lnSpc>
            </a:pPr>
            <a:r>
              <a:rPr lang="en-US" sz="3000" b="1">
                <a:solidFill>
                  <a:srgbClr val="FFFFFF"/>
                </a:solidFill>
                <a:latin typeface="Poppins Bold"/>
                <a:ea typeface="Poppins Bold"/>
                <a:cs typeface="Poppins Bold"/>
                <a:sym typeface="Poppins Bold"/>
              </a:rPr>
              <a:t>42% colleague</a:t>
            </a:r>
          </a:p>
        </p:txBody>
      </p:sp>
      <p:grpSp>
        <p:nvGrpSpPr>
          <p:cNvPr id="13" name="Group 13"/>
          <p:cNvGrpSpPr/>
          <p:nvPr/>
        </p:nvGrpSpPr>
        <p:grpSpPr>
          <a:xfrm>
            <a:off x="13579858" y="7811007"/>
            <a:ext cx="3312014" cy="1202987"/>
            <a:chOff x="0" y="0"/>
            <a:chExt cx="1119770" cy="406722"/>
          </a:xfrm>
        </p:grpSpPr>
        <p:sp>
          <p:nvSpPr>
            <p:cNvPr id="14" name="Freeform 14"/>
            <p:cNvSpPr/>
            <p:nvPr/>
          </p:nvSpPr>
          <p:spPr>
            <a:xfrm>
              <a:off x="0" y="0"/>
              <a:ext cx="1119770" cy="406722"/>
            </a:xfrm>
            <a:custGeom>
              <a:avLst/>
              <a:gdLst/>
              <a:ahLst/>
              <a:cxnLst/>
              <a:rect l="l" t="t" r="r" b="b"/>
              <a:pathLst>
                <a:path w="1119770" h="406722">
                  <a:moveTo>
                    <a:pt x="1040352" y="0"/>
                  </a:moveTo>
                  <a:lnTo>
                    <a:pt x="79418" y="0"/>
                  </a:lnTo>
                  <a:cubicBezTo>
                    <a:pt x="79418" y="43699"/>
                    <a:pt x="44079" y="79418"/>
                    <a:pt x="0" y="79418"/>
                  </a:cubicBezTo>
                  <a:lnTo>
                    <a:pt x="0" y="327304"/>
                  </a:lnTo>
                  <a:cubicBezTo>
                    <a:pt x="43699" y="327304"/>
                    <a:pt x="79418" y="362643"/>
                    <a:pt x="79418" y="406722"/>
                  </a:cubicBezTo>
                  <a:lnTo>
                    <a:pt x="1040352" y="406722"/>
                  </a:lnTo>
                  <a:cubicBezTo>
                    <a:pt x="1040352" y="363023"/>
                    <a:pt x="1075691" y="327304"/>
                    <a:pt x="1119770" y="327304"/>
                  </a:cubicBezTo>
                  <a:lnTo>
                    <a:pt x="1119770" y="79418"/>
                  </a:lnTo>
                  <a:cubicBezTo>
                    <a:pt x="1076071" y="79418"/>
                    <a:pt x="1040352" y="44079"/>
                    <a:pt x="1040352" y="0"/>
                  </a:cubicBezTo>
                  <a:close/>
                </a:path>
              </a:pathLst>
            </a:custGeom>
            <a:solidFill>
              <a:srgbClr val="0C3354"/>
            </a:solidFill>
          </p:spPr>
        </p:sp>
        <p:sp>
          <p:nvSpPr>
            <p:cNvPr id="15" name="TextBox 15"/>
            <p:cNvSpPr txBox="1"/>
            <p:nvPr/>
          </p:nvSpPr>
          <p:spPr>
            <a:xfrm>
              <a:off x="38100" y="0"/>
              <a:ext cx="1043570" cy="368622"/>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3826792" y="7872899"/>
            <a:ext cx="3077485" cy="1002030"/>
          </a:xfrm>
          <a:prstGeom prst="rect">
            <a:avLst/>
          </a:prstGeom>
        </p:spPr>
        <p:txBody>
          <a:bodyPr lIns="0" tIns="0" rIns="0" bIns="0" rtlCol="0" anchor="t">
            <a:spAutoFit/>
          </a:bodyPr>
          <a:lstStyle/>
          <a:p>
            <a:pPr algn="l">
              <a:lnSpc>
                <a:spcPts val="3420"/>
              </a:lnSpc>
            </a:pPr>
            <a:r>
              <a:rPr lang="en-US" sz="3000" b="1">
                <a:solidFill>
                  <a:srgbClr val="FFFFFF"/>
                </a:solidFill>
                <a:latin typeface="Poppins Bold"/>
                <a:ea typeface="Poppins Bold"/>
                <a:cs typeface="Poppins Bold"/>
                <a:sym typeface="Poppins Bold"/>
              </a:rPr>
              <a:t>17%  superior</a:t>
            </a:r>
          </a:p>
          <a:p>
            <a:pPr algn="l">
              <a:lnSpc>
                <a:spcPts val="5100"/>
              </a:lnSpc>
            </a:pPr>
            <a:r>
              <a:rPr lang="en-US" sz="3000" b="1">
                <a:solidFill>
                  <a:srgbClr val="FFFFFF"/>
                </a:solidFill>
                <a:latin typeface="Poppins Bold"/>
                <a:ea typeface="Poppins Bold"/>
                <a:cs typeface="Poppins Bold"/>
                <a:sym typeface="Poppins Bold"/>
              </a:rPr>
              <a:t>63% colleague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EF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49775"/>
            <a:ext cx="3277876" cy="4241457"/>
            <a:chOff x="0" y="0"/>
            <a:chExt cx="433301" cy="560677"/>
          </a:xfrm>
        </p:grpSpPr>
        <p:sp>
          <p:nvSpPr>
            <p:cNvPr id="3" name="Freeform 3"/>
            <p:cNvSpPr/>
            <p:nvPr/>
          </p:nvSpPr>
          <p:spPr>
            <a:xfrm>
              <a:off x="0" y="0"/>
              <a:ext cx="433301" cy="560677"/>
            </a:xfrm>
            <a:custGeom>
              <a:avLst/>
              <a:gdLst/>
              <a:ahLst/>
              <a:cxnLst/>
              <a:rect l="l" t="t" r="r" b="b"/>
              <a:pathLst>
                <a:path w="433301" h="560677">
                  <a:moveTo>
                    <a:pt x="433301" y="0"/>
                  </a:moveTo>
                  <a:lnTo>
                    <a:pt x="433301" y="446377"/>
                  </a:lnTo>
                  <a:lnTo>
                    <a:pt x="216651" y="560677"/>
                  </a:lnTo>
                  <a:lnTo>
                    <a:pt x="0" y="446377"/>
                  </a:lnTo>
                  <a:lnTo>
                    <a:pt x="0" y="0"/>
                  </a:lnTo>
                  <a:lnTo>
                    <a:pt x="433301" y="0"/>
                  </a:lnTo>
                  <a:close/>
                </a:path>
              </a:pathLst>
            </a:custGeom>
            <a:solidFill>
              <a:srgbClr val="8C52FF"/>
            </a:solidFill>
          </p:spPr>
        </p:sp>
        <p:sp>
          <p:nvSpPr>
            <p:cNvPr id="4" name="TextBox 4"/>
            <p:cNvSpPr txBox="1"/>
            <p:nvPr/>
          </p:nvSpPr>
          <p:spPr>
            <a:xfrm>
              <a:off x="0" y="-38100"/>
              <a:ext cx="433301" cy="48447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384476" y="2049775"/>
            <a:ext cx="3277876" cy="4241457"/>
            <a:chOff x="0" y="0"/>
            <a:chExt cx="433301" cy="560677"/>
          </a:xfrm>
        </p:grpSpPr>
        <p:sp>
          <p:nvSpPr>
            <p:cNvPr id="6" name="Freeform 6"/>
            <p:cNvSpPr/>
            <p:nvPr/>
          </p:nvSpPr>
          <p:spPr>
            <a:xfrm>
              <a:off x="0" y="0"/>
              <a:ext cx="433301" cy="560677"/>
            </a:xfrm>
            <a:custGeom>
              <a:avLst/>
              <a:gdLst/>
              <a:ahLst/>
              <a:cxnLst/>
              <a:rect l="l" t="t" r="r" b="b"/>
              <a:pathLst>
                <a:path w="433301" h="560677">
                  <a:moveTo>
                    <a:pt x="433301" y="0"/>
                  </a:moveTo>
                  <a:lnTo>
                    <a:pt x="433301" y="446377"/>
                  </a:lnTo>
                  <a:lnTo>
                    <a:pt x="216651" y="560677"/>
                  </a:lnTo>
                  <a:lnTo>
                    <a:pt x="0" y="446377"/>
                  </a:lnTo>
                  <a:lnTo>
                    <a:pt x="0" y="0"/>
                  </a:lnTo>
                  <a:lnTo>
                    <a:pt x="433301" y="0"/>
                  </a:lnTo>
                  <a:close/>
                </a:path>
              </a:pathLst>
            </a:custGeom>
            <a:solidFill>
              <a:srgbClr val="5CE1E6"/>
            </a:solidFill>
          </p:spPr>
        </p:sp>
        <p:sp>
          <p:nvSpPr>
            <p:cNvPr id="7" name="TextBox 7"/>
            <p:cNvSpPr txBox="1"/>
            <p:nvPr/>
          </p:nvSpPr>
          <p:spPr>
            <a:xfrm>
              <a:off x="0" y="-38100"/>
              <a:ext cx="433301" cy="48447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5054764" y="2049775"/>
            <a:ext cx="3277876" cy="4241457"/>
            <a:chOff x="0" y="0"/>
            <a:chExt cx="433301" cy="560677"/>
          </a:xfrm>
        </p:grpSpPr>
        <p:sp>
          <p:nvSpPr>
            <p:cNvPr id="9" name="Freeform 9"/>
            <p:cNvSpPr/>
            <p:nvPr/>
          </p:nvSpPr>
          <p:spPr>
            <a:xfrm>
              <a:off x="0" y="0"/>
              <a:ext cx="433301" cy="560677"/>
            </a:xfrm>
            <a:custGeom>
              <a:avLst/>
              <a:gdLst/>
              <a:ahLst/>
              <a:cxnLst/>
              <a:rect l="l" t="t" r="r" b="b"/>
              <a:pathLst>
                <a:path w="433301" h="560677">
                  <a:moveTo>
                    <a:pt x="433301" y="0"/>
                  </a:moveTo>
                  <a:lnTo>
                    <a:pt x="433301" y="446377"/>
                  </a:lnTo>
                  <a:lnTo>
                    <a:pt x="216651" y="560677"/>
                  </a:lnTo>
                  <a:lnTo>
                    <a:pt x="0" y="446377"/>
                  </a:lnTo>
                  <a:lnTo>
                    <a:pt x="0" y="0"/>
                  </a:lnTo>
                  <a:lnTo>
                    <a:pt x="433301" y="0"/>
                  </a:lnTo>
                  <a:close/>
                </a:path>
              </a:pathLst>
            </a:custGeom>
            <a:solidFill>
              <a:srgbClr val="7ED957"/>
            </a:solidFill>
          </p:spPr>
        </p:sp>
        <p:sp>
          <p:nvSpPr>
            <p:cNvPr id="10" name="TextBox 10"/>
            <p:cNvSpPr txBox="1"/>
            <p:nvPr/>
          </p:nvSpPr>
          <p:spPr>
            <a:xfrm>
              <a:off x="0" y="-38100"/>
              <a:ext cx="433301" cy="484477"/>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562941" y="2049775"/>
            <a:ext cx="3277876" cy="4241457"/>
            <a:chOff x="0" y="0"/>
            <a:chExt cx="433301" cy="560677"/>
          </a:xfrm>
        </p:grpSpPr>
        <p:sp>
          <p:nvSpPr>
            <p:cNvPr id="12" name="Freeform 12"/>
            <p:cNvSpPr/>
            <p:nvPr/>
          </p:nvSpPr>
          <p:spPr>
            <a:xfrm>
              <a:off x="0" y="0"/>
              <a:ext cx="433301" cy="560677"/>
            </a:xfrm>
            <a:custGeom>
              <a:avLst/>
              <a:gdLst/>
              <a:ahLst/>
              <a:cxnLst/>
              <a:rect l="l" t="t" r="r" b="b"/>
              <a:pathLst>
                <a:path w="433301" h="560677">
                  <a:moveTo>
                    <a:pt x="433301" y="0"/>
                  </a:moveTo>
                  <a:lnTo>
                    <a:pt x="433301" y="446377"/>
                  </a:lnTo>
                  <a:lnTo>
                    <a:pt x="216651" y="560677"/>
                  </a:lnTo>
                  <a:lnTo>
                    <a:pt x="0" y="446377"/>
                  </a:lnTo>
                  <a:lnTo>
                    <a:pt x="0" y="0"/>
                  </a:lnTo>
                  <a:lnTo>
                    <a:pt x="433301" y="0"/>
                  </a:lnTo>
                  <a:close/>
                </a:path>
              </a:pathLst>
            </a:custGeom>
            <a:solidFill>
              <a:srgbClr val="F9B9AC"/>
            </a:solidFill>
          </p:spPr>
        </p:sp>
        <p:sp>
          <p:nvSpPr>
            <p:cNvPr id="13" name="TextBox 13"/>
            <p:cNvSpPr txBox="1"/>
            <p:nvPr/>
          </p:nvSpPr>
          <p:spPr>
            <a:xfrm>
              <a:off x="0" y="-38100"/>
              <a:ext cx="433301" cy="484477"/>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19651" y="6653181"/>
            <a:ext cx="2095974" cy="209597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F9DC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645715" y="6653181"/>
            <a:ext cx="2095974" cy="209597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5FFD1"/>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9975427" y="6653181"/>
            <a:ext cx="2095974" cy="209597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100000"/>
                  </a:srgbClr>
                </a:gs>
                <a:gs pos="100000">
                  <a:srgbClr val="A5E4EF">
                    <a:alpha val="100000"/>
                  </a:srgbClr>
                </a:gs>
              </a:gsLst>
              <a:lin ang="5400000"/>
            </a:gra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4153892" y="6653181"/>
            <a:ext cx="2095974" cy="209597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9DA"/>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5890606" y="201834"/>
            <a:ext cx="6506787" cy="991743"/>
          </a:xfrm>
          <a:prstGeom prst="rect">
            <a:avLst/>
          </a:prstGeom>
        </p:spPr>
        <p:txBody>
          <a:bodyPr lIns="0" tIns="0" rIns="0" bIns="0" rtlCol="0" anchor="t">
            <a:spAutoFit/>
          </a:bodyPr>
          <a:lstStyle/>
          <a:p>
            <a:pPr algn="l">
              <a:lnSpc>
                <a:spcPts val="7295"/>
              </a:lnSpc>
            </a:pPr>
            <a:r>
              <a:rPr lang="en-US" sz="6399" b="1">
                <a:solidFill>
                  <a:srgbClr val="1C2120"/>
                </a:solidFill>
                <a:latin typeface="Poppins Bold"/>
                <a:ea typeface="Poppins Bold"/>
                <a:cs typeface="Poppins Bold"/>
                <a:sym typeface="Poppins Bold"/>
              </a:rPr>
              <a:t>MAIN FINDINGS</a:t>
            </a:r>
          </a:p>
        </p:txBody>
      </p:sp>
      <p:sp>
        <p:nvSpPr>
          <p:cNvPr id="27" name="TextBox 27"/>
          <p:cNvSpPr txBox="1"/>
          <p:nvPr/>
        </p:nvSpPr>
        <p:spPr>
          <a:xfrm>
            <a:off x="4624298" y="1243797"/>
            <a:ext cx="8679359" cy="441325"/>
          </a:xfrm>
          <a:prstGeom prst="rect">
            <a:avLst/>
          </a:prstGeom>
        </p:spPr>
        <p:txBody>
          <a:bodyPr lIns="0" tIns="0" rIns="0" bIns="0" rtlCol="0" anchor="t">
            <a:spAutoFit/>
          </a:bodyPr>
          <a:lstStyle/>
          <a:p>
            <a:pPr algn="ctr">
              <a:lnSpc>
                <a:spcPts val="3499"/>
              </a:lnSpc>
              <a:spcBef>
                <a:spcPct val="0"/>
              </a:spcBef>
            </a:pPr>
            <a:r>
              <a:rPr lang="en-US" sz="2499" b="1">
                <a:solidFill>
                  <a:srgbClr val="154273"/>
                </a:solidFill>
                <a:latin typeface="Poppins Bold"/>
                <a:ea typeface="Poppins Bold"/>
                <a:cs typeface="Poppins Bold"/>
                <a:sym typeface="Poppins Bold"/>
              </a:rPr>
              <a:t>Perspectives on Sexual Harassment in the Workplace</a:t>
            </a:r>
          </a:p>
        </p:txBody>
      </p:sp>
      <p:sp>
        <p:nvSpPr>
          <p:cNvPr id="28" name="TextBox 28"/>
          <p:cNvSpPr txBox="1"/>
          <p:nvPr/>
        </p:nvSpPr>
        <p:spPr>
          <a:xfrm>
            <a:off x="1389499" y="2328688"/>
            <a:ext cx="2556279" cy="2814320"/>
          </a:xfrm>
          <a:prstGeom prst="rect">
            <a:avLst/>
          </a:prstGeom>
        </p:spPr>
        <p:txBody>
          <a:bodyPr lIns="0" tIns="0" rIns="0" bIns="0" rtlCol="0" anchor="t">
            <a:spAutoFit/>
          </a:bodyPr>
          <a:lstStyle/>
          <a:p>
            <a:pPr algn="ctr">
              <a:lnSpc>
                <a:spcPts val="4480"/>
              </a:lnSpc>
              <a:spcBef>
                <a:spcPct val="0"/>
              </a:spcBef>
            </a:pPr>
            <a:r>
              <a:rPr lang="en-US" sz="3200" b="1">
                <a:solidFill>
                  <a:srgbClr val="FFFFFF"/>
                </a:solidFill>
                <a:latin typeface="Poppins Bold"/>
                <a:ea typeface="Poppins Bold"/>
                <a:cs typeface="Poppins Bold"/>
                <a:sym typeface="Poppins Bold"/>
              </a:rPr>
              <a:t>SH at work is </a:t>
            </a:r>
          </a:p>
          <a:p>
            <a:pPr algn="ctr">
              <a:lnSpc>
                <a:spcPts val="4480"/>
              </a:lnSpc>
              <a:spcBef>
                <a:spcPct val="0"/>
              </a:spcBef>
            </a:pPr>
            <a:r>
              <a:rPr lang="en-US" sz="3200" b="1">
                <a:solidFill>
                  <a:srgbClr val="FFFFFF"/>
                </a:solidFill>
                <a:latin typeface="Poppins Bold"/>
                <a:ea typeface="Poppins Bold"/>
                <a:cs typeface="Poppins Bold"/>
                <a:sym typeface="Poppins Bold"/>
              </a:rPr>
              <a:t>a serious problem in our country</a:t>
            </a:r>
          </a:p>
        </p:txBody>
      </p:sp>
      <p:sp>
        <p:nvSpPr>
          <p:cNvPr id="29" name="TextBox 29"/>
          <p:cNvSpPr txBox="1"/>
          <p:nvPr/>
        </p:nvSpPr>
        <p:spPr>
          <a:xfrm>
            <a:off x="5370453" y="2324407"/>
            <a:ext cx="2646499" cy="3376295"/>
          </a:xfrm>
          <a:prstGeom prst="rect">
            <a:avLst/>
          </a:prstGeom>
        </p:spPr>
        <p:txBody>
          <a:bodyPr lIns="0" tIns="0" rIns="0" bIns="0" rtlCol="0" anchor="t">
            <a:spAutoFit/>
          </a:bodyPr>
          <a:lstStyle/>
          <a:p>
            <a:pPr algn="ctr">
              <a:lnSpc>
                <a:spcPts val="4480"/>
              </a:lnSpc>
              <a:spcBef>
                <a:spcPct val="0"/>
              </a:spcBef>
            </a:pPr>
            <a:r>
              <a:rPr lang="en-US" sz="3200" b="1">
                <a:solidFill>
                  <a:srgbClr val="FFFFFF"/>
                </a:solidFill>
                <a:latin typeface="Poppins Bold"/>
                <a:ea typeface="Poppins Bold"/>
                <a:cs typeface="Poppins Bold"/>
                <a:sym typeface="Poppins Bold"/>
              </a:rPr>
              <a:t>In our society, it is considered shameful to talk about SH</a:t>
            </a:r>
          </a:p>
        </p:txBody>
      </p:sp>
      <p:sp>
        <p:nvSpPr>
          <p:cNvPr id="30" name="TextBox 30"/>
          <p:cNvSpPr txBox="1"/>
          <p:nvPr/>
        </p:nvSpPr>
        <p:spPr>
          <a:xfrm>
            <a:off x="9701887" y="2194510"/>
            <a:ext cx="2643055" cy="3372013"/>
          </a:xfrm>
          <a:prstGeom prst="rect">
            <a:avLst/>
          </a:prstGeom>
        </p:spPr>
        <p:txBody>
          <a:bodyPr lIns="0" tIns="0" rIns="0" bIns="0" rtlCol="0" anchor="t">
            <a:spAutoFit/>
          </a:bodyPr>
          <a:lstStyle/>
          <a:p>
            <a:pPr algn="ctr">
              <a:lnSpc>
                <a:spcPts val="4474"/>
              </a:lnSpc>
              <a:spcBef>
                <a:spcPct val="0"/>
              </a:spcBef>
            </a:pPr>
            <a:r>
              <a:rPr lang="en-US" sz="3195" b="1">
                <a:solidFill>
                  <a:srgbClr val="FFFFFF"/>
                </a:solidFill>
                <a:latin typeface="Poppins Bold"/>
                <a:ea typeface="Poppins Bold"/>
                <a:cs typeface="Poppins Bold"/>
                <a:sym typeface="Poppins Bold"/>
              </a:rPr>
              <a:t>SH in the workplace often goes uninvestigated and unpunished</a:t>
            </a:r>
          </a:p>
        </p:txBody>
      </p:sp>
      <p:sp>
        <p:nvSpPr>
          <p:cNvPr id="31" name="TextBox 31"/>
          <p:cNvSpPr txBox="1"/>
          <p:nvPr/>
        </p:nvSpPr>
        <p:spPr>
          <a:xfrm>
            <a:off x="13767253" y="2143411"/>
            <a:ext cx="2876548" cy="3274060"/>
          </a:xfrm>
          <a:prstGeom prst="rect">
            <a:avLst/>
          </a:prstGeom>
        </p:spPr>
        <p:txBody>
          <a:bodyPr lIns="0" tIns="0" rIns="0" bIns="0" rtlCol="0" anchor="t">
            <a:spAutoFit/>
          </a:bodyPr>
          <a:lstStyle/>
          <a:p>
            <a:pPr algn="ctr">
              <a:lnSpc>
                <a:spcPts val="4339"/>
              </a:lnSpc>
              <a:spcBef>
                <a:spcPct val="0"/>
              </a:spcBef>
            </a:pPr>
            <a:r>
              <a:rPr lang="en-US" sz="3099" b="1">
                <a:solidFill>
                  <a:srgbClr val="FFFFFF"/>
                </a:solidFill>
                <a:latin typeface="Poppins Bold"/>
                <a:ea typeface="Poppins Bold"/>
                <a:cs typeface="Poppins Bold"/>
                <a:sym typeface="Poppins Bold"/>
              </a:rPr>
              <a:t>It is considered inevitable when men and women work together </a:t>
            </a:r>
          </a:p>
        </p:txBody>
      </p:sp>
      <p:sp>
        <p:nvSpPr>
          <p:cNvPr id="32" name="TextBox 32"/>
          <p:cNvSpPr txBox="1"/>
          <p:nvPr/>
        </p:nvSpPr>
        <p:spPr>
          <a:xfrm>
            <a:off x="1619651" y="7178881"/>
            <a:ext cx="2095974" cy="901700"/>
          </a:xfrm>
          <a:prstGeom prst="rect">
            <a:avLst/>
          </a:prstGeom>
        </p:spPr>
        <p:txBody>
          <a:bodyPr lIns="0" tIns="0" rIns="0" bIns="0" rtlCol="0" anchor="t">
            <a:spAutoFit/>
          </a:bodyPr>
          <a:lstStyle/>
          <a:p>
            <a:pPr algn="ctr">
              <a:lnSpc>
                <a:spcPts val="7000"/>
              </a:lnSpc>
              <a:spcBef>
                <a:spcPct val="0"/>
              </a:spcBef>
            </a:pPr>
            <a:r>
              <a:rPr lang="en-US" sz="5000" b="1">
                <a:solidFill>
                  <a:srgbClr val="000000"/>
                </a:solidFill>
                <a:latin typeface="Poppins Bold"/>
                <a:ea typeface="Poppins Bold"/>
                <a:cs typeface="Poppins Bold"/>
                <a:sym typeface="Poppins Bold"/>
              </a:rPr>
              <a:t>57%</a:t>
            </a:r>
          </a:p>
        </p:txBody>
      </p:sp>
      <p:sp>
        <p:nvSpPr>
          <p:cNvPr id="33" name="TextBox 33"/>
          <p:cNvSpPr txBox="1"/>
          <p:nvPr/>
        </p:nvSpPr>
        <p:spPr>
          <a:xfrm>
            <a:off x="5645715" y="7178881"/>
            <a:ext cx="2095974" cy="901700"/>
          </a:xfrm>
          <a:prstGeom prst="rect">
            <a:avLst/>
          </a:prstGeom>
        </p:spPr>
        <p:txBody>
          <a:bodyPr lIns="0" tIns="0" rIns="0" bIns="0" rtlCol="0" anchor="t">
            <a:spAutoFit/>
          </a:bodyPr>
          <a:lstStyle/>
          <a:p>
            <a:pPr algn="ctr">
              <a:lnSpc>
                <a:spcPts val="7000"/>
              </a:lnSpc>
              <a:spcBef>
                <a:spcPct val="0"/>
              </a:spcBef>
            </a:pPr>
            <a:r>
              <a:rPr lang="en-US" sz="5000" b="1">
                <a:solidFill>
                  <a:srgbClr val="000000"/>
                </a:solidFill>
                <a:latin typeface="Poppins Bold"/>
                <a:ea typeface="Poppins Bold"/>
                <a:cs typeface="Poppins Bold"/>
                <a:sym typeface="Poppins Bold"/>
              </a:rPr>
              <a:t>49%</a:t>
            </a:r>
          </a:p>
        </p:txBody>
      </p:sp>
      <p:sp>
        <p:nvSpPr>
          <p:cNvPr id="34" name="TextBox 34"/>
          <p:cNvSpPr txBox="1"/>
          <p:nvPr/>
        </p:nvSpPr>
        <p:spPr>
          <a:xfrm>
            <a:off x="9899804" y="7178881"/>
            <a:ext cx="2095974" cy="901700"/>
          </a:xfrm>
          <a:prstGeom prst="rect">
            <a:avLst/>
          </a:prstGeom>
        </p:spPr>
        <p:txBody>
          <a:bodyPr lIns="0" tIns="0" rIns="0" bIns="0" rtlCol="0" anchor="t">
            <a:spAutoFit/>
          </a:bodyPr>
          <a:lstStyle/>
          <a:p>
            <a:pPr algn="ctr">
              <a:lnSpc>
                <a:spcPts val="7000"/>
              </a:lnSpc>
              <a:spcBef>
                <a:spcPct val="0"/>
              </a:spcBef>
            </a:pPr>
            <a:r>
              <a:rPr lang="en-US" sz="5000" b="1">
                <a:solidFill>
                  <a:srgbClr val="000000"/>
                </a:solidFill>
                <a:latin typeface="Poppins Bold"/>
                <a:ea typeface="Poppins Bold"/>
                <a:cs typeface="Poppins Bold"/>
                <a:sym typeface="Poppins Bold"/>
              </a:rPr>
              <a:t>70%</a:t>
            </a:r>
          </a:p>
        </p:txBody>
      </p:sp>
      <p:sp>
        <p:nvSpPr>
          <p:cNvPr id="35" name="TextBox 35"/>
          <p:cNvSpPr txBox="1"/>
          <p:nvPr/>
        </p:nvSpPr>
        <p:spPr>
          <a:xfrm>
            <a:off x="14153892" y="7178881"/>
            <a:ext cx="2095974" cy="901700"/>
          </a:xfrm>
          <a:prstGeom prst="rect">
            <a:avLst/>
          </a:prstGeom>
        </p:spPr>
        <p:txBody>
          <a:bodyPr lIns="0" tIns="0" rIns="0" bIns="0" rtlCol="0" anchor="t">
            <a:spAutoFit/>
          </a:bodyPr>
          <a:lstStyle/>
          <a:p>
            <a:pPr algn="ctr">
              <a:lnSpc>
                <a:spcPts val="7000"/>
              </a:lnSpc>
              <a:spcBef>
                <a:spcPct val="0"/>
              </a:spcBef>
            </a:pPr>
            <a:r>
              <a:rPr lang="en-US" sz="5000" b="1">
                <a:solidFill>
                  <a:srgbClr val="000000"/>
                </a:solidFill>
                <a:latin typeface="Poppins Bold"/>
                <a:ea typeface="Poppins Bold"/>
                <a:cs typeface="Poppins Bold"/>
                <a:sym typeface="Poppins Bold"/>
              </a:rPr>
              <a:t>22%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1040</Words>
  <Application>Microsoft Office PowerPoint</Application>
  <PresentationFormat>Custom</PresentationFormat>
  <Paragraphs>144</Paragraphs>
  <Slides>13</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DM Sans Italics</vt:lpstr>
      <vt:lpstr>Poppins Italics</vt:lpstr>
      <vt:lpstr>Poppins</vt:lpstr>
      <vt:lpstr>DM Sans</vt:lpstr>
      <vt:lpstr>Norwester</vt:lpstr>
      <vt:lpstr>Calibri</vt:lpstr>
      <vt:lpstr>Poppins Bold</vt:lpstr>
      <vt:lpstr>Poppins Semi-Bold</vt:lpstr>
      <vt:lpstr>Poppins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prezantimi VIOLET</dc:title>
  <dc:creator>Alma</dc:creator>
  <cp:lastModifiedBy>IZHIQ</cp:lastModifiedBy>
  <cp:revision>3</cp:revision>
  <dcterms:created xsi:type="dcterms:W3CDTF">2006-08-16T00:00:00Z</dcterms:created>
  <dcterms:modified xsi:type="dcterms:W3CDTF">2025-09-17T06:21:09Z</dcterms:modified>
  <dc:identifier>DAGyv9uBFmo</dc:identifier>
</cp:coreProperties>
</file>