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60" r:id="rId2"/>
    <p:sldId id="572" r:id="rId3"/>
    <p:sldId id="267" r:id="rId4"/>
    <p:sldId id="573" r:id="rId5"/>
    <p:sldId id="574" r:id="rId6"/>
    <p:sldId id="575" r:id="rId7"/>
    <p:sldId id="276" r:id="rId8"/>
    <p:sldId id="277" r:id="rId9"/>
    <p:sldId id="587" r:id="rId10"/>
    <p:sldId id="576" r:id="rId11"/>
    <p:sldId id="312" r:id="rId12"/>
    <p:sldId id="579" r:id="rId13"/>
    <p:sldId id="577" r:id="rId14"/>
    <p:sldId id="580" r:id="rId15"/>
    <p:sldId id="270" r:id="rId16"/>
    <p:sldId id="592" r:id="rId17"/>
    <p:sldId id="588" r:id="rId18"/>
    <p:sldId id="586" r:id="rId19"/>
    <p:sldId id="590" r:id="rId20"/>
    <p:sldId id="591" r:id="rId21"/>
    <p:sldId id="583" r:id="rId22"/>
    <p:sldId id="274"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B2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0" d="100"/>
          <a:sy n="30" d="100"/>
        </p:scale>
        <p:origin x="8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74780381089881"/>
          <c:y val="2.7984472924371413E-2"/>
          <c:w val="0.59625219618910119"/>
          <c:h val="0.85862252291341401"/>
        </c:manualLayout>
      </c:layout>
      <c:barChart>
        <c:barDir val="bar"/>
        <c:grouping val="stacked"/>
        <c:varyColors val="0"/>
        <c:ser>
          <c:idx val="0"/>
          <c:order val="0"/>
          <c:tx>
            <c:strRef>
              <c:f>'Confidence in inst'!$B$4</c:f>
              <c:strCache>
                <c:ptCount val="1"/>
                <c:pt idx="0">
                  <c:v>Not at all confident</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0B2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'Confidence in inst'!$A$5:$A$6</c:f>
              <c:strCache>
                <c:ptCount val="2"/>
                <c:pt idx="0">
                  <c:v>Experienced gender-based violence</c:v>
                </c:pt>
                <c:pt idx="1">
                  <c:v>No experiences of gender-based violence</c:v>
                </c:pt>
              </c:strCache>
            </c:strRef>
          </c:cat>
          <c:val>
            <c:numRef>
              <c:f>'Confidence in inst'!$B$5:$B$6</c:f>
              <c:numCache>
                <c:formatCode>0%</c:formatCode>
                <c:ptCount val="2"/>
                <c:pt idx="0">
                  <c:v>0.14829999999999999</c:v>
                </c:pt>
                <c:pt idx="1">
                  <c:v>4.1799999999999997E-2</c:v>
                </c:pt>
              </c:numCache>
            </c:numRef>
          </c:val>
          <c:extLst>
            <c:ext xmlns:c16="http://schemas.microsoft.com/office/drawing/2014/chart" uri="{C3380CC4-5D6E-409C-BE32-E72D297353CC}">
              <c16:uniqueId val="{00000000-26A9-4139-8A97-32A663660092}"/>
            </c:ext>
          </c:extLst>
        </c:ser>
        <c:ser>
          <c:idx val="1"/>
          <c:order val="1"/>
          <c:tx>
            <c:strRef>
              <c:f>'Confidence in inst'!$C$4</c:f>
              <c:strCache>
                <c:ptCount val="1"/>
                <c:pt idx="0">
                  <c:v>Not very confident</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0B2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'Confidence in inst'!$A$5:$A$6</c:f>
              <c:strCache>
                <c:ptCount val="2"/>
                <c:pt idx="0">
                  <c:v>Experienced gender-based violence</c:v>
                </c:pt>
                <c:pt idx="1">
                  <c:v>No experiences of gender-based violence</c:v>
                </c:pt>
              </c:strCache>
            </c:strRef>
          </c:cat>
          <c:val>
            <c:numRef>
              <c:f>'Confidence in inst'!$C$5:$C$6</c:f>
              <c:numCache>
                <c:formatCode>0%</c:formatCode>
                <c:ptCount val="2"/>
                <c:pt idx="0">
                  <c:v>0.3977</c:v>
                </c:pt>
                <c:pt idx="1">
                  <c:v>0.24049999999999999</c:v>
                </c:pt>
              </c:numCache>
            </c:numRef>
          </c:val>
          <c:extLst>
            <c:ext xmlns:c16="http://schemas.microsoft.com/office/drawing/2014/chart" uri="{C3380CC4-5D6E-409C-BE32-E72D297353CC}">
              <c16:uniqueId val="{00000001-26A9-4139-8A97-32A663660092}"/>
            </c:ext>
          </c:extLst>
        </c:ser>
        <c:ser>
          <c:idx val="2"/>
          <c:order val="2"/>
          <c:tx>
            <c:strRef>
              <c:f>'Confidence in inst'!$D$4</c:f>
              <c:strCache>
                <c:ptCount val="1"/>
                <c:pt idx="0">
                  <c:v>Confident</c:v>
                </c:pt>
              </c:strCache>
            </c:strRef>
          </c:tx>
          <c:spPr>
            <a:solidFill>
              <a:srgbClr val="ACD7BD"/>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0B2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'Confidence in inst'!$A$5:$A$6</c:f>
              <c:strCache>
                <c:ptCount val="2"/>
                <c:pt idx="0">
                  <c:v>Experienced gender-based violence</c:v>
                </c:pt>
                <c:pt idx="1">
                  <c:v>No experiences of gender-based violence</c:v>
                </c:pt>
              </c:strCache>
            </c:strRef>
          </c:cat>
          <c:val>
            <c:numRef>
              <c:f>'Confidence in inst'!$D$5:$D$6</c:f>
              <c:numCache>
                <c:formatCode>0%</c:formatCode>
                <c:ptCount val="2"/>
                <c:pt idx="0">
                  <c:v>0.33800000000000002</c:v>
                </c:pt>
                <c:pt idx="1">
                  <c:v>0.47020000000000001</c:v>
                </c:pt>
              </c:numCache>
            </c:numRef>
          </c:val>
          <c:extLst>
            <c:ext xmlns:c16="http://schemas.microsoft.com/office/drawing/2014/chart" uri="{C3380CC4-5D6E-409C-BE32-E72D297353CC}">
              <c16:uniqueId val="{00000002-26A9-4139-8A97-32A663660092}"/>
            </c:ext>
          </c:extLst>
        </c:ser>
        <c:ser>
          <c:idx val="3"/>
          <c:order val="3"/>
          <c:tx>
            <c:strRef>
              <c:f>'Confidence in inst'!$E$4</c:f>
              <c:strCache>
                <c:ptCount val="1"/>
                <c:pt idx="0">
                  <c:v>Very confident</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0B2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'Confidence in inst'!$A$5:$A$6</c:f>
              <c:strCache>
                <c:ptCount val="2"/>
                <c:pt idx="0">
                  <c:v>Experienced gender-based violence</c:v>
                </c:pt>
                <c:pt idx="1">
                  <c:v>No experiences of gender-based violence</c:v>
                </c:pt>
              </c:strCache>
            </c:strRef>
          </c:cat>
          <c:val>
            <c:numRef>
              <c:f>'Confidence in inst'!$E$5:$E$6</c:f>
              <c:numCache>
                <c:formatCode>0%</c:formatCode>
                <c:ptCount val="2"/>
                <c:pt idx="0">
                  <c:v>0.11609999999999999</c:v>
                </c:pt>
                <c:pt idx="1">
                  <c:v>0.2475</c:v>
                </c:pt>
              </c:numCache>
            </c:numRef>
          </c:val>
          <c:extLst>
            <c:ext xmlns:c16="http://schemas.microsoft.com/office/drawing/2014/chart" uri="{C3380CC4-5D6E-409C-BE32-E72D297353CC}">
              <c16:uniqueId val="{00000003-26A9-4139-8A97-32A663660092}"/>
            </c:ext>
          </c:extLst>
        </c:ser>
        <c:dLbls>
          <c:showLegendKey val="0"/>
          <c:showVal val="0"/>
          <c:showCatName val="0"/>
          <c:showSerName val="0"/>
          <c:showPercent val="0"/>
          <c:showBubbleSize val="0"/>
        </c:dLbls>
        <c:gapWidth val="150"/>
        <c:overlap val="100"/>
        <c:axId val="1963723983"/>
        <c:axId val="2043717615"/>
      </c:barChart>
      <c:catAx>
        <c:axId val="1963723983"/>
        <c:scaling>
          <c:orientation val="minMax"/>
        </c:scaling>
        <c:delete val="1"/>
        <c:axPos val="l"/>
        <c:numFmt formatCode="General" sourceLinked="1"/>
        <c:majorTickMark val="none"/>
        <c:minorTickMark val="none"/>
        <c:tickLblPos val="nextTo"/>
        <c:crossAx val="2043717615"/>
        <c:crosses val="autoZero"/>
        <c:auto val="1"/>
        <c:lblAlgn val="ctr"/>
        <c:lblOffset val="100"/>
        <c:noMultiLvlLbl val="0"/>
      </c:catAx>
      <c:valAx>
        <c:axId val="2043717615"/>
        <c:scaling>
          <c:orientation val="minMax"/>
        </c:scaling>
        <c:delete val="1"/>
        <c:axPos val="b"/>
        <c:numFmt formatCode="0%" sourceLinked="1"/>
        <c:majorTickMark val="none"/>
        <c:minorTickMark val="none"/>
        <c:tickLblPos val="nextTo"/>
        <c:crossAx val="1963723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sz="1600"/>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738310058844647"/>
          <c:y val="0.17253172959377933"/>
          <c:w val="0.60838563657803646"/>
          <c:h val="0.71426283134061297"/>
        </c:manualLayout>
      </c:layout>
      <c:barChart>
        <c:barDir val="bar"/>
        <c:grouping val="clustered"/>
        <c:varyColors val="0"/>
        <c:ser>
          <c:idx val="0"/>
          <c:order val="0"/>
          <c:tx>
            <c:strRef>
              <c:f>Sheet1!$B$1</c:f>
              <c:strCache>
                <c:ptCount val="1"/>
                <c:pt idx="0">
                  <c:v>Column3</c:v>
                </c:pt>
              </c:strCache>
            </c:strRef>
          </c:tx>
          <c:spPr>
            <a:solidFill>
              <a:schemeClr val="accent1"/>
            </a:solidFill>
            <a:ln>
              <a:solidFill>
                <a:srgbClr val="002060"/>
              </a:solid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2060"/>
                    </a:solidFill>
                    <a:latin typeface="D-DIN" panose="020B050403020203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Was discouraged from filing a complaint</c:v>
                </c:pt>
                <c:pt idx="1">
                  <c:v>Was afraid no one would believe them</c:v>
                </c:pt>
                <c:pt idx="2">
                  <c:v>Was concerned that they would not be able to continue their studies or work</c:v>
                </c:pt>
                <c:pt idx="3">
                  <c:v>Was concerned that the complaints process
 would be hard for them</c:v>
                </c:pt>
                <c:pt idx="4">
                  <c:v>Was concerned that their harasser would retaliate against them</c:v>
                </c:pt>
                <c:pt idx="5">
                  <c:v>Uncomfortable talking about the experience</c:v>
                </c:pt>
                <c:pt idx="6">
                  <c:v>Did not know who to tell</c:v>
                </c:pt>
                <c:pt idx="7">
                  <c:v>Did not think anything would happen even if they reported it</c:v>
                </c:pt>
                <c:pt idx="8">
                  <c:v>Did not recognise the behaviour as violence at that time</c:v>
                </c:pt>
                <c:pt idx="9">
                  <c:v>Unsure if the behaviour was serious enough to report</c:v>
                </c:pt>
              </c:strCache>
            </c:strRef>
          </c:cat>
          <c:val>
            <c:numRef>
              <c:f>Sheet1!$B$2:$B$11</c:f>
              <c:numCache>
                <c:formatCode>0%</c:formatCode>
                <c:ptCount val="10"/>
                <c:pt idx="0">
                  <c:v>0.03</c:v>
                </c:pt>
                <c:pt idx="1">
                  <c:v>7.0000000000000007E-2</c:v>
                </c:pt>
                <c:pt idx="2">
                  <c:v>0.08</c:v>
                </c:pt>
                <c:pt idx="3">
                  <c:v>0.09</c:v>
                </c:pt>
                <c:pt idx="4">
                  <c:v>0.12</c:v>
                </c:pt>
                <c:pt idx="5">
                  <c:v>0.13</c:v>
                </c:pt>
                <c:pt idx="6">
                  <c:v>0.17</c:v>
                </c:pt>
                <c:pt idx="7">
                  <c:v>0.26</c:v>
                </c:pt>
                <c:pt idx="8">
                  <c:v>0.31</c:v>
                </c:pt>
                <c:pt idx="9">
                  <c:v>0.47</c:v>
                </c:pt>
              </c:numCache>
            </c:numRef>
          </c:val>
          <c:extLst>
            <c:ext xmlns:c16="http://schemas.microsoft.com/office/drawing/2014/chart" uri="{C3380CC4-5D6E-409C-BE32-E72D297353CC}">
              <c16:uniqueId val="{00000000-B368-4BA0-A902-6B2496A0BEB1}"/>
            </c:ext>
          </c:extLst>
        </c:ser>
        <c:dLbls>
          <c:dLblPos val="outEnd"/>
          <c:showLegendKey val="0"/>
          <c:showVal val="1"/>
          <c:showCatName val="0"/>
          <c:showSerName val="0"/>
          <c:showPercent val="0"/>
          <c:showBubbleSize val="0"/>
        </c:dLbls>
        <c:gapWidth val="182"/>
        <c:axId val="364883216"/>
        <c:axId val="364881248"/>
      </c:barChart>
      <c:catAx>
        <c:axId val="364883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rgbClr val="002060"/>
                </a:solidFill>
                <a:latin typeface="D-DIN" panose="020B0504030202030204"/>
                <a:ea typeface="+mn-ea"/>
                <a:cs typeface="+mn-cs"/>
              </a:defRPr>
            </a:pPr>
            <a:endParaRPr lang="en-US"/>
          </a:p>
        </c:txPr>
        <c:crossAx val="364881248"/>
        <c:crosses val="autoZero"/>
        <c:auto val="1"/>
        <c:lblAlgn val="ctr"/>
        <c:lblOffset val="100"/>
        <c:noMultiLvlLbl val="0"/>
      </c:catAx>
      <c:valAx>
        <c:axId val="364881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D-DIN" panose="020B0504030202030204"/>
                <a:ea typeface="+mn-ea"/>
                <a:cs typeface="+mn-cs"/>
              </a:defRPr>
            </a:pPr>
            <a:endParaRPr lang="en-US"/>
          </a:p>
        </c:txPr>
        <c:crossAx val="364883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1"/>
          </a:solidFill>
          <a:latin typeface="D-DIN" panose="020B0504030202030204"/>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0.0926</cdr:x>
      <cdr:y>0.15659</cdr:y>
    </cdr:from>
    <cdr:to>
      <cdr:x>0.3704</cdr:x>
      <cdr:y>0.32226</cdr:y>
    </cdr:to>
    <cdr:sp macro="" textlink="">
      <cdr:nvSpPr>
        <cdr:cNvPr id="2" name="Textfeld 1">
          <a:extLst xmlns:a="http://schemas.openxmlformats.org/drawingml/2006/main">
            <a:ext uri="{FF2B5EF4-FFF2-40B4-BE49-F238E27FC236}">
              <a16:creationId xmlns:a16="http://schemas.microsoft.com/office/drawing/2014/main" id="{5031383A-EEA2-0EB0-3029-5C26DFFDCA5B}"/>
            </a:ext>
          </a:extLst>
        </cdr:cNvPr>
        <cdr:cNvSpPr txBox="1"/>
      </cdr:nvSpPr>
      <cdr:spPr>
        <a:xfrm xmlns:a="http://schemas.openxmlformats.org/drawingml/2006/main">
          <a:off x="720079" y="748680"/>
          <a:ext cx="2160240" cy="79208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GB" sz="1800" dirty="0"/>
            <a:t>Gender-based violence - </a:t>
          </a:r>
          <a:r>
            <a:rPr lang="en-GB" sz="1800" b="1" dirty="0"/>
            <a:t>No</a:t>
          </a:r>
        </a:p>
      </cdr:txBody>
    </cdr:sp>
  </cdr:relSizeAnchor>
  <cdr:relSizeAnchor xmlns:cdr="http://schemas.openxmlformats.org/drawingml/2006/chartDrawing">
    <cdr:from>
      <cdr:x>0.0926</cdr:x>
      <cdr:y>0.59336</cdr:y>
    </cdr:from>
    <cdr:to>
      <cdr:x>0.3704</cdr:x>
      <cdr:y>0.74397</cdr:y>
    </cdr:to>
    <cdr:sp macro="" textlink="">
      <cdr:nvSpPr>
        <cdr:cNvPr id="3" name="Textfeld 2">
          <a:extLst xmlns:a="http://schemas.openxmlformats.org/drawingml/2006/main">
            <a:ext uri="{FF2B5EF4-FFF2-40B4-BE49-F238E27FC236}">
              <a16:creationId xmlns:a16="http://schemas.microsoft.com/office/drawing/2014/main" id="{33374E3B-867D-87C9-173D-EAC9B0EF050E}"/>
            </a:ext>
          </a:extLst>
        </cdr:cNvPr>
        <cdr:cNvSpPr txBox="1"/>
      </cdr:nvSpPr>
      <cdr:spPr>
        <a:xfrm xmlns:a="http://schemas.openxmlformats.org/drawingml/2006/main">
          <a:off x="720079" y="2836912"/>
          <a:ext cx="2160240" cy="72008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GB" sz="1800" dirty="0"/>
            <a:t>Gender-based violence - </a:t>
          </a:r>
          <a:r>
            <a:rPr lang="en-GB" sz="1800" b="1" dirty="0"/>
            <a:t>Yes</a:t>
          </a:r>
        </a:p>
      </cdr:txBody>
    </cdr:sp>
  </cdr:relSizeAnchor>
  <cdr:relSizeAnchor xmlns:cdr="http://schemas.openxmlformats.org/drawingml/2006/chartDrawing">
    <cdr:from>
      <cdr:x>0.40337</cdr:x>
      <cdr:y>0.15455</cdr:y>
    </cdr:from>
    <cdr:to>
      <cdr:x>0.54421</cdr:x>
      <cdr:y>0.33058</cdr:y>
    </cdr:to>
    <cdr:sp macro="" textlink="">
      <cdr:nvSpPr>
        <cdr:cNvPr id="4" name="Rechteck 3">
          <a:extLst xmlns:a="http://schemas.openxmlformats.org/drawingml/2006/main">
            <a:ext uri="{FF2B5EF4-FFF2-40B4-BE49-F238E27FC236}">
              <a16:creationId xmlns:a16="http://schemas.microsoft.com/office/drawing/2014/main" id="{FDAAAE9B-BC7C-7FB2-D99D-51CF0286FB85}"/>
            </a:ext>
          </a:extLst>
        </cdr:cNvPr>
        <cdr:cNvSpPr/>
      </cdr:nvSpPr>
      <cdr:spPr>
        <a:xfrm xmlns:a="http://schemas.openxmlformats.org/drawingml/2006/main">
          <a:off x="4689566" y="998853"/>
          <a:ext cx="1637414" cy="1137683"/>
        </a:xfrm>
        <a:prstGeom xmlns:a="http://schemas.openxmlformats.org/drawingml/2006/main" prst="rect">
          <a:avLst/>
        </a:prstGeom>
        <a:noFill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e-DE"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GBV- structures, </a:t>
            </a:r>
            <a:r>
              <a:rPr lang="en-US" dirty="0" err="1"/>
              <a:t>behaviours</a:t>
            </a:r>
            <a:r>
              <a:rPr lang="en-US" dirty="0"/>
              <a:t> and attitudes</a:t>
            </a:r>
          </a:p>
        </p:txBody>
      </p:sp>
    </p:spTree>
    <p:extLst>
      <p:ext uri="{BB962C8B-B14F-4D97-AF65-F5344CB8AC3E}">
        <p14:creationId xmlns:p14="http://schemas.microsoft.com/office/powerpoint/2010/main" val="177120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0EE53-1617-69EA-10C9-33ADA6B9A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E3D9C-0A82-0DC2-AFAC-C533A89C258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A5B5CF2-687B-F1E8-316D-D36E5D50BFB8}"/>
              </a:ext>
            </a:extLst>
          </p:cNvPr>
          <p:cNvSpPr>
            <a:spLocks noGrp="1"/>
          </p:cNvSpPr>
          <p:nvPr>
            <p:ph type="body" idx="1"/>
          </p:nvPr>
        </p:nvSpPr>
        <p:spPr/>
        <p:txBody>
          <a:bodyPr/>
          <a:lstStyle/>
          <a:p>
            <a:r>
              <a:rPr lang="en-US" dirty="0"/>
              <a:t>Section of SH. The definition of SH provided:</a:t>
            </a:r>
          </a:p>
          <a:p>
            <a:pPr marL="0" marR="0" lvl="0" indent="0" algn="just" defTabSz="457200" eaLnBrk="1" fontAlgn="auto" latinLnBrk="0" hangingPunct="1">
              <a:lnSpc>
                <a:spcPct val="117999"/>
              </a:lnSpc>
              <a:spcBef>
                <a:spcPts val="0"/>
              </a:spcBef>
              <a:spcAft>
                <a:spcPts val="0"/>
              </a:spcAft>
              <a:buClrTx/>
              <a:buSzTx/>
              <a:buFontTx/>
              <a:buNone/>
              <a:tabLst/>
              <a:defRPr/>
            </a:pPr>
            <a:r>
              <a:rPr lang="en-US" dirty="0"/>
              <a:t>We would now like to ask you some questions about your personal experiences of sexual harassment. This includes unwanted verbal, nonverbal or physical conduct of a sexual nature, such as comments on looks or body, sending of images with sexual content, making sexist jokes or touching you. You have the option to skip questions if you do not feel comfortable answering them</a:t>
            </a:r>
            <a:endParaRPr lang="en-GB" sz="3200" b="1" dirty="0">
              <a:solidFill>
                <a:schemeClr val="tx2">
                  <a:lumMod val="50000"/>
                </a:schemeClr>
              </a:solidFill>
              <a:latin typeface="D-DIN Exp"/>
              <a:ea typeface="Calibri" panose="020F0502020204030204" pitchFamily="34" charset="0"/>
            </a:endParaRPr>
          </a:p>
          <a:p>
            <a:endParaRPr lang="en-US" dirty="0"/>
          </a:p>
        </p:txBody>
      </p:sp>
    </p:spTree>
    <p:extLst>
      <p:ext uri="{BB962C8B-B14F-4D97-AF65-F5344CB8AC3E}">
        <p14:creationId xmlns:p14="http://schemas.microsoft.com/office/powerpoint/2010/main" val="411703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9276-37EE-EA11-3B0C-17D4577B5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854F6-E5D2-660C-E4D8-B59D6E4B557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5DF0310-B329-263E-C4C7-28DBEE35302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0935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5F983-1731-88CB-921C-E5962ABDC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D4769-97F6-9C2B-C55D-0D58C24724E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D9280E1-4285-BABF-605A-EBC390A0CE4E}"/>
              </a:ext>
            </a:extLst>
          </p:cNvPr>
          <p:cNvSpPr>
            <a:spLocks noGrp="1"/>
          </p:cNvSpPr>
          <p:nvPr>
            <p:ph type="body" idx="1"/>
          </p:nvPr>
        </p:nvSpPr>
        <p:spPr/>
        <p:txBody>
          <a:bodyPr/>
          <a:lstStyle/>
          <a:p>
            <a:r>
              <a:rPr lang="en-US" dirty="0"/>
              <a:t>Gender-essentialist attitudes in the universities demonstrate that psychological violence is often normalized – it shows lack of experience of psychological violence</a:t>
            </a:r>
          </a:p>
          <a:p>
            <a:endParaRPr lang="en-US" dirty="0"/>
          </a:p>
          <a:p>
            <a:r>
              <a:rPr lang="en-US" dirty="0" err="1"/>
              <a:t>Čia</a:t>
            </a:r>
            <a:r>
              <a:rPr lang="en-US" dirty="0"/>
              <a:t> </a:t>
            </a:r>
            <a:r>
              <a:rPr lang="en-US" dirty="0" err="1"/>
              <a:t>prisiminti</a:t>
            </a:r>
            <a:r>
              <a:rPr lang="en-US" dirty="0"/>
              <a:t> </a:t>
            </a:r>
            <a:r>
              <a:rPr lang="en-US" dirty="0" err="1"/>
              <a:t>atvejį</a:t>
            </a:r>
            <a:r>
              <a:rPr lang="en-US" dirty="0"/>
              <a:t> </a:t>
            </a:r>
            <a:r>
              <a:rPr lang="en-US" dirty="0" err="1"/>
              <a:t>kaip</a:t>
            </a:r>
            <a:r>
              <a:rPr lang="en-US" dirty="0"/>
              <a:t> </a:t>
            </a:r>
            <a:r>
              <a:rPr lang="en-US" dirty="0" err="1"/>
              <a:t>Teisingumo</a:t>
            </a:r>
            <a:r>
              <a:rPr lang="en-US" dirty="0"/>
              <a:t> </a:t>
            </a:r>
            <a:r>
              <a:rPr lang="en-US" dirty="0" err="1"/>
              <a:t>viceministras</a:t>
            </a:r>
            <a:r>
              <a:rPr lang="en-US" dirty="0"/>
              <a:t> </a:t>
            </a:r>
            <a:r>
              <a:rPr lang="en-US" dirty="0" err="1"/>
              <a:t>sveikinimą</a:t>
            </a:r>
            <a:r>
              <a:rPr lang="en-US" dirty="0"/>
              <a:t> </a:t>
            </a:r>
            <a:r>
              <a:rPr lang="en-US" dirty="0" err="1"/>
              <a:t>nusiuntė</a:t>
            </a:r>
            <a:r>
              <a:rPr lang="en-US" dirty="0"/>
              <a:t> </a:t>
            </a:r>
            <a:r>
              <a:rPr lang="en-US" dirty="0" err="1"/>
              <a:t>ir</a:t>
            </a:r>
            <a:r>
              <a:rPr lang="en-US" dirty="0"/>
              <a:t> </a:t>
            </a:r>
            <a:r>
              <a:rPr lang="en-US" dirty="0" err="1"/>
              <a:t>viešumoje</a:t>
            </a:r>
            <a:r>
              <a:rPr lang="en-US" dirty="0"/>
              <a:t> </a:t>
            </a:r>
            <a:r>
              <a:rPr lang="en-US" dirty="0" err="1"/>
              <a:t>žmonės</a:t>
            </a:r>
            <a:r>
              <a:rPr lang="en-US" dirty="0"/>
              <a:t> </a:t>
            </a:r>
            <a:r>
              <a:rPr lang="en-US" dirty="0" err="1"/>
              <a:t>pasisakė</a:t>
            </a:r>
            <a:r>
              <a:rPr lang="en-US" dirty="0"/>
              <a:t>, </a:t>
            </a:r>
            <a:r>
              <a:rPr lang="en-US" dirty="0" err="1"/>
              <a:t>kad</a:t>
            </a:r>
            <a:r>
              <a:rPr lang="en-US" dirty="0"/>
              <a:t> </a:t>
            </a:r>
            <a:r>
              <a:rPr lang="en-US" dirty="0" err="1"/>
              <a:t>nieko</a:t>
            </a:r>
            <a:r>
              <a:rPr lang="en-US" dirty="0"/>
              <a:t> </a:t>
            </a:r>
            <a:r>
              <a:rPr lang="en-US" dirty="0" err="1"/>
              <a:t>tokio</a:t>
            </a:r>
            <a:r>
              <a:rPr lang="en-US" dirty="0"/>
              <a:t>.  </a:t>
            </a:r>
          </a:p>
        </p:txBody>
      </p:sp>
    </p:spTree>
    <p:extLst>
      <p:ext uri="{BB962C8B-B14F-4D97-AF65-F5344CB8AC3E}">
        <p14:creationId xmlns:p14="http://schemas.microsoft.com/office/powerpoint/2010/main" val="344394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F6A1F-8524-68DE-6D5F-BC39C03E8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B8FC4-DEF0-532C-EF6B-50488AE3131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46CD63B-AEA0-9B22-5922-B138193F724B}"/>
              </a:ext>
            </a:extLst>
          </p:cNvPr>
          <p:cNvSpPr>
            <a:spLocks noGrp="1"/>
          </p:cNvSpPr>
          <p:nvPr>
            <p:ph type="body" idx="1"/>
          </p:nvPr>
        </p:nvSpPr>
        <p:spPr/>
        <p:txBody>
          <a:bodyPr/>
          <a:lstStyle/>
          <a:p>
            <a:pPr lvl="0" algn="l"/>
            <a:r>
              <a:rPr lang="en-GB" b="1" dirty="0"/>
              <a:t>Gender identity</a:t>
            </a:r>
            <a:r>
              <a:rPr lang="en-GB" dirty="0"/>
              <a:t>:</a:t>
            </a:r>
            <a:endParaRPr lang="en-US" dirty="0"/>
          </a:p>
          <a:p>
            <a:pPr algn="l"/>
            <a:r>
              <a:rPr lang="es-ES_tradnl" dirty="0"/>
              <a:t>☐</a:t>
            </a:r>
            <a:r>
              <a:rPr lang="en-GB" dirty="0"/>
              <a:t> Woman</a:t>
            </a:r>
            <a:endParaRPr lang="en-US" dirty="0"/>
          </a:p>
          <a:p>
            <a:pPr algn="l"/>
            <a:r>
              <a:rPr lang="es-ES_tradnl" dirty="0"/>
              <a:t>☐</a:t>
            </a:r>
            <a:r>
              <a:rPr lang="en-GB" dirty="0"/>
              <a:t> Man</a:t>
            </a:r>
            <a:endParaRPr lang="en-US" dirty="0"/>
          </a:p>
          <a:p>
            <a:pPr algn="l"/>
            <a:r>
              <a:rPr lang="es-ES_tradnl" dirty="0"/>
              <a:t>☐</a:t>
            </a:r>
            <a:r>
              <a:rPr lang="en-GB" dirty="0"/>
              <a:t> Non-binary </a:t>
            </a:r>
            <a:endParaRPr lang="en-US" dirty="0"/>
          </a:p>
          <a:p>
            <a:pPr algn="l"/>
            <a:r>
              <a:rPr lang="es-ES_tradnl" dirty="0"/>
              <a:t>☐</a:t>
            </a:r>
            <a:r>
              <a:rPr lang="en-GB" dirty="0"/>
              <a:t> Other (</a:t>
            </a:r>
            <a:r>
              <a:rPr lang="en-GB" i="1" dirty="0"/>
              <a:t>please specify</a:t>
            </a:r>
            <a:r>
              <a:rPr lang="en-GB" dirty="0"/>
              <a:t>): </a:t>
            </a:r>
            <a:endParaRPr lang="en-US" dirty="0"/>
          </a:p>
          <a:p>
            <a:pPr algn="l"/>
            <a:r>
              <a:rPr lang="es-ES_tradnl" dirty="0"/>
              <a:t>☐</a:t>
            </a:r>
            <a:r>
              <a:rPr lang="en-GB" dirty="0"/>
              <a:t> Prefer not to say Click or tap here to enter text.</a:t>
            </a:r>
            <a:endParaRPr lang="en-US" dirty="0"/>
          </a:p>
          <a:p>
            <a:pPr algn="l"/>
            <a:r>
              <a:rPr lang="en-GB" dirty="0"/>
              <a:t>4. </a:t>
            </a:r>
            <a:r>
              <a:rPr lang="en-GB" b="1" dirty="0"/>
              <a:t>Do you consider yourself to be transgender?</a:t>
            </a:r>
            <a:endParaRPr lang="en-US" dirty="0"/>
          </a:p>
          <a:p>
            <a:pPr algn="l"/>
            <a:r>
              <a:rPr lang="es-ES_tradnl" dirty="0"/>
              <a:t>☐</a:t>
            </a:r>
            <a:r>
              <a:rPr lang="en-GB" dirty="0"/>
              <a:t> Yes</a:t>
            </a:r>
            <a:endParaRPr lang="en-US" dirty="0"/>
          </a:p>
          <a:p>
            <a:pPr algn="l"/>
            <a:r>
              <a:rPr lang="es-ES_tradnl" dirty="0"/>
              <a:t>☐</a:t>
            </a:r>
            <a:r>
              <a:rPr lang="en-GB" dirty="0"/>
              <a:t> No</a:t>
            </a:r>
            <a:endParaRPr lang="en-US" dirty="0"/>
          </a:p>
          <a:p>
            <a:pPr algn="l"/>
            <a:r>
              <a:rPr lang="es-ES_tradnl" dirty="0"/>
              <a:t>☐</a:t>
            </a:r>
            <a:r>
              <a:rPr lang="en-GB" dirty="0"/>
              <a:t> Prefer not to say</a:t>
            </a:r>
            <a:r>
              <a:rPr lang="en-US" dirty="0"/>
              <a:t>.</a:t>
            </a:r>
          </a:p>
          <a:p>
            <a:pPr algn="l"/>
            <a:r>
              <a:rPr lang="en-GB" b="1" dirty="0"/>
              <a:t>5. What is your sexual orientation? </a:t>
            </a:r>
            <a:endParaRPr lang="en-US" dirty="0"/>
          </a:p>
          <a:p>
            <a:pPr algn="l" fontAlgn="base"/>
            <a:r>
              <a:rPr lang="en-US" dirty="0"/>
              <a:t>☐ Asexual </a:t>
            </a:r>
            <a:endParaRPr lang="en-US" sz="2400" dirty="0"/>
          </a:p>
          <a:p>
            <a:pPr algn="l" fontAlgn="base"/>
            <a:r>
              <a:rPr lang="en-US" dirty="0"/>
              <a:t>☐ Bisexual </a:t>
            </a:r>
            <a:endParaRPr lang="en-US" sz="2400" dirty="0"/>
          </a:p>
          <a:p>
            <a:pPr algn="l" fontAlgn="base"/>
            <a:r>
              <a:rPr lang="en-US" dirty="0"/>
              <a:t>☐ Heterosexual </a:t>
            </a:r>
            <a:endParaRPr lang="en-US" sz="2400" dirty="0"/>
          </a:p>
          <a:p>
            <a:pPr algn="l" fontAlgn="base"/>
            <a:r>
              <a:rPr lang="en-US" dirty="0"/>
              <a:t>☐ Homosexual </a:t>
            </a:r>
            <a:endParaRPr lang="en-US" sz="2400" dirty="0"/>
          </a:p>
          <a:p>
            <a:pPr algn="l" fontAlgn="base"/>
            <a:r>
              <a:rPr lang="en-US" dirty="0"/>
              <a:t>☐ Queer </a:t>
            </a:r>
            <a:endParaRPr lang="en-US" sz="2400" dirty="0"/>
          </a:p>
          <a:p>
            <a:pPr algn="l" fontAlgn="base"/>
            <a:r>
              <a:rPr lang="en-US" dirty="0"/>
              <a:t>☐ A sexual orientation not listed here  </a:t>
            </a:r>
            <a:endParaRPr lang="en-US" sz="2400" dirty="0"/>
          </a:p>
          <a:p>
            <a:pPr algn="l" fontAlgn="base"/>
            <a:r>
              <a:rPr lang="en-US" dirty="0"/>
              <a:t>☐ Prefer not to say</a:t>
            </a:r>
            <a:endParaRPr lang="en-US" sz="2400" dirty="0"/>
          </a:p>
          <a:p>
            <a:endParaRPr lang="en-US" dirty="0"/>
          </a:p>
          <a:p>
            <a:r>
              <a:rPr lang="en-GB" sz="2200" b="1" dirty="0">
                <a:effectLst/>
                <a:latin typeface="+mn-lt"/>
                <a:ea typeface="+mn-ea"/>
                <a:cs typeface="+mn-cs"/>
                <a:sym typeface="Helvetica Neue"/>
              </a:rPr>
              <a:t>What is your e</a:t>
            </a:r>
            <a:r>
              <a:rPr lang="en-US" sz="2200" b="1" dirty="0" err="1">
                <a:effectLst/>
                <a:latin typeface="+mn-lt"/>
                <a:ea typeface="+mn-ea"/>
                <a:cs typeface="+mn-cs"/>
                <a:sym typeface="Helvetica Neue"/>
              </a:rPr>
              <a:t>thnic</a:t>
            </a:r>
            <a:r>
              <a:rPr lang="en-US" sz="2200" b="1" dirty="0">
                <a:effectLst/>
                <a:latin typeface="+mn-lt"/>
                <a:ea typeface="+mn-ea"/>
                <a:cs typeface="+mn-cs"/>
                <a:sym typeface="Helvetica Neue"/>
              </a:rPr>
              <a:t> group:</a:t>
            </a:r>
            <a:endParaRPr lang="en-US" sz="2200" dirty="0">
              <a:effectLst/>
              <a:latin typeface="+mn-lt"/>
              <a:ea typeface="+mn-ea"/>
              <a:cs typeface="+mn-cs"/>
              <a:sym typeface="Helvetica Neue"/>
            </a:endParaRPr>
          </a:p>
          <a:p>
            <a:r>
              <a:rPr lang="es-ES_tradnl" sz="2200" dirty="0">
                <a:effectLst/>
                <a:latin typeface="+mn-lt"/>
                <a:ea typeface="+mn-ea"/>
                <a:cs typeface="+mn-cs"/>
                <a:sym typeface="Helvetica Neue"/>
              </a:rPr>
              <a:t>☐</a:t>
            </a:r>
            <a:r>
              <a:rPr lang="en-US" sz="2200" dirty="0">
                <a:effectLst/>
                <a:latin typeface="+mn-lt"/>
                <a:ea typeface="+mn-ea"/>
                <a:cs typeface="+mn-cs"/>
                <a:sym typeface="Helvetica Neue"/>
              </a:rPr>
              <a:t> White</a:t>
            </a:r>
          </a:p>
          <a:p>
            <a:r>
              <a:rPr lang="es-ES_tradnl" sz="2200" dirty="0">
                <a:effectLst/>
                <a:latin typeface="+mn-lt"/>
                <a:ea typeface="+mn-ea"/>
                <a:cs typeface="+mn-cs"/>
                <a:sym typeface="Helvetica Neue"/>
              </a:rPr>
              <a:t>☐</a:t>
            </a:r>
            <a:r>
              <a:rPr lang="en-US" sz="2200" dirty="0">
                <a:effectLst/>
                <a:latin typeface="+mn-lt"/>
                <a:ea typeface="+mn-ea"/>
                <a:cs typeface="+mn-cs"/>
                <a:sym typeface="Helvetica Neue"/>
              </a:rPr>
              <a:t> Mixed or Multiple Ethnic group </a:t>
            </a:r>
          </a:p>
          <a:p>
            <a:r>
              <a:rPr lang="es-ES_tradnl" sz="2200" dirty="0">
                <a:effectLst/>
                <a:latin typeface="+mn-lt"/>
                <a:ea typeface="+mn-ea"/>
                <a:cs typeface="+mn-cs"/>
                <a:sym typeface="Helvetica Neue"/>
              </a:rPr>
              <a:t>☐</a:t>
            </a:r>
            <a:r>
              <a:rPr lang="en-US" sz="2200" dirty="0">
                <a:effectLst/>
                <a:latin typeface="+mn-lt"/>
                <a:ea typeface="+mn-ea"/>
                <a:cs typeface="+mn-cs"/>
                <a:sym typeface="Helvetica Neue"/>
              </a:rPr>
              <a:t> Black/African/Caribbean/ Latino</a:t>
            </a:r>
          </a:p>
          <a:p>
            <a:r>
              <a:rPr lang="es-ES_tradnl" sz="2200" dirty="0">
                <a:effectLst/>
                <a:latin typeface="+mn-lt"/>
                <a:ea typeface="+mn-ea"/>
                <a:cs typeface="+mn-cs"/>
                <a:sym typeface="Helvetica Neue"/>
              </a:rPr>
              <a:t>☐</a:t>
            </a:r>
            <a:r>
              <a:rPr lang="en-US" sz="2200" dirty="0">
                <a:effectLst/>
                <a:latin typeface="+mn-lt"/>
                <a:ea typeface="+mn-ea"/>
                <a:cs typeface="+mn-cs"/>
                <a:sym typeface="Helvetica Neue"/>
              </a:rPr>
              <a:t> Asian </a:t>
            </a:r>
          </a:p>
          <a:p>
            <a:r>
              <a:rPr lang="es-ES_tradnl" sz="2200" dirty="0">
                <a:effectLst/>
                <a:latin typeface="+mn-lt"/>
                <a:ea typeface="+mn-ea"/>
                <a:cs typeface="+mn-cs"/>
                <a:sym typeface="Helvetica Neue"/>
              </a:rPr>
              <a:t>☐</a:t>
            </a:r>
            <a:r>
              <a:rPr lang="en-US" sz="2200" dirty="0">
                <a:effectLst/>
                <a:latin typeface="+mn-lt"/>
                <a:ea typeface="+mn-ea"/>
                <a:cs typeface="+mn-cs"/>
                <a:sym typeface="Helvetica Neue"/>
              </a:rPr>
              <a:t> Arab</a:t>
            </a:r>
          </a:p>
          <a:p>
            <a:r>
              <a:rPr lang="es-ES_tradnl" sz="2200" dirty="0">
                <a:effectLst/>
                <a:latin typeface="+mn-lt"/>
                <a:ea typeface="+mn-ea"/>
                <a:cs typeface="+mn-cs"/>
                <a:sym typeface="Helvetica Neue"/>
              </a:rPr>
              <a:t>☐</a:t>
            </a:r>
            <a:r>
              <a:rPr lang="en-US" sz="2200" dirty="0">
                <a:effectLst/>
                <a:latin typeface="+mn-lt"/>
                <a:ea typeface="+mn-ea"/>
                <a:cs typeface="+mn-cs"/>
                <a:sym typeface="Helvetica Neue"/>
              </a:rPr>
              <a:t> Other ethnic group, please describe: </a:t>
            </a:r>
            <a:r>
              <a:rPr lang="en-GB" sz="2200" dirty="0">
                <a:effectLst/>
                <a:latin typeface="+mn-lt"/>
                <a:ea typeface="+mn-ea"/>
                <a:cs typeface="+mn-cs"/>
                <a:sym typeface="Helvetica Neue"/>
              </a:rPr>
              <a:t>Click or tap here to enter text.</a:t>
            </a:r>
            <a:endParaRPr lang="en-US" sz="2200" dirty="0">
              <a:effectLst/>
              <a:latin typeface="+mn-lt"/>
              <a:ea typeface="+mn-ea"/>
              <a:cs typeface="+mn-cs"/>
              <a:sym typeface="Helvetica Neue"/>
            </a:endParaRPr>
          </a:p>
          <a:p>
            <a:r>
              <a:rPr lang="es-ES_tradnl" sz="2200" dirty="0">
                <a:effectLst/>
                <a:latin typeface="+mn-lt"/>
                <a:ea typeface="+mn-ea"/>
                <a:cs typeface="+mn-cs"/>
                <a:sym typeface="Helvetica Neue"/>
              </a:rPr>
              <a:t>☐</a:t>
            </a:r>
            <a:r>
              <a:rPr lang="en-US" sz="2200" dirty="0">
                <a:effectLst/>
                <a:latin typeface="+mn-lt"/>
                <a:ea typeface="+mn-ea"/>
                <a:cs typeface="+mn-cs"/>
                <a:sym typeface="Helvetica Neue"/>
              </a:rPr>
              <a:t> Prefer not to say</a:t>
            </a:r>
          </a:p>
          <a:p>
            <a:r>
              <a:rPr lang="en-US" sz="2200" dirty="0">
                <a:effectLst/>
                <a:latin typeface="+mn-lt"/>
                <a:ea typeface="+mn-ea"/>
                <a:cs typeface="+mn-cs"/>
                <a:sym typeface="Helvetica Neue"/>
              </a:rPr>
              <a:t> </a:t>
            </a:r>
          </a:p>
          <a:p>
            <a:r>
              <a:rPr lang="en-US" sz="2200" b="1" dirty="0">
                <a:effectLst/>
                <a:latin typeface="+mn-lt"/>
                <a:ea typeface="+mn-ea"/>
                <a:cs typeface="+mn-cs"/>
                <a:sym typeface="Helvetica Neue"/>
              </a:rPr>
              <a:t>8. What is your nationality</a:t>
            </a:r>
            <a:endParaRPr lang="en-US" sz="2200" dirty="0">
              <a:effectLst/>
              <a:latin typeface="+mn-lt"/>
              <a:ea typeface="+mn-ea"/>
              <a:cs typeface="+mn-cs"/>
              <a:sym typeface="Helvetica Neue"/>
            </a:endParaRPr>
          </a:p>
          <a:p>
            <a:r>
              <a:rPr lang="es-ES_tradnl" sz="2200" dirty="0">
                <a:effectLst/>
                <a:latin typeface="+mn-lt"/>
                <a:ea typeface="+mn-ea"/>
                <a:cs typeface="+mn-cs"/>
                <a:sym typeface="Helvetica Neue"/>
              </a:rPr>
              <a:t>☐</a:t>
            </a:r>
            <a:r>
              <a:rPr lang="en-US" sz="2200" dirty="0">
                <a:effectLst/>
                <a:latin typeface="+mn-lt"/>
                <a:ea typeface="+mn-ea"/>
                <a:cs typeface="+mn-cs"/>
                <a:sym typeface="Helvetica Neue"/>
              </a:rPr>
              <a:t> Please, self-describe: </a:t>
            </a:r>
            <a:r>
              <a:rPr lang="en-GB" sz="2200" dirty="0">
                <a:effectLst/>
                <a:latin typeface="+mn-lt"/>
                <a:ea typeface="+mn-ea"/>
                <a:cs typeface="+mn-cs"/>
                <a:sym typeface="Helvetica Neue"/>
              </a:rPr>
              <a:t>Click or tap here to enter text.</a:t>
            </a:r>
            <a:endParaRPr lang="en-US" sz="2200" dirty="0">
              <a:effectLst/>
              <a:latin typeface="+mn-lt"/>
              <a:ea typeface="+mn-ea"/>
              <a:cs typeface="+mn-cs"/>
              <a:sym typeface="Helvetica Neue"/>
            </a:endParaRPr>
          </a:p>
          <a:p>
            <a:r>
              <a:rPr lang="es-ES_tradnl" sz="2200" dirty="0">
                <a:effectLst/>
                <a:latin typeface="+mn-lt"/>
                <a:ea typeface="+mn-ea"/>
                <a:cs typeface="+mn-cs"/>
                <a:sym typeface="Helvetica Neue"/>
              </a:rPr>
              <a:t>☐</a:t>
            </a:r>
            <a:r>
              <a:rPr lang="en-US" sz="2200" dirty="0">
                <a:effectLst/>
                <a:latin typeface="+mn-lt"/>
                <a:ea typeface="+mn-ea"/>
                <a:cs typeface="+mn-cs"/>
                <a:sym typeface="Helvetica Neue"/>
              </a:rPr>
              <a:t> Prefer not to say</a:t>
            </a:r>
          </a:p>
          <a:p>
            <a:endParaRPr lang="en-US" dirty="0"/>
          </a:p>
        </p:txBody>
      </p:sp>
    </p:spTree>
    <p:extLst>
      <p:ext uri="{BB962C8B-B14F-4D97-AF65-F5344CB8AC3E}">
        <p14:creationId xmlns:p14="http://schemas.microsoft.com/office/powerpoint/2010/main" val="283054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solidFill>
                  <a:srgbClr val="000B22"/>
                </a:solidFill>
                <a:effectLst/>
                <a:latin typeface="D-DIN Exp" panose="020B0504020202030204"/>
                <a:ea typeface="Calibri" panose="020F0502020204030204" pitchFamily="34" charset="0"/>
                <a:cs typeface="Times New Roman" panose="02020603050405020304" pitchFamily="18" charset="0"/>
              </a:rPr>
              <a:t>testing cognitively and quantitatively (1 months0 – </a:t>
            </a:r>
            <a:r>
              <a:rPr lang="en-US" sz="2400" dirty="0" err="1">
                <a:solidFill>
                  <a:srgbClr val="000B22"/>
                </a:solidFill>
                <a:effectLst/>
                <a:latin typeface="D-DIN Exp" panose="020B0504020202030204"/>
                <a:ea typeface="Calibri" panose="020F0502020204030204" pitchFamily="34" charset="0"/>
                <a:cs typeface="Times New Roman" panose="02020603050405020304" pitchFamily="18" charset="0"/>
              </a:rPr>
              <a:t>viskas</a:t>
            </a:r>
            <a:r>
              <a:rPr lang="en-US" sz="2400" dirty="0">
                <a:solidFill>
                  <a:srgbClr val="000B22"/>
                </a:solidFill>
                <a:effectLst/>
                <a:latin typeface="D-DIN Exp" panose="020B0504020202030204"/>
                <a:ea typeface="Calibri" panose="020F0502020204030204" pitchFamily="34" charset="0"/>
                <a:cs typeface="Times New Roman" panose="02020603050405020304" pitchFamily="18" charset="0"/>
              </a:rPr>
              <a:t> </a:t>
            </a:r>
            <a:r>
              <a:rPr lang="en-US" sz="2400" dirty="0" err="1">
                <a:solidFill>
                  <a:srgbClr val="000B22"/>
                </a:solidFill>
                <a:effectLst/>
                <a:latin typeface="D-DIN Exp" panose="020B0504020202030204"/>
                <a:ea typeface="Calibri" panose="020F0502020204030204" pitchFamily="34" charset="0"/>
                <a:cs typeface="Times New Roman" panose="02020603050405020304" pitchFamily="18" charset="0"/>
              </a:rPr>
              <a:t>vidiniais</a:t>
            </a:r>
            <a:r>
              <a:rPr lang="en-US" sz="2400" dirty="0">
                <a:solidFill>
                  <a:srgbClr val="000B22"/>
                </a:solidFill>
                <a:effectLst/>
                <a:latin typeface="D-DIN Exp" panose="020B0504020202030204"/>
                <a:ea typeface="Calibri" panose="020F0502020204030204" pitchFamily="34" charset="0"/>
                <a:cs typeface="Times New Roman" panose="02020603050405020304" pitchFamily="18" charset="0"/>
              </a:rPr>
              <a:t> </a:t>
            </a:r>
            <a:r>
              <a:rPr lang="en-US" sz="2400" dirty="0" err="1">
                <a:solidFill>
                  <a:srgbClr val="000B22"/>
                </a:solidFill>
                <a:effectLst/>
                <a:latin typeface="D-DIN Exp" panose="020B0504020202030204"/>
                <a:ea typeface="Calibri" panose="020F0502020204030204" pitchFamily="34" charset="0"/>
                <a:cs typeface="Times New Roman" panose="02020603050405020304" pitchFamily="18" charset="0"/>
              </a:rPr>
              <a:t>resursais</a:t>
            </a:r>
            <a:endParaRPr lang="en-US" sz="2400" dirty="0">
              <a:solidFill>
                <a:srgbClr val="000B22"/>
              </a:solidFill>
              <a:effectLst/>
              <a:latin typeface="D-DIN Exp" panose="020B0504020202030204"/>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48358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2AD34-5CE7-A313-6EC3-5CE2E1E19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00FA5-654C-6B61-152A-AC6E416012A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9D3CF98-EB79-28B4-D1A5-FB6CFCF7FF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077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6EC37-DE63-549A-FD98-42D45D139C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43E0C-AF65-741C-F9FD-85461C9F0A6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2EC2A5F-4B1D-9359-91DD-BFAC4EE26E7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098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7CAC9-CDDD-6142-DAE8-C5205DB2C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2D6FE-0147-B513-830D-398DAC5306A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23EC5E2-6479-A5D1-A335-CDB8F7D0DA26}"/>
              </a:ext>
            </a:extLst>
          </p:cNvPr>
          <p:cNvSpPr>
            <a:spLocks noGrp="1"/>
          </p:cNvSpPr>
          <p:nvPr>
            <p:ph type="body" idx="1"/>
          </p:nvPr>
        </p:nvSpPr>
        <p:spPr/>
        <p:txBody>
          <a:bodyPr/>
          <a:lstStyle/>
          <a:p>
            <a:r>
              <a:rPr lang="en-US" dirty="0" err="1"/>
              <a:t>UniSAFE</a:t>
            </a:r>
            <a:r>
              <a:rPr lang="en-US" dirty="0"/>
              <a:t> started by generating a solid understanding of the key issues in gender-based violence studies and identify the gaps by collecting evidence from previous studies and existing data and by mapping national policies and legal frameworks</a:t>
            </a:r>
          </a:p>
          <a:p>
            <a:r>
              <a:rPr lang="en-US" dirty="0"/>
              <a:t>he objective of this report is to establish a European baseline of policies in place to </a:t>
            </a:r>
            <a:r>
              <a:rPr lang="en-US" dirty="0" err="1"/>
              <a:t>combatGBV</a:t>
            </a:r>
            <a:r>
              <a:rPr lang="en-US" dirty="0"/>
              <a:t> at the legal, policy level and the level of research funding </a:t>
            </a:r>
            <a:r>
              <a:rPr lang="en-US" dirty="0" err="1"/>
              <a:t>organisations</a:t>
            </a:r>
            <a:r>
              <a:rPr lang="en-US" dirty="0"/>
              <a:t> (RFO), as </a:t>
            </a:r>
            <a:r>
              <a:rPr lang="en-US" dirty="0" err="1"/>
              <a:t>afixed</a:t>
            </a:r>
            <a:r>
              <a:rPr lang="en-US" dirty="0"/>
              <a:t> point of reference for future comparisons, by assessing existing laws and policies </a:t>
            </a:r>
            <a:r>
              <a:rPr lang="en-US" dirty="0" err="1"/>
              <a:t>atthe</a:t>
            </a:r>
            <a:r>
              <a:rPr lang="en-US" dirty="0"/>
              <a:t> national and RFO levels in 27 countries in the EU. This is accompanied by analyses </a:t>
            </a:r>
            <a:r>
              <a:rPr lang="en-US" dirty="0" err="1"/>
              <a:t>offour</a:t>
            </a:r>
            <a:r>
              <a:rPr lang="en-US" dirty="0"/>
              <a:t> Associated Countries (Iceland, Serbia, Turkey, UK) and two Third Countries (</a:t>
            </a:r>
            <a:r>
              <a:rPr lang="en-US" dirty="0" err="1"/>
              <a:t>Canada,USA</a:t>
            </a:r>
            <a:r>
              <a:rPr lang="en-US" dirty="0"/>
              <a:t>) that were selected for comparison and as examples of existing practices. The </a:t>
            </a:r>
            <a:r>
              <a:rPr lang="en-US" dirty="0" err="1"/>
              <a:t>analysisfocuses</a:t>
            </a:r>
            <a:r>
              <a:rPr lang="en-US" dirty="0"/>
              <a:t> specifically on dedicated legal and policy frameworks focused specifically </a:t>
            </a:r>
            <a:r>
              <a:rPr lang="en-US" dirty="0" err="1"/>
              <a:t>onuniversities</a:t>
            </a:r>
            <a:r>
              <a:rPr lang="en-US" dirty="0"/>
              <a:t> and research </a:t>
            </a:r>
            <a:r>
              <a:rPr lang="en-US" dirty="0" err="1"/>
              <a:t>organisations</a:t>
            </a:r>
            <a:r>
              <a:rPr lang="en-US" dirty="0"/>
              <a:t>, in order to map the special efforts made </a:t>
            </a:r>
            <a:r>
              <a:rPr lang="en-US" dirty="0" err="1"/>
              <a:t>bynational</a:t>
            </a:r>
            <a:r>
              <a:rPr lang="en-US" dirty="0"/>
              <a:t> and regional authorities and RFOs to combat GBV at these specific </a:t>
            </a:r>
            <a:r>
              <a:rPr lang="en-US" dirty="0" err="1"/>
              <a:t>institutionsbeyond</a:t>
            </a:r>
            <a:r>
              <a:rPr lang="en-US" dirty="0"/>
              <a:t> generic anti-discrimination legislation and </a:t>
            </a:r>
            <a:r>
              <a:rPr lang="en-US" dirty="0" err="1"/>
              <a:t>labour</a:t>
            </a:r>
            <a:r>
              <a:rPr lang="en-US" dirty="0"/>
              <a:t> law protections</a:t>
            </a:r>
          </a:p>
        </p:txBody>
      </p:sp>
    </p:spTree>
    <p:extLst>
      <p:ext uri="{BB962C8B-B14F-4D97-AF65-F5344CB8AC3E}">
        <p14:creationId xmlns:p14="http://schemas.microsoft.com/office/powerpoint/2010/main" val="211910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784B5-610A-CB79-A299-36FAEE8C4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B8CB6-5630-7F7B-5992-D29F17385A4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222C58-183E-AFC5-29F4-3A4A00F4C6C5}"/>
              </a:ext>
            </a:extLst>
          </p:cNvPr>
          <p:cNvSpPr>
            <a:spLocks noGrp="1"/>
          </p:cNvSpPr>
          <p:nvPr>
            <p:ph type="body" idx="1"/>
          </p:nvPr>
        </p:nvSpPr>
        <p:spPr/>
        <p:txBody>
          <a:bodyPr/>
          <a:lstStyle/>
          <a:p>
            <a:pPr marL="342900" indent="-342900" hangingPunct="1">
              <a:buFont typeface="Wingdings" panose="05000000000000000000" pitchFamily="2" charset="2"/>
              <a:buChar char="Ø"/>
            </a:pPr>
            <a:r>
              <a:rPr lang="en-US" sz="2800" cap="all" dirty="0">
                <a:latin typeface="D-DIN Exp" panose="020B0504020202030204"/>
              </a:rPr>
              <a:t>Target entities/groups</a:t>
            </a:r>
          </a:p>
          <a:p>
            <a:pPr hangingPunct="1"/>
            <a:r>
              <a:rPr lang="en-US" sz="2800" dirty="0">
                <a:latin typeface="D-DIN Exp" panose="020B0504020202030204"/>
              </a:rPr>
              <a:t>	</a:t>
            </a:r>
            <a:endParaRPr lang="en-US" sz="2400" dirty="0">
              <a:latin typeface="D-DIN Exp" panose="020B0504020202030204"/>
            </a:endParaRPr>
          </a:p>
          <a:p>
            <a:pPr lvl="1" hangingPunct="1"/>
            <a:r>
              <a:rPr lang="en-US" sz="2400" dirty="0">
                <a:latin typeface="D-DIN Exp" panose="020B0504020202030204"/>
              </a:rPr>
              <a:t>	Who are the target groups of the measurements at the individual level? (academic staff, non-academic staff, students)</a:t>
            </a:r>
          </a:p>
          <a:p>
            <a:pPr lvl="1" hangingPunct="1"/>
            <a:r>
              <a:rPr lang="en-US" sz="2400" dirty="0">
                <a:latin typeface="D-DIN Exp" panose="020B0504020202030204"/>
              </a:rPr>
              <a:t>	</a:t>
            </a:r>
            <a:r>
              <a:rPr lang="en-US" sz="2400" u="sng" dirty="0">
                <a:latin typeface="D-DIN Exp" panose="020B0504020202030204"/>
              </a:rPr>
              <a:t>Specific vulnerable groups (Does the document mention any of those?) (international students/staff; ethnic minority staff; students with disabilities; early career researchers.</a:t>
            </a:r>
          </a:p>
          <a:p>
            <a:pPr lvl="1" hangingPunct="1"/>
            <a:r>
              <a:rPr lang="en-US" sz="2400" dirty="0">
                <a:latin typeface="D-DIN Exp" panose="020B0504020202030204"/>
              </a:rPr>
              <a:t>	Does the document make it explicit what/who needs to change (e.g., </a:t>
            </a:r>
            <a:r>
              <a:rPr lang="en-US" sz="2400" dirty="0" err="1">
                <a:latin typeface="D-DIN Exp" panose="020B0504020202030204"/>
              </a:rPr>
              <a:t>organisational</a:t>
            </a:r>
            <a:r>
              <a:rPr lang="en-US" sz="2400" dirty="0">
                <a:latin typeface="D-DIN Exp" panose="020B0504020202030204"/>
              </a:rPr>
              <a:t> culture, men, etc.)? </a:t>
            </a:r>
          </a:p>
          <a:p>
            <a:pPr lvl="1" hangingPunct="1"/>
            <a:r>
              <a:rPr lang="en-US" sz="2400" dirty="0">
                <a:latin typeface="D-DIN Exp" panose="020B0504020202030204"/>
              </a:rPr>
              <a:t>	Does the document specify who is responsible for that change</a:t>
            </a:r>
          </a:p>
          <a:p>
            <a:pPr lvl="1" hangingPunct="1"/>
            <a:endParaRPr lang="en-US" sz="2400" dirty="0">
              <a:latin typeface="D-DIN Exp" panose="020B0504020202030204"/>
            </a:endParaRPr>
          </a:p>
          <a:p>
            <a:pPr marL="342900" indent="-342900" hangingPunct="1">
              <a:buFont typeface="Wingdings" panose="05000000000000000000" pitchFamily="2" charset="2"/>
              <a:buChar char="Ø"/>
            </a:pPr>
            <a:r>
              <a:rPr lang="en-US" sz="2800" cap="all" dirty="0">
                <a:latin typeface="D-DIN Exp" panose="020B0504020202030204"/>
              </a:rPr>
              <a:t>Content</a:t>
            </a:r>
          </a:p>
          <a:p>
            <a:pPr lvl="1" hangingPunct="1"/>
            <a:r>
              <a:rPr lang="en-US" sz="2400" dirty="0">
                <a:latin typeface="D-DIN Exp" panose="020B0504020202030204"/>
              </a:rPr>
              <a:t>	Which forms of GBV does the document or its part about GBV in universities and research </a:t>
            </a:r>
            <a:r>
              <a:rPr lang="en-US" sz="2400" dirty="0" err="1">
                <a:latin typeface="D-DIN Exp" panose="020B0504020202030204"/>
              </a:rPr>
              <a:t>organisations</a:t>
            </a:r>
            <a:r>
              <a:rPr lang="en-US" sz="2400" dirty="0">
                <a:latin typeface="D-DIN Exp" panose="020B0504020202030204"/>
              </a:rPr>
              <a:t> refer to?</a:t>
            </a:r>
          </a:p>
          <a:p>
            <a:pPr lvl="1" hangingPunct="1"/>
            <a:r>
              <a:rPr lang="en-US" sz="2400" dirty="0">
                <a:latin typeface="D-DIN Exp" panose="020B0504020202030204"/>
              </a:rPr>
              <a:t>	Does the document provide the definition of GBV? If yes please indicate</a:t>
            </a:r>
          </a:p>
          <a:p>
            <a:pPr lvl="1" hangingPunct="1"/>
            <a:r>
              <a:rPr lang="en-US" sz="2400" dirty="0">
                <a:latin typeface="D-DIN Exp" panose="020B0504020202030204"/>
              </a:rPr>
              <a:t>	Does the document incorporate an intersectional perspective (gender at the intersection of other axes of inequalities)? </a:t>
            </a:r>
          </a:p>
          <a:p>
            <a:pPr lvl="1" hangingPunct="1"/>
            <a:r>
              <a:rPr lang="en-US" sz="2400" dirty="0">
                <a:latin typeface="D-DIN Exp" panose="020B0504020202030204"/>
              </a:rPr>
              <a:t>	Does the document positively promote peaceful, respectful culture and/or social relations that would prevent GBV in the RPOs? </a:t>
            </a:r>
          </a:p>
          <a:p>
            <a:pPr lvl="1" hangingPunct="1"/>
            <a:r>
              <a:rPr lang="en-US" sz="2400" dirty="0">
                <a:latin typeface="D-DIN Exp" panose="020B0504020202030204"/>
              </a:rPr>
              <a:t>	Does the document provide sanctions at the collective, group or </a:t>
            </a:r>
            <a:r>
              <a:rPr lang="en-US" sz="2400" dirty="0" err="1">
                <a:latin typeface="D-DIN Exp" panose="020B0504020202030204"/>
              </a:rPr>
              <a:t>organisational</a:t>
            </a:r>
            <a:r>
              <a:rPr lang="en-US" sz="2400" dirty="0">
                <a:latin typeface="D-DIN Exp" panose="020B0504020202030204"/>
              </a:rPr>
              <a:t> level in the RPOs against those that directly or indirectly promote GBV culture</a:t>
            </a:r>
          </a:p>
          <a:p>
            <a:pPr lvl="1" hangingPunct="1"/>
            <a:r>
              <a:rPr lang="en-US" sz="2400" dirty="0">
                <a:latin typeface="D-DIN Exp" panose="020B0504020202030204"/>
              </a:rPr>
              <a:t>	Does the document provide measures for each 7 P (each P is listed as a separate question)</a:t>
            </a:r>
          </a:p>
          <a:p>
            <a:pPr lvl="1" hangingPunct="1"/>
            <a:endParaRPr lang="en-US" sz="2400" dirty="0">
              <a:latin typeface="D-DIN Exp" panose="020B0504020202030204"/>
            </a:endParaRPr>
          </a:p>
          <a:p>
            <a:pPr marL="342900" indent="-342900">
              <a:buFont typeface="Wingdings" panose="05000000000000000000" pitchFamily="2" charset="2"/>
              <a:buChar char="Ø"/>
            </a:pPr>
            <a:r>
              <a:rPr lang="en-US" sz="2800" cap="all" dirty="0">
                <a:latin typeface="D-DIN Exp" panose="020B0504020202030204"/>
              </a:rPr>
              <a:t>Implementation </a:t>
            </a:r>
          </a:p>
          <a:p>
            <a:r>
              <a:rPr lang="en-US" sz="2400" dirty="0">
                <a:latin typeface="D-DIN Exp" panose="020B0504020202030204"/>
              </a:rPr>
              <a:t>	Does the document define concrete objectives to be reached by the target institutions? </a:t>
            </a:r>
          </a:p>
          <a:p>
            <a:r>
              <a:rPr lang="en-US" sz="2400" dirty="0">
                <a:latin typeface="D-DIN Exp" panose="020B0504020202030204"/>
              </a:rPr>
              <a:t>		If yes, please specify for which of the 7P  objectives are defined </a:t>
            </a:r>
          </a:p>
          <a:p>
            <a:r>
              <a:rPr lang="en-US" sz="2400" dirty="0">
                <a:latin typeface="D-DIN Exp" panose="020B0504020202030204"/>
              </a:rPr>
              <a:t>	Does the document contain (implicit or explicit) measurable indicators to assess the degree of implementation?</a:t>
            </a:r>
          </a:p>
          <a:p>
            <a:pPr lvl="1"/>
            <a:r>
              <a:rPr lang="en-US" sz="2400" dirty="0">
                <a:latin typeface="D-DIN Exp" panose="020B0504020202030204"/>
              </a:rPr>
              <a:t>		If yes, please specify for which of the 7P  objectives are defined </a:t>
            </a:r>
          </a:p>
          <a:p>
            <a:r>
              <a:rPr lang="en-US" sz="2400" dirty="0">
                <a:latin typeface="D-DIN Exp" panose="020B0504020202030204"/>
              </a:rPr>
              <a:t>	Does the document set a mechanism for monitoring the compliance with the policy/strategy by the responsible authority? </a:t>
            </a:r>
          </a:p>
          <a:p>
            <a:pPr lvl="1"/>
            <a:r>
              <a:rPr lang="en-US" sz="2400" dirty="0">
                <a:latin typeface="D-DIN Exp" panose="020B0504020202030204"/>
              </a:rPr>
              <a:t>		If yes, please specify for which of the 7P  objectives are defined (Tick the relevant choices. Multiple answers are possible)</a:t>
            </a:r>
          </a:p>
          <a:p>
            <a:r>
              <a:rPr lang="en-US" sz="2400" dirty="0">
                <a:latin typeface="D-DIN Exp" panose="020B0504020202030204"/>
              </a:rPr>
              <a:t>	Are the monitoring data that are collected then evaluated by the responsible authority?</a:t>
            </a:r>
          </a:p>
          <a:p>
            <a:r>
              <a:rPr lang="en-US" sz="2400" dirty="0">
                <a:latin typeface="D-DIN Exp" panose="020B0504020202030204"/>
              </a:rPr>
              <a:t>	Are any sanctions defined in case of noncompliance?</a:t>
            </a:r>
          </a:p>
          <a:p>
            <a:r>
              <a:rPr lang="en-US" sz="2400" dirty="0">
                <a:latin typeface="D-DIN Exp" panose="020B0504020202030204"/>
              </a:rPr>
              <a:t>	Are any incentives in place to support the targeted institutions to implement the document?</a:t>
            </a:r>
          </a:p>
          <a:p>
            <a:endParaRPr lang="en-US" sz="2400" dirty="0">
              <a:latin typeface="D-DIN Exp" panose="020B0504020202030204"/>
            </a:endParaRPr>
          </a:p>
          <a:p>
            <a:pPr lvl="1" hangingPunct="1"/>
            <a:endParaRPr lang="en-US" sz="2400" dirty="0">
              <a:latin typeface="D-DIN Exp" panose="020B0504020202030204"/>
            </a:endParaRPr>
          </a:p>
          <a:p>
            <a:pPr lvl="1" hangingPunct="1"/>
            <a:endParaRPr lang="en-US" dirty="0"/>
          </a:p>
        </p:txBody>
      </p:sp>
    </p:spTree>
    <p:extLst>
      <p:ext uri="{BB962C8B-B14F-4D97-AF65-F5344CB8AC3E}">
        <p14:creationId xmlns:p14="http://schemas.microsoft.com/office/powerpoint/2010/main" val="64895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Transaltions</a:t>
            </a:r>
            <a:r>
              <a:rPr lang="en-US" dirty="0"/>
              <a:t> to 14 languages, whole methodology experts recruited together with the researchers  - available on line</a:t>
            </a:r>
          </a:p>
        </p:txBody>
      </p:sp>
    </p:spTree>
    <p:extLst>
      <p:ext uri="{BB962C8B-B14F-4D97-AF65-F5344CB8AC3E}">
        <p14:creationId xmlns:p14="http://schemas.microsoft.com/office/powerpoint/2010/main" val="190850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A8456-0D0A-FCDB-FA7A-E37F14421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583E8-07A1-8239-E905-7B25FB8E665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2CE497F-4EF3-53EF-6C4E-B390DF2C8E5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11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7A6E1-E971-50F5-389B-F46A541E37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EB599-C140-2F83-8639-03B82039AE7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FDE1CB0-34A7-A5BE-78E9-908AD468F508}"/>
              </a:ext>
            </a:extLst>
          </p:cNvPr>
          <p:cNvSpPr>
            <a:spLocks noGrp="1"/>
          </p:cNvSpPr>
          <p:nvPr>
            <p:ph type="body" idx="1"/>
          </p:nvPr>
        </p:nvSpPr>
        <p:spPr/>
        <p:txBody>
          <a:bodyPr/>
          <a:lstStyle/>
          <a:p>
            <a:pPr marL="1143000" indent="-1143000" hangingPunct="1">
              <a:buFont typeface="Wingdings" panose="05000000000000000000" pitchFamily="2" charset="2"/>
              <a:buChar char="Ø"/>
            </a:pPr>
            <a:r>
              <a:rPr lang="en-US" sz="5700" b="0" dirty="0">
                <a:solidFill>
                  <a:schemeClr val="tx2">
                    <a:lumMod val="50000"/>
                  </a:schemeClr>
                </a:solidFill>
                <a:latin typeface="D-DIN Exp"/>
              </a:rPr>
              <a:t>Prevalence </a:t>
            </a:r>
          </a:p>
          <a:p>
            <a:pPr marL="4800600" lvl="5" indent="-1143000" hangingPunct="1">
              <a:spcBef>
                <a:spcPts val="600"/>
              </a:spcBef>
              <a:buFont typeface="Arial" panose="020B0604020202020204" pitchFamily="34" charset="0"/>
              <a:buChar char="•"/>
            </a:pPr>
            <a:r>
              <a:rPr lang="en-US" sz="5000" b="0" dirty="0">
                <a:solidFill>
                  <a:schemeClr val="tx2">
                    <a:lumMod val="50000"/>
                  </a:schemeClr>
                </a:solidFill>
                <a:latin typeface="D-DIN Exp"/>
              </a:rPr>
              <a:t>Victim-perpetrator relationships</a:t>
            </a:r>
          </a:p>
          <a:p>
            <a:pPr marL="4800600" lvl="5" indent="-1143000" hangingPunct="1">
              <a:spcBef>
                <a:spcPts val="600"/>
              </a:spcBef>
              <a:buFont typeface="Arial" panose="020B0604020202020204" pitchFamily="34" charset="0"/>
              <a:buChar char="•"/>
            </a:pPr>
            <a:r>
              <a:rPr lang="en-US" sz="5000" b="0" dirty="0">
                <a:solidFill>
                  <a:schemeClr val="tx2">
                    <a:lumMod val="50000"/>
                  </a:schemeClr>
                </a:solidFill>
                <a:latin typeface="D-DIN Exp"/>
              </a:rPr>
              <a:t>Places where SH happened </a:t>
            </a:r>
          </a:p>
          <a:p>
            <a:pPr marL="4800600" lvl="5" indent="-1143000" hangingPunct="1">
              <a:spcBef>
                <a:spcPts val="600"/>
              </a:spcBef>
              <a:buFont typeface="Arial" panose="020B0604020202020204" pitchFamily="34" charset="0"/>
              <a:buChar char="•"/>
            </a:pPr>
            <a:r>
              <a:rPr lang="en-US" sz="5000" b="0" dirty="0">
                <a:solidFill>
                  <a:schemeClr val="tx2">
                    <a:lumMod val="50000"/>
                  </a:schemeClr>
                </a:solidFill>
                <a:latin typeface="D-DIN Exp"/>
              </a:rPr>
              <a:t>Bystander’s relations</a:t>
            </a:r>
          </a:p>
          <a:p>
            <a:pPr marL="4800600" lvl="5" indent="-1143000" hangingPunct="1">
              <a:spcBef>
                <a:spcPts val="600"/>
              </a:spcBef>
              <a:buFont typeface="Arial" panose="020B0604020202020204" pitchFamily="34" charset="0"/>
              <a:buChar char="•"/>
            </a:pPr>
            <a:r>
              <a:rPr lang="en-US" sz="5000" b="0" dirty="0">
                <a:solidFill>
                  <a:schemeClr val="tx2">
                    <a:lumMod val="50000"/>
                  </a:schemeClr>
                </a:solidFill>
                <a:latin typeface="D-DIN Exp"/>
              </a:rPr>
              <a:t>Reporting/non-reporting</a:t>
            </a:r>
          </a:p>
          <a:p>
            <a:endParaRPr lang="en-US" dirty="0"/>
          </a:p>
        </p:txBody>
      </p:sp>
    </p:spTree>
    <p:extLst>
      <p:ext uri="{BB962C8B-B14F-4D97-AF65-F5344CB8AC3E}">
        <p14:creationId xmlns:p14="http://schemas.microsoft.com/office/powerpoint/2010/main" val="3992010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dirty="0"/>
              <a:t>Women affected by violence have significantly less confidence that the university will deal with incidents appropriately than those who have not experienced violence themselves.</a:t>
            </a:r>
            <a:endParaRPr lang="de-DE" dirty="0"/>
          </a:p>
        </p:txBody>
      </p:sp>
      <p:sp>
        <p:nvSpPr>
          <p:cNvPr id="4" name="Foliennummernplatzhalter 3"/>
          <p:cNvSpPr>
            <a:spLocks noGrp="1"/>
          </p:cNvSpPr>
          <p:nvPr>
            <p:ph type="sldNum" sz="quarter" idx="5"/>
          </p:nvPr>
        </p:nvSpPr>
        <p:spPr/>
        <p:txBody>
          <a:bodyPr/>
          <a:lstStyle/>
          <a:p>
            <a:fld id="{F3235F49-A866-684B-9BC0-D0C6BF0A6A52}" type="slidenum">
              <a:rPr lang="de-DE" smtClean="0"/>
              <a:t>11</a:t>
            </a:fld>
            <a:endParaRPr lang="de-DE"/>
          </a:p>
        </p:txBody>
      </p:sp>
    </p:spTree>
    <p:extLst>
      <p:ext uri="{BB962C8B-B14F-4D97-AF65-F5344CB8AC3E}">
        <p14:creationId xmlns:p14="http://schemas.microsoft.com/office/powerpoint/2010/main" val="21014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C0B7F-9874-0FA3-BE0C-26650BA1E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83105-B090-5AB9-4637-EDFF52F72EB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79B649D-449B-2730-2FB8-36E360AB81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997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93845" y="2259865"/>
            <a:ext cx="20173950" cy="1556762"/>
          </a:xfrm>
        </p:spPr>
        <p:txBody>
          <a:bodyPr/>
          <a:lstStyle>
            <a:lvl1pPr>
              <a:lnSpc>
                <a:spcPct val="90000"/>
              </a:lnSpc>
              <a:defRPr sz="5600"/>
            </a:lvl1pPr>
          </a:lstStyle>
          <a:p>
            <a:r>
              <a:rPr lang="en-US"/>
              <a:t>Click to edit Master title style</a:t>
            </a:r>
          </a:p>
        </p:txBody>
      </p:sp>
      <p:cxnSp>
        <p:nvCxnSpPr>
          <p:cNvPr id="5" name="Straight Connector 4"/>
          <p:cNvCxnSpPr>
            <a:cxnSpLocks/>
          </p:cNvCxnSpPr>
          <p:nvPr userDrawn="1"/>
        </p:nvCxnSpPr>
        <p:spPr>
          <a:xfrm>
            <a:off x="583097" y="2968490"/>
            <a:ext cx="1072450" cy="0"/>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4">
            <a:extLst>
              <a:ext uri="{FF2B5EF4-FFF2-40B4-BE49-F238E27FC236}">
                <a16:creationId xmlns:a16="http://schemas.microsoft.com/office/drawing/2014/main" id="{F338BC9D-FA7F-5447-9F8E-AB7515DBD88F}"/>
              </a:ext>
            </a:extLst>
          </p:cNvPr>
          <p:cNvSpPr>
            <a:spLocks noGrp="1"/>
          </p:cNvSpPr>
          <p:nvPr>
            <p:ph type="sldNum" sz="quarter" idx="4"/>
          </p:nvPr>
        </p:nvSpPr>
        <p:spPr>
          <a:xfrm>
            <a:off x="21536361" y="12770270"/>
            <a:ext cx="607859" cy="523220"/>
          </a:xfrm>
          <a:prstGeom prst="rect">
            <a:avLst/>
          </a:prstGeom>
        </p:spPr>
        <p:txBody>
          <a:bodyPr vert="horz" lIns="91440" tIns="45720" rIns="91440" bIns="45720" rtlCol="0" anchor="ctr"/>
          <a:lstStyle>
            <a:lvl1pPr algn="r">
              <a:defRPr sz="2800" b="0" i="0">
                <a:solidFill>
                  <a:srgbClr val="5792CE"/>
                </a:solidFill>
                <a:latin typeface="D-DIN" panose="020B0504030202030204" pitchFamily="34" charset="77"/>
              </a:defRPr>
            </a:lvl1pPr>
          </a:lstStyle>
          <a:p>
            <a:fld id="{783777ED-E0AE-DD49-A1E6-113717D9A99F}" type="slidenum">
              <a:rPr lang="fr-FR" smtClean="0"/>
              <a:pPr/>
              <a:t>‹#›</a:t>
            </a:fld>
            <a:endParaRPr lang="fr-FR"/>
          </a:p>
        </p:txBody>
      </p:sp>
      <p:pic>
        <p:nvPicPr>
          <p:cNvPr id="6" name="Image 5">
            <a:extLst>
              <a:ext uri="{FF2B5EF4-FFF2-40B4-BE49-F238E27FC236}">
                <a16:creationId xmlns:a16="http://schemas.microsoft.com/office/drawing/2014/main" id="{56C0BB08-3043-42B6-ABE6-B9CBC6E32BFB}"/>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8886810" y="8081754"/>
            <a:ext cx="10212152" cy="10212152"/>
          </a:xfrm>
          <a:prstGeom prst="rect">
            <a:avLst/>
          </a:prstGeom>
        </p:spPr>
      </p:pic>
    </p:spTree>
    <p:extLst>
      <p:ext uri="{BB962C8B-B14F-4D97-AF65-F5344CB8AC3E}">
        <p14:creationId xmlns:p14="http://schemas.microsoft.com/office/powerpoint/2010/main" val="356360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05">
    <p:spTree>
      <p:nvGrpSpPr>
        <p:cNvPr id="1" name=""/>
        <p:cNvGrpSpPr/>
        <p:nvPr/>
      </p:nvGrpSpPr>
      <p:grpSpPr>
        <a:xfrm>
          <a:off x="0" y="0"/>
          <a:ext cx="0" cy="0"/>
          <a:chOff x="0" y="0"/>
          <a:chExt cx="0" cy="0"/>
        </a:xfrm>
      </p:grpSpPr>
      <p:pic>
        <p:nvPicPr>
          <p:cNvPr id="44" name="object 40">
            <a:extLst>
              <a:ext uri="{FF2B5EF4-FFF2-40B4-BE49-F238E27FC236}">
                <a16:creationId xmlns:a16="http://schemas.microsoft.com/office/drawing/2014/main" id="{BAA18467-FE6B-4FB7-338D-1A14593116C1}"/>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1985862" y="13134526"/>
            <a:ext cx="134492" cy="134452"/>
          </a:xfrm>
          <a:prstGeom prst="rect">
            <a:avLst/>
          </a:prstGeom>
        </p:spPr>
      </p:pic>
      <p:pic>
        <p:nvPicPr>
          <p:cNvPr id="45" name="object 41">
            <a:extLst>
              <a:ext uri="{FF2B5EF4-FFF2-40B4-BE49-F238E27FC236}">
                <a16:creationId xmlns:a16="http://schemas.microsoft.com/office/drawing/2014/main" id="{BC4B47B0-6A47-7FE5-415D-E929F4E0C241}"/>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1985862" y="12798904"/>
            <a:ext cx="134492" cy="134464"/>
          </a:xfrm>
          <a:prstGeom prst="rect">
            <a:avLst/>
          </a:prstGeom>
        </p:spPr>
      </p:pic>
      <p:pic>
        <p:nvPicPr>
          <p:cNvPr id="46" name="object 42">
            <a:extLst>
              <a:ext uri="{FF2B5EF4-FFF2-40B4-BE49-F238E27FC236}">
                <a16:creationId xmlns:a16="http://schemas.microsoft.com/office/drawing/2014/main" id="{8DF06AAD-957C-A3D9-0489-A76CDB44EE61}"/>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1710547" y="12798904"/>
            <a:ext cx="134480" cy="134464"/>
          </a:xfrm>
          <a:prstGeom prst="rect">
            <a:avLst/>
          </a:prstGeom>
        </p:spPr>
      </p:pic>
      <p:pic>
        <p:nvPicPr>
          <p:cNvPr id="47" name="object 43">
            <a:extLst>
              <a:ext uri="{FF2B5EF4-FFF2-40B4-BE49-F238E27FC236}">
                <a16:creationId xmlns:a16="http://schemas.microsoft.com/office/drawing/2014/main" id="{3C3F6F09-A3FD-100B-954B-B80D6D0D4287}"/>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1710547" y="13134526"/>
            <a:ext cx="134480" cy="134452"/>
          </a:xfrm>
          <a:prstGeom prst="rect">
            <a:avLst/>
          </a:prstGeom>
        </p:spPr>
      </p:pic>
      <p:pic>
        <p:nvPicPr>
          <p:cNvPr id="48" name="object 44">
            <a:extLst>
              <a:ext uri="{FF2B5EF4-FFF2-40B4-BE49-F238E27FC236}">
                <a16:creationId xmlns:a16="http://schemas.microsoft.com/office/drawing/2014/main" id="{218CDC0D-A87E-D5AE-AB9F-C3823A5E258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1435228" y="12798904"/>
            <a:ext cx="134492" cy="134464"/>
          </a:xfrm>
          <a:prstGeom prst="rect">
            <a:avLst/>
          </a:prstGeom>
        </p:spPr>
      </p:pic>
      <p:pic>
        <p:nvPicPr>
          <p:cNvPr id="49" name="object 45">
            <a:extLst>
              <a:ext uri="{FF2B5EF4-FFF2-40B4-BE49-F238E27FC236}">
                <a16:creationId xmlns:a16="http://schemas.microsoft.com/office/drawing/2014/main" id="{43882CEA-9B4F-2FB3-6604-11875A95C88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1435228" y="13134526"/>
            <a:ext cx="134492" cy="134452"/>
          </a:xfrm>
          <a:prstGeom prst="rect">
            <a:avLst/>
          </a:prstGeom>
        </p:spPr>
      </p:pic>
      <p:pic>
        <p:nvPicPr>
          <p:cNvPr id="50" name="object 46">
            <a:extLst>
              <a:ext uri="{FF2B5EF4-FFF2-40B4-BE49-F238E27FC236}">
                <a16:creationId xmlns:a16="http://schemas.microsoft.com/office/drawing/2014/main" id="{6311409D-8EB3-3555-EF5D-00781725FC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1157632" y="12798904"/>
            <a:ext cx="134492" cy="134464"/>
          </a:xfrm>
          <a:prstGeom prst="rect">
            <a:avLst/>
          </a:prstGeom>
        </p:spPr>
      </p:pic>
      <p:pic>
        <p:nvPicPr>
          <p:cNvPr id="51" name="object 47">
            <a:extLst>
              <a:ext uri="{FF2B5EF4-FFF2-40B4-BE49-F238E27FC236}">
                <a16:creationId xmlns:a16="http://schemas.microsoft.com/office/drawing/2014/main" id="{98CEB93E-C408-E2DE-7C59-663501E11CE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1157632" y="13134526"/>
            <a:ext cx="134492" cy="134452"/>
          </a:xfrm>
          <a:prstGeom prst="rect">
            <a:avLst/>
          </a:prstGeom>
        </p:spPr>
      </p:pic>
      <p:pic>
        <p:nvPicPr>
          <p:cNvPr id="52" name="object 48">
            <a:extLst>
              <a:ext uri="{FF2B5EF4-FFF2-40B4-BE49-F238E27FC236}">
                <a16:creationId xmlns:a16="http://schemas.microsoft.com/office/drawing/2014/main" id="{A2B220F8-6CC8-EF35-4E96-F557F808EBA1}"/>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0882316" y="12798904"/>
            <a:ext cx="134492" cy="134464"/>
          </a:xfrm>
          <a:prstGeom prst="rect">
            <a:avLst/>
          </a:prstGeom>
        </p:spPr>
      </p:pic>
      <p:pic>
        <p:nvPicPr>
          <p:cNvPr id="53" name="object 49">
            <a:extLst>
              <a:ext uri="{FF2B5EF4-FFF2-40B4-BE49-F238E27FC236}">
                <a16:creationId xmlns:a16="http://schemas.microsoft.com/office/drawing/2014/main" id="{7954EC5C-7DF1-61C7-17A4-56E63A553477}"/>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0882316" y="13134526"/>
            <a:ext cx="134492" cy="134452"/>
          </a:xfrm>
          <a:prstGeom prst="rect">
            <a:avLst/>
          </a:prstGeom>
        </p:spPr>
      </p:pic>
      <p:pic>
        <p:nvPicPr>
          <p:cNvPr id="54" name="object 50">
            <a:extLst>
              <a:ext uri="{FF2B5EF4-FFF2-40B4-BE49-F238E27FC236}">
                <a16:creationId xmlns:a16="http://schemas.microsoft.com/office/drawing/2014/main" id="{BA01A9C5-E073-1C04-F0E7-3C6B5ED652BD}"/>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20607001" y="12798904"/>
            <a:ext cx="134492" cy="134464"/>
          </a:xfrm>
          <a:prstGeom prst="rect">
            <a:avLst/>
          </a:prstGeom>
        </p:spPr>
      </p:pic>
      <p:pic>
        <p:nvPicPr>
          <p:cNvPr id="55" name="object 51">
            <a:extLst>
              <a:ext uri="{FF2B5EF4-FFF2-40B4-BE49-F238E27FC236}">
                <a16:creationId xmlns:a16="http://schemas.microsoft.com/office/drawing/2014/main" id="{1E4F5D34-8741-312B-081B-0DA4EDCA2100}"/>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20607001" y="13134526"/>
            <a:ext cx="134492" cy="134452"/>
          </a:xfrm>
          <a:prstGeom prst="rect">
            <a:avLst/>
          </a:prstGeom>
        </p:spPr>
      </p:pic>
      <p:pic>
        <p:nvPicPr>
          <p:cNvPr id="56" name="object 52">
            <a:extLst>
              <a:ext uri="{FF2B5EF4-FFF2-40B4-BE49-F238E27FC236}">
                <a16:creationId xmlns:a16="http://schemas.microsoft.com/office/drawing/2014/main" id="{DE3B627D-96F5-1A0F-DC10-694E0A5D42C6}"/>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9050006" y="12798904"/>
            <a:ext cx="134480" cy="134464"/>
          </a:xfrm>
          <a:prstGeom prst="rect">
            <a:avLst/>
          </a:prstGeom>
        </p:spPr>
      </p:pic>
      <p:pic>
        <p:nvPicPr>
          <p:cNvPr id="57" name="object 53">
            <a:extLst>
              <a:ext uri="{FF2B5EF4-FFF2-40B4-BE49-F238E27FC236}">
                <a16:creationId xmlns:a16="http://schemas.microsoft.com/office/drawing/2014/main" id="{8AA3F44E-C154-9375-DA4C-0C2BFF00F4C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9050006" y="13134526"/>
            <a:ext cx="134480" cy="134452"/>
          </a:xfrm>
          <a:prstGeom prst="rect">
            <a:avLst/>
          </a:prstGeom>
        </p:spPr>
      </p:pic>
      <p:pic>
        <p:nvPicPr>
          <p:cNvPr id="58" name="object 54">
            <a:extLst>
              <a:ext uri="{FF2B5EF4-FFF2-40B4-BE49-F238E27FC236}">
                <a16:creationId xmlns:a16="http://schemas.microsoft.com/office/drawing/2014/main" id="{DF0F1972-A881-29ED-1038-E9731CCBA0DE}"/>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0119917" y="12798904"/>
            <a:ext cx="134492" cy="134464"/>
          </a:xfrm>
          <a:prstGeom prst="rect">
            <a:avLst/>
          </a:prstGeom>
        </p:spPr>
      </p:pic>
      <p:pic>
        <p:nvPicPr>
          <p:cNvPr id="59" name="object 55">
            <a:extLst>
              <a:ext uri="{FF2B5EF4-FFF2-40B4-BE49-F238E27FC236}">
                <a16:creationId xmlns:a16="http://schemas.microsoft.com/office/drawing/2014/main" id="{E21758DB-5B2E-B78C-A9A6-A5F55F857D2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9844605" y="12798904"/>
            <a:ext cx="134492" cy="134464"/>
          </a:xfrm>
          <a:prstGeom prst="rect">
            <a:avLst/>
          </a:prstGeom>
        </p:spPr>
      </p:pic>
      <p:pic>
        <p:nvPicPr>
          <p:cNvPr id="60" name="object 56">
            <a:extLst>
              <a:ext uri="{FF2B5EF4-FFF2-40B4-BE49-F238E27FC236}">
                <a16:creationId xmlns:a16="http://schemas.microsoft.com/office/drawing/2014/main" id="{82486F95-93BD-3DFC-9648-96BA06EFF37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0119917" y="13134526"/>
            <a:ext cx="134492" cy="134452"/>
          </a:xfrm>
          <a:prstGeom prst="rect">
            <a:avLst/>
          </a:prstGeom>
        </p:spPr>
      </p:pic>
      <p:pic>
        <p:nvPicPr>
          <p:cNvPr id="61" name="object 57">
            <a:extLst>
              <a:ext uri="{FF2B5EF4-FFF2-40B4-BE49-F238E27FC236}">
                <a16:creationId xmlns:a16="http://schemas.microsoft.com/office/drawing/2014/main" id="{C7803E81-0156-0EDB-724B-A25F2DF65371}"/>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9569287" y="12798904"/>
            <a:ext cx="134492" cy="134464"/>
          </a:xfrm>
          <a:prstGeom prst="rect">
            <a:avLst/>
          </a:prstGeom>
        </p:spPr>
      </p:pic>
      <p:pic>
        <p:nvPicPr>
          <p:cNvPr id="62" name="object 58">
            <a:extLst>
              <a:ext uri="{FF2B5EF4-FFF2-40B4-BE49-F238E27FC236}">
                <a16:creationId xmlns:a16="http://schemas.microsoft.com/office/drawing/2014/main" id="{4A5BE192-8EE4-A7A8-7797-D01E707D04E5}"/>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9844605" y="13134526"/>
            <a:ext cx="134492" cy="134452"/>
          </a:xfrm>
          <a:prstGeom prst="rect">
            <a:avLst/>
          </a:prstGeom>
        </p:spPr>
      </p:pic>
      <p:pic>
        <p:nvPicPr>
          <p:cNvPr id="63" name="object 59">
            <a:extLst>
              <a:ext uri="{FF2B5EF4-FFF2-40B4-BE49-F238E27FC236}">
                <a16:creationId xmlns:a16="http://schemas.microsoft.com/office/drawing/2014/main" id="{D29ECDFF-566E-2822-6D4F-1E33F3557B20}"/>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9569287" y="13134526"/>
            <a:ext cx="134492" cy="134452"/>
          </a:xfrm>
          <a:prstGeom prst="rect">
            <a:avLst/>
          </a:prstGeom>
        </p:spPr>
      </p:pic>
      <p:pic>
        <p:nvPicPr>
          <p:cNvPr id="64" name="object 60">
            <a:extLst>
              <a:ext uri="{FF2B5EF4-FFF2-40B4-BE49-F238E27FC236}">
                <a16:creationId xmlns:a16="http://schemas.microsoft.com/office/drawing/2014/main" id="{86A74161-3D3D-262B-52EC-35A1E2428FBF}"/>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3121308" y="12798904"/>
            <a:ext cx="134492" cy="134464"/>
          </a:xfrm>
          <a:prstGeom prst="rect">
            <a:avLst/>
          </a:prstGeom>
        </p:spPr>
      </p:pic>
      <p:pic>
        <p:nvPicPr>
          <p:cNvPr id="65" name="object 61">
            <a:extLst>
              <a:ext uri="{FF2B5EF4-FFF2-40B4-BE49-F238E27FC236}">
                <a16:creationId xmlns:a16="http://schemas.microsoft.com/office/drawing/2014/main" id="{F710A374-B4C6-E242-B98E-CB7D21DE7F41}"/>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3121308" y="13134526"/>
            <a:ext cx="134492" cy="134452"/>
          </a:xfrm>
          <a:prstGeom prst="rect">
            <a:avLst/>
          </a:prstGeom>
        </p:spPr>
      </p:pic>
      <p:pic>
        <p:nvPicPr>
          <p:cNvPr id="66" name="object 62">
            <a:extLst>
              <a:ext uri="{FF2B5EF4-FFF2-40B4-BE49-F238E27FC236}">
                <a16:creationId xmlns:a16="http://schemas.microsoft.com/office/drawing/2014/main" id="{5614C3F1-9D68-3469-268A-958BE100C844}"/>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2845994" y="12798904"/>
            <a:ext cx="134492" cy="134464"/>
          </a:xfrm>
          <a:prstGeom prst="rect">
            <a:avLst/>
          </a:prstGeom>
        </p:spPr>
      </p:pic>
      <p:pic>
        <p:nvPicPr>
          <p:cNvPr id="67" name="object 63">
            <a:extLst>
              <a:ext uri="{FF2B5EF4-FFF2-40B4-BE49-F238E27FC236}">
                <a16:creationId xmlns:a16="http://schemas.microsoft.com/office/drawing/2014/main" id="{E75FC86B-D966-3DC1-E1CB-3446293DCD27}"/>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22845994" y="13134526"/>
            <a:ext cx="134492" cy="134452"/>
          </a:xfrm>
          <a:prstGeom prst="rect">
            <a:avLst/>
          </a:prstGeom>
        </p:spPr>
      </p:pic>
      <p:pic>
        <p:nvPicPr>
          <p:cNvPr id="68" name="object 64">
            <a:extLst>
              <a:ext uri="{FF2B5EF4-FFF2-40B4-BE49-F238E27FC236}">
                <a16:creationId xmlns:a16="http://schemas.microsoft.com/office/drawing/2014/main" id="{C981949D-93C0-ABFD-2E09-630396FB54ED}"/>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22570688" y="12798904"/>
            <a:ext cx="134480" cy="134464"/>
          </a:xfrm>
          <a:prstGeom prst="rect">
            <a:avLst/>
          </a:prstGeom>
        </p:spPr>
      </p:pic>
      <p:pic>
        <p:nvPicPr>
          <p:cNvPr id="69" name="object 65">
            <a:extLst>
              <a:ext uri="{FF2B5EF4-FFF2-40B4-BE49-F238E27FC236}">
                <a16:creationId xmlns:a16="http://schemas.microsoft.com/office/drawing/2014/main" id="{7E76893F-6BC3-E204-83A5-011C66B5D252}"/>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22570688" y="13134526"/>
            <a:ext cx="134480" cy="134452"/>
          </a:xfrm>
          <a:prstGeom prst="rect">
            <a:avLst/>
          </a:prstGeom>
        </p:spPr>
      </p:pic>
      <p:grpSp>
        <p:nvGrpSpPr>
          <p:cNvPr id="3" name="object 64">
            <a:extLst>
              <a:ext uri="{FF2B5EF4-FFF2-40B4-BE49-F238E27FC236}">
                <a16:creationId xmlns:a16="http://schemas.microsoft.com/office/drawing/2014/main" id="{CFC50155-DE88-F4D7-361B-D994384BB8A5}"/>
              </a:ext>
            </a:extLst>
          </p:cNvPr>
          <p:cNvGrpSpPr/>
          <p:nvPr userDrawn="1"/>
        </p:nvGrpSpPr>
        <p:grpSpPr>
          <a:xfrm>
            <a:off x="20661412" y="8643489"/>
            <a:ext cx="3726147" cy="3728442"/>
            <a:chOff x="17034904" y="7127878"/>
            <a:chExt cx="3072130" cy="3074670"/>
          </a:xfrm>
        </p:grpSpPr>
        <p:sp>
          <p:nvSpPr>
            <p:cNvPr id="4" name="object 65">
              <a:extLst>
                <a:ext uri="{FF2B5EF4-FFF2-40B4-BE49-F238E27FC236}">
                  <a16:creationId xmlns:a16="http://schemas.microsoft.com/office/drawing/2014/main" id="{9E956F90-877A-DFB6-3B9A-F59E4D8189E6}"/>
                </a:ext>
              </a:extLst>
            </p:cNvPr>
            <p:cNvSpPr/>
            <p:nvPr/>
          </p:nvSpPr>
          <p:spPr>
            <a:xfrm>
              <a:off x="17835274" y="8887303"/>
              <a:ext cx="1206500" cy="1312545"/>
            </a:xfrm>
            <a:custGeom>
              <a:avLst/>
              <a:gdLst/>
              <a:ahLst/>
              <a:cxnLst/>
              <a:rect l="l" t="t" r="r" b="b"/>
              <a:pathLst>
                <a:path w="1206500" h="1312545">
                  <a:moveTo>
                    <a:pt x="923113" y="163115"/>
                  </a:moveTo>
                  <a:lnTo>
                    <a:pt x="1058850" y="274424"/>
                  </a:lnTo>
                </a:path>
                <a:path w="1206500" h="1312545">
                  <a:moveTo>
                    <a:pt x="791242" y="326241"/>
                  </a:moveTo>
                  <a:lnTo>
                    <a:pt x="932998" y="442485"/>
                  </a:lnTo>
                </a:path>
                <a:path w="1206500" h="1312545">
                  <a:moveTo>
                    <a:pt x="659372" y="489356"/>
                  </a:moveTo>
                  <a:lnTo>
                    <a:pt x="829087" y="628528"/>
                  </a:lnTo>
                </a:path>
                <a:path w="1206500" h="1312545">
                  <a:moveTo>
                    <a:pt x="527491" y="652482"/>
                  </a:moveTo>
                  <a:lnTo>
                    <a:pt x="748676" y="833861"/>
                  </a:lnTo>
                </a:path>
                <a:path w="1206500" h="1312545">
                  <a:moveTo>
                    <a:pt x="395621" y="815598"/>
                  </a:moveTo>
                  <a:lnTo>
                    <a:pt x="695383" y="1061412"/>
                  </a:lnTo>
                </a:path>
                <a:path w="1206500" h="1312545">
                  <a:moveTo>
                    <a:pt x="263751" y="978724"/>
                  </a:moveTo>
                  <a:lnTo>
                    <a:pt x="670308" y="1312113"/>
                  </a:lnTo>
                </a:path>
                <a:path w="1206500" h="1312545">
                  <a:moveTo>
                    <a:pt x="131880" y="1141839"/>
                  </a:moveTo>
                  <a:lnTo>
                    <a:pt x="339524" y="1312113"/>
                  </a:lnTo>
                </a:path>
                <a:path w="1206500" h="1312545">
                  <a:moveTo>
                    <a:pt x="0" y="1304955"/>
                  </a:moveTo>
                  <a:lnTo>
                    <a:pt x="8730" y="1312113"/>
                  </a:lnTo>
                </a:path>
                <a:path w="1206500" h="1312545">
                  <a:moveTo>
                    <a:pt x="1054994" y="0"/>
                  </a:moveTo>
                  <a:lnTo>
                    <a:pt x="1205950" y="123789"/>
                  </a:lnTo>
                </a:path>
              </a:pathLst>
            </a:custGeom>
            <a:ln w="5758">
              <a:solidFill>
                <a:srgbClr val="00ACE5"/>
              </a:solidFill>
            </a:ln>
          </p:spPr>
          <p:txBody>
            <a:bodyPr wrap="square" lIns="0" tIns="0" rIns="0" bIns="0" rtlCol="0"/>
            <a:lstStyle/>
            <a:p>
              <a:endParaRPr sz="2910"/>
            </a:p>
          </p:txBody>
        </p:sp>
        <p:sp>
          <p:nvSpPr>
            <p:cNvPr id="43" name="object 66">
              <a:extLst>
                <a:ext uri="{FF2B5EF4-FFF2-40B4-BE49-F238E27FC236}">
                  <a16:creationId xmlns:a16="http://schemas.microsoft.com/office/drawing/2014/main" id="{7E4B88E2-DD27-924A-E25A-582365077D9D}"/>
                </a:ext>
              </a:extLst>
            </p:cNvPr>
            <p:cNvSpPr/>
            <p:nvPr/>
          </p:nvSpPr>
          <p:spPr>
            <a:xfrm>
              <a:off x="19038134" y="7404655"/>
              <a:ext cx="1066165" cy="1461770"/>
            </a:xfrm>
            <a:custGeom>
              <a:avLst/>
              <a:gdLst/>
              <a:ahLst/>
              <a:cxnLst/>
              <a:rect l="l" t="t" r="r" b="b"/>
              <a:pathLst>
                <a:path w="1066165" h="1461770">
                  <a:moveTo>
                    <a:pt x="1054983" y="0"/>
                  </a:moveTo>
                  <a:lnTo>
                    <a:pt x="1065964" y="9004"/>
                  </a:lnTo>
                </a:path>
                <a:path w="1066165" h="1461770">
                  <a:moveTo>
                    <a:pt x="923113" y="163115"/>
                  </a:moveTo>
                  <a:lnTo>
                    <a:pt x="1065964" y="280258"/>
                  </a:lnTo>
                </a:path>
                <a:path w="1066165" h="1461770">
                  <a:moveTo>
                    <a:pt x="791242" y="326241"/>
                  </a:moveTo>
                  <a:lnTo>
                    <a:pt x="1065964" y="551521"/>
                  </a:lnTo>
                </a:path>
                <a:path w="1066165" h="1461770">
                  <a:moveTo>
                    <a:pt x="659372" y="489367"/>
                  </a:moveTo>
                  <a:lnTo>
                    <a:pt x="1065964" y="822785"/>
                  </a:lnTo>
                </a:path>
                <a:path w="1066165" h="1461770">
                  <a:moveTo>
                    <a:pt x="527491" y="652482"/>
                  </a:moveTo>
                  <a:lnTo>
                    <a:pt x="1065964" y="1094048"/>
                  </a:lnTo>
                </a:path>
                <a:path w="1066165" h="1461770">
                  <a:moveTo>
                    <a:pt x="395621" y="815598"/>
                  </a:moveTo>
                  <a:lnTo>
                    <a:pt x="875808" y="1209367"/>
                  </a:lnTo>
                </a:path>
                <a:path w="1066165" h="1461770">
                  <a:moveTo>
                    <a:pt x="263751" y="978724"/>
                  </a:moveTo>
                  <a:lnTo>
                    <a:pt x="612079" y="1264364"/>
                  </a:lnTo>
                </a:path>
                <a:path w="1066165" h="1461770">
                  <a:moveTo>
                    <a:pt x="131870" y="1141839"/>
                  </a:moveTo>
                  <a:lnTo>
                    <a:pt x="386766" y="1350862"/>
                  </a:lnTo>
                </a:path>
                <a:path w="1066165" h="1461770">
                  <a:moveTo>
                    <a:pt x="0" y="1304955"/>
                  </a:moveTo>
                  <a:lnTo>
                    <a:pt x="190738" y="1461366"/>
                  </a:lnTo>
                </a:path>
              </a:pathLst>
            </a:custGeom>
            <a:ln w="5758">
              <a:solidFill>
                <a:srgbClr val="00ACE5"/>
              </a:solidFill>
            </a:ln>
          </p:spPr>
          <p:txBody>
            <a:bodyPr wrap="square" lIns="0" tIns="0" rIns="0" bIns="0" rtlCol="0"/>
            <a:lstStyle/>
            <a:p>
              <a:endParaRPr sz="2910"/>
            </a:p>
          </p:txBody>
        </p:sp>
        <p:sp>
          <p:nvSpPr>
            <p:cNvPr id="70" name="object 67">
              <a:extLst>
                <a:ext uri="{FF2B5EF4-FFF2-40B4-BE49-F238E27FC236}">
                  <a16:creationId xmlns:a16="http://schemas.microsoft.com/office/drawing/2014/main" id="{C56D7D9E-7415-6222-399D-2BF70AE717F3}"/>
                </a:ext>
              </a:extLst>
            </p:cNvPr>
            <p:cNvSpPr/>
            <p:nvPr/>
          </p:nvSpPr>
          <p:spPr>
            <a:xfrm>
              <a:off x="17037783" y="8068996"/>
              <a:ext cx="1877695" cy="2130425"/>
            </a:xfrm>
            <a:custGeom>
              <a:avLst/>
              <a:gdLst/>
              <a:ahLst/>
              <a:cxnLst/>
              <a:rect l="l" t="t" r="r" b="b"/>
              <a:pathLst>
                <a:path w="1877694" h="2130425">
                  <a:moveTo>
                    <a:pt x="717102" y="155991"/>
                  </a:moveTo>
                  <a:lnTo>
                    <a:pt x="1745804" y="999561"/>
                  </a:lnTo>
                </a:path>
                <a:path w="1877694" h="2130425">
                  <a:moveTo>
                    <a:pt x="587533" y="320996"/>
                  </a:moveTo>
                  <a:lnTo>
                    <a:pt x="1613934" y="1162677"/>
                  </a:lnTo>
                </a:path>
                <a:path w="1877694" h="2130425">
                  <a:moveTo>
                    <a:pt x="469141" y="495181"/>
                  </a:moveTo>
                  <a:lnTo>
                    <a:pt x="1482053" y="1325803"/>
                  </a:lnTo>
                </a:path>
                <a:path w="1877694" h="2130425">
                  <a:moveTo>
                    <a:pt x="362099" y="678658"/>
                  </a:moveTo>
                  <a:lnTo>
                    <a:pt x="1350183" y="1488918"/>
                  </a:lnTo>
                </a:path>
                <a:path w="1877694" h="2130425">
                  <a:moveTo>
                    <a:pt x="266791" y="871764"/>
                  </a:moveTo>
                  <a:lnTo>
                    <a:pt x="1218312" y="1652044"/>
                  </a:lnTo>
                </a:path>
                <a:path w="1877694" h="2130425">
                  <a:moveTo>
                    <a:pt x="183872" y="1075031"/>
                  </a:moveTo>
                  <a:lnTo>
                    <a:pt x="1086431" y="1815159"/>
                  </a:lnTo>
                </a:path>
                <a:path w="1877694" h="2130425">
                  <a:moveTo>
                    <a:pt x="114303" y="1289244"/>
                  </a:moveTo>
                  <a:lnTo>
                    <a:pt x="954561" y="1978285"/>
                  </a:lnTo>
                </a:path>
                <a:path w="1877694" h="2130425">
                  <a:moveTo>
                    <a:pt x="59234" y="1515341"/>
                  </a:moveTo>
                  <a:lnTo>
                    <a:pt x="809300" y="2130420"/>
                  </a:lnTo>
                </a:path>
                <a:path w="1877694" h="2130425">
                  <a:moveTo>
                    <a:pt x="20365" y="1754731"/>
                  </a:moveTo>
                  <a:lnTo>
                    <a:pt x="478504" y="2130420"/>
                  </a:lnTo>
                </a:path>
                <a:path w="1877694" h="2130425">
                  <a:moveTo>
                    <a:pt x="0" y="2009284"/>
                  </a:moveTo>
                  <a:lnTo>
                    <a:pt x="147720" y="2130420"/>
                  </a:lnTo>
                </a:path>
                <a:path w="1877694" h="2130425">
                  <a:moveTo>
                    <a:pt x="857659" y="0"/>
                  </a:moveTo>
                  <a:lnTo>
                    <a:pt x="1877674" y="836446"/>
                  </a:lnTo>
                </a:path>
              </a:pathLst>
            </a:custGeom>
            <a:ln w="5758">
              <a:solidFill>
                <a:srgbClr val="00ACE5"/>
              </a:solidFill>
            </a:ln>
          </p:spPr>
          <p:txBody>
            <a:bodyPr wrap="square" lIns="0" tIns="0" rIns="0" bIns="0" rtlCol="0"/>
            <a:lstStyle/>
            <a:p>
              <a:endParaRPr sz="2910"/>
            </a:p>
          </p:txBody>
        </p:sp>
        <p:sp>
          <p:nvSpPr>
            <p:cNvPr id="71" name="object 68">
              <a:extLst>
                <a:ext uri="{FF2B5EF4-FFF2-40B4-BE49-F238E27FC236}">
                  <a16:creationId xmlns:a16="http://schemas.microsoft.com/office/drawing/2014/main" id="{0DC90151-E555-17BC-2AA2-A2C6DE55C69E}"/>
                </a:ext>
              </a:extLst>
            </p:cNvPr>
            <p:cNvSpPr/>
            <p:nvPr/>
          </p:nvSpPr>
          <p:spPr>
            <a:xfrm>
              <a:off x="18063295" y="7130758"/>
              <a:ext cx="2040889" cy="1597025"/>
            </a:xfrm>
            <a:custGeom>
              <a:avLst/>
              <a:gdLst/>
              <a:ahLst/>
              <a:cxnLst/>
              <a:rect l="l" t="t" r="r" b="b"/>
              <a:pathLst>
                <a:path w="2040890" h="1597025">
                  <a:moveTo>
                    <a:pt x="2029700" y="0"/>
                  </a:moveTo>
                  <a:lnTo>
                    <a:pt x="2040804" y="9105"/>
                  </a:lnTo>
                </a:path>
                <a:path w="2040890" h="1597025">
                  <a:moveTo>
                    <a:pt x="1719183" y="16638"/>
                  </a:moveTo>
                  <a:lnTo>
                    <a:pt x="2040804" y="280377"/>
                  </a:lnTo>
                </a:path>
                <a:path w="2040890" h="1597025">
                  <a:moveTo>
                    <a:pt x="1439822" y="58806"/>
                  </a:moveTo>
                  <a:lnTo>
                    <a:pt x="1923152" y="455152"/>
                  </a:lnTo>
                </a:path>
                <a:path w="2040890" h="1597025">
                  <a:moveTo>
                    <a:pt x="1184839" y="120966"/>
                  </a:moveTo>
                  <a:lnTo>
                    <a:pt x="1791281" y="618268"/>
                  </a:lnTo>
                </a:path>
                <a:path w="2040890" h="1597025">
                  <a:moveTo>
                    <a:pt x="949860" y="199547"/>
                  </a:moveTo>
                  <a:lnTo>
                    <a:pt x="1659401" y="781394"/>
                  </a:lnTo>
                </a:path>
                <a:path w="2040890" h="1597025">
                  <a:moveTo>
                    <a:pt x="732039" y="292191"/>
                  </a:moveTo>
                  <a:lnTo>
                    <a:pt x="1527530" y="944520"/>
                  </a:lnTo>
                </a:path>
                <a:path w="2040890" h="1597025">
                  <a:moveTo>
                    <a:pt x="529431" y="397298"/>
                  </a:moveTo>
                  <a:lnTo>
                    <a:pt x="1395660" y="1107635"/>
                  </a:lnTo>
                </a:path>
                <a:path w="2040890" h="1597025">
                  <a:moveTo>
                    <a:pt x="340512" y="513634"/>
                  </a:moveTo>
                  <a:lnTo>
                    <a:pt x="1263790" y="1270750"/>
                  </a:lnTo>
                </a:path>
                <a:path w="2040890" h="1597025">
                  <a:moveTo>
                    <a:pt x="164287" y="640394"/>
                  </a:moveTo>
                  <a:lnTo>
                    <a:pt x="1131909" y="1433876"/>
                  </a:lnTo>
                </a:path>
                <a:path w="2040890" h="1597025">
                  <a:moveTo>
                    <a:pt x="0" y="776926"/>
                  </a:moveTo>
                  <a:lnTo>
                    <a:pt x="1000038" y="1596992"/>
                  </a:lnTo>
                </a:path>
              </a:pathLst>
            </a:custGeom>
            <a:ln w="5758">
              <a:solidFill>
                <a:srgbClr val="00ACE5"/>
              </a:solidFill>
            </a:ln>
          </p:spPr>
          <p:txBody>
            <a:bodyPr wrap="square" lIns="0" tIns="0" rIns="0" bIns="0" rtlCol="0"/>
            <a:lstStyle/>
            <a:p>
              <a:endParaRPr sz="2910"/>
            </a:p>
          </p:txBody>
        </p:sp>
      </p:grpSp>
      <p:sp>
        <p:nvSpPr>
          <p:cNvPr id="73" name="Title 1">
            <a:extLst>
              <a:ext uri="{FF2B5EF4-FFF2-40B4-BE49-F238E27FC236}">
                <a16:creationId xmlns:a16="http://schemas.microsoft.com/office/drawing/2014/main" id="{D3B7A555-C927-3EA3-0AC8-671D2F58222F}"/>
              </a:ext>
            </a:extLst>
          </p:cNvPr>
          <p:cNvSpPr>
            <a:spLocks noGrp="1"/>
          </p:cNvSpPr>
          <p:nvPr>
            <p:ph type="ctrTitle" hasCustomPrompt="1"/>
          </p:nvPr>
        </p:nvSpPr>
        <p:spPr>
          <a:xfrm>
            <a:off x="1254596" y="1855349"/>
            <a:ext cx="12708989" cy="1160669"/>
          </a:xfrm>
          <a:prstGeom prst="rect">
            <a:avLst/>
          </a:prstGeom>
        </p:spPr>
        <p:txBody>
          <a:bodyPr anchor="t"/>
          <a:lstStyle>
            <a:lvl1pPr algn="l">
              <a:defRPr sz="7033" b="1" i="0">
                <a:solidFill>
                  <a:schemeClr val="tx2"/>
                </a:solidFill>
                <a:latin typeface="Calibri" panose="020F0502020204030204" pitchFamily="34" charset="0"/>
                <a:cs typeface="Calibri" panose="020F0502020204030204" pitchFamily="34" charset="0"/>
              </a:defRPr>
            </a:lvl1pPr>
          </a:lstStyle>
          <a:p>
            <a:r>
              <a:rPr lang="de-DE" sz="7034" dirty="0">
                <a:latin typeface="+mj-lt"/>
                <a:ea typeface="Source Sans Pro" panose="020B0503030403020204" pitchFamily="34" charset="0"/>
                <a:cs typeface="Calibri" panose="020F0502020204030204" pitchFamily="34" charset="0"/>
              </a:rPr>
              <a:t>Here </a:t>
            </a:r>
            <a:r>
              <a:rPr lang="de-DE" sz="7034" dirty="0" err="1">
                <a:latin typeface="+mj-lt"/>
                <a:ea typeface="Source Sans Pro" panose="020B0503030403020204" pitchFamily="34" charset="0"/>
                <a:cs typeface="Calibri" panose="020F0502020204030204" pitchFamily="34" charset="0"/>
              </a:rPr>
              <a:t>is</a:t>
            </a:r>
            <a:r>
              <a:rPr lang="de-DE" sz="7034" dirty="0">
                <a:latin typeface="+mj-lt"/>
                <a:ea typeface="Source Sans Pro" panose="020B0503030403020204" pitchFamily="34" charset="0"/>
                <a:cs typeface="Calibri" panose="020F0502020204030204" pitchFamily="34" charset="0"/>
              </a:rPr>
              <a:t> a </a:t>
            </a:r>
            <a:r>
              <a:rPr lang="de-DE" sz="7034" dirty="0" err="1">
                <a:latin typeface="+mj-lt"/>
                <a:ea typeface="Source Sans Pro" panose="020B0503030403020204" pitchFamily="34" charset="0"/>
                <a:cs typeface="Calibri" panose="020F0502020204030204" pitchFamily="34" charset="0"/>
              </a:rPr>
              <a:t>headline</a:t>
            </a:r>
            <a:endParaRPr lang="de-DE" sz="7034" dirty="0">
              <a:latin typeface="+mj-lt"/>
              <a:ea typeface="Source Sans Pro" panose="020B0503030403020204" pitchFamily="34" charset="0"/>
              <a:cs typeface="Calibri" panose="020F0502020204030204" pitchFamily="34" charset="0"/>
            </a:endParaRPr>
          </a:p>
        </p:txBody>
      </p:sp>
      <p:sp>
        <p:nvSpPr>
          <p:cNvPr id="2" name="Date Placeholder 3">
            <a:extLst>
              <a:ext uri="{FF2B5EF4-FFF2-40B4-BE49-F238E27FC236}">
                <a16:creationId xmlns:a16="http://schemas.microsoft.com/office/drawing/2014/main" id="{DAB320AA-9944-3EB7-FB16-41E7D602AE5D}"/>
              </a:ext>
            </a:extLst>
          </p:cNvPr>
          <p:cNvSpPr>
            <a:spLocks noGrp="1"/>
          </p:cNvSpPr>
          <p:nvPr>
            <p:ph type="dt" sz="half" idx="2"/>
          </p:nvPr>
        </p:nvSpPr>
        <p:spPr>
          <a:xfrm>
            <a:off x="1254596" y="12712702"/>
            <a:ext cx="5486400" cy="730250"/>
          </a:xfrm>
          <a:prstGeom prst="rect">
            <a:avLst/>
          </a:prstGeom>
        </p:spPr>
        <p:txBody>
          <a:bodyPr vert="horz" lIns="91440" tIns="45720" rIns="91440" bIns="45720" rtlCol="0" anchor="ctr"/>
          <a:lstStyle>
            <a:lvl1pPr algn="l">
              <a:defRPr sz="1698">
                <a:solidFill>
                  <a:schemeClr val="tx1"/>
                </a:solidFill>
                <a:latin typeface="Calibri" panose="020F0502020204030204" pitchFamily="34" charset="0"/>
                <a:cs typeface="Calibri" panose="020F0502020204030204" pitchFamily="34" charset="0"/>
              </a:defRPr>
            </a:lvl1pPr>
          </a:lstStyle>
          <a:p>
            <a:fld id="{388D417C-2C45-D046-A71C-85939DBB47F9}" type="datetime1">
              <a:rPr lang="de-DE" smtClean="0"/>
              <a:pPr/>
              <a:t>12.09.2025</a:t>
            </a:fld>
            <a:endParaRPr lang="de-DE" dirty="0"/>
          </a:p>
        </p:txBody>
      </p:sp>
      <p:sp>
        <p:nvSpPr>
          <p:cNvPr id="6" name="Slide Number Placeholder 5">
            <a:extLst>
              <a:ext uri="{FF2B5EF4-FFF2-40B4-BE49-F238E27FC236}">
                <a16:creationId xmlns:a16="http://schemas.microsoft.com/office/drawing/2014/main" id="{E1896238-1264-E9FD-B3B0-A847DB03A867}"/>
              </a:ext>
            </a:extLst>
          </p:cNvPr>
          <p:cNvSpPr>
            <a:spLocks noGrp="1"/>
          </p:cNvSpPr>
          <p:nvPr>
            <p:ph type="sldNum" sz="quarter" idx="4"/>
          </p:nvPr>
        </p:nvSpPr>
        <p:spPr>
          <a:xfrm>
            <a:off x="23638984" y="12877708"/>
            <a:ext cx="497251" cy="400238"/>
          </a:xfrm>
          <a:prstGeom prst="rect">
            <a:avLst/>
          </a:prstGeom>
        </p:spPr>
        <p:txBody>
          <a:bodyPr vert="horz" lIns="91440" tIns="45720" rIns="91440" bIns="45720" rtlCol="0" anchor="ctr"/>
          <a:lstStyle>
            <a:lvl1pPr algn="r">
              <a:defRPr sz="2001">
                <a:solidFill>
                  <a:schemeClr val="tx1"/>
                </a:solidFill>
              </a:defRPr>
            </a:lvl1pPr>
          </a:lstStyle>
          <a:p>
            <a:fld id="{EC3403FC-CDEF-704C-9D9E-238498B40996}" type="slidenum">
              <a:rPr lang="de-DE" smtClean="0"/>
              <a:pPr/>
              <a:t>‹#›</a:t>
            </a:fld>
            <a:endParaRPr lang="de-DE" dirty="0"/>
          </a:p>
        </p:txBody>
      </p:sp>
      <p:sp>
        <p:nvSpPr>
          <p:cNvPr id="7" name="Text Placeholder 3">
            <a:extLst>
              <a:ext uri="{FF2B5EF4-FFF2-40B4-BE49-F238E27FC236}">
                <a16:creationId xmlns:a16="http://schemas.microsoft.com/office/drawing/2014/main" id="{54A37120-E363-A4C0-E5CF-00BABE5AF6FC}"/>
              </a:ext>
            </a:extLst>
          </p:cNvPr>
          <p:cNvSpPr>
            <a:spLocks noGrp="1"/>
          </p:cNvSpPr>
          <p:nvPr>
            <p:ph type="body" sz="half" idx="12" hasCustomPrompt="1"/>
          </p:nvPr>
        </p:nvSpPr>
        <p:spPr>
          <a:xfrm>
            <a:off x="1139871" y="1217970"/>
            <a:ext cx="12823714" cy="700929"/>
          </a:xfrm>
          <a:prstGeom prst="rect">
            <a:avLst/>
          </a:prstGeom>
        </p:spPr>
        <p:txBody>
          <a:bodyPr/>
          <a:lstStyle>
            <a:lvl1pPr marL="29262" marR="6161" indent="0">
              <a:lnSpc>
                <a:spcPct val="110800"/>
              </a:lnSpc>
              <a:spcBef>
                <a:spcPts val="916"/>
              </a:spcBef>
              <a:buNone/>
              <a:defRPr sz="2910" spc="0">
                <a:solidFill>
                  <a:schemeClr val="accent1"/>
                </a:solidFill>
                <a:latin typeface="+mn-lt"/>
              </a:defRPr>
            </a:lvl1pPr>
            <a:lvl2pPr marL="914263" indent="0">
              <a:buNone/>
              <a:defRPr sz="2800"/>
            </a:lvl2pPr>
            <a:lvl3pPr marL="1828524" indent="0">
              <a:buNone/>
              <a:defRPr sz="2400"/>
            </a:lvl3pPr>
            <a:lvl4pPr marL="2742787" indent="0">
              <a:buNone/>
              <a:defRPr sz="2000"/>
            </a:lvl4pPr>
            <a:lvl5pPr marL="3657049" indent="0">
              <a:buNone/>
              <a:defRPr sz="2000"/>
            </a:lvl5pPr>
            <a:lvl6pPr marL="4571312" indent="0">
              <a:buNone/>
              <a:defRPr sz="2000"/>
            </a:lvl6pPr>
            <a:lvl7pPr marL="5485573" indent="0">
              <a:buNone/>
              <a:defRPr sz="2000"/>
            </a:lvl7pPr>
            <a:lvl8pPr marL="6399836" indent="0">
              <a:buNone/>
              <a:defRPr sz="2000"/>
            </a:lvl8pPr>
            <a:lvl9pPr marL="7314098" indent="0">
              <a:buNone/>
              <a:defRPr sz="2000"/>
            </a:lvl9pPr>
          </a:lstStyle>
          <a:p>
            <a:pPr marL="24132" marR="5081" indent="0">
              <a:lnSpc>
                <a:spcPct val="110800"/>
              </a:lnSpc>
              <a:spcBef>
                <a:spcPts val="755"/>
              </a:spcBef>
              <a:buNone/>
            </a:pPr>
            <a:r>
              <a:rPr lang="de-DE" sz="2910" b="0" i="0" dirty="0">
                <a:latin typeface="+mn-lt"/>
                <a:ea typeface="Source Sans Pro" panose="020B0503030403020204" pitchFamily="34" charset="0"/>
                <a:cs typeface="Calibri" panose="020F0502020204030204" pitchFamily="34" charset="0"/>
              </a:rPr>
              <a:t>Optional: Chapter </a:t>
            </a:r>
            <a:r>
              <a:rPr lang="de-DE" sz="2910" b="0" i="0" dirty="0" err="1">
                <a:latin typeface="+mn-lt"/>
                <a:ea typeface="Source Sans Pro" panose="020B0503030403020204" pitchFamily="34" charset="0"/>
                <a:cs typeface="Calibri" panose="020F0502020204030204" pitchFamily="34" charset="0"/>
              </a:rPr>
              <a:t>or</a:t>
            </a:r>
            <a:r>
              <a:rPr lang="de-DE" sz="2910" b="0" i="0" dirty="0">
                <a:latin typeface="+mn-lt"/>
                <a:ea typeface="Source Sans Pro" panose="020B0503030403020204" pitchFamily="34" charset="0"/>
                <a:cs typeface="Calibri" panose="020F0502020204030204" pitchFamily="34" charset="0"/>
              </a:rPr>
              <a:t> </a:t>
            </a:r>
            <a:r>
              <a:rPr lang="de-DE" sz="2910" b="0" i="0" dirty="0" err="1">
                <a:latin typeface="+mn-lt"/>
                <a:ea typeface="Source Sans Pro" panose="020B0503030403020204" pitchFamily="34" charset="0"/>
                <a:cs typeface="Calibri" panose="020F0502020204030204" pitchFamily="34" charset="0"/>
              </a:rPr>
              <a:t>category</a:t>
            </a:r>
            <a:endParaRPr lang="de-DE" sz="3395" b="0" i="0" dirty="0">
              <a:latin typeface="Calibri" panose="020F0502020204030204" pitchFamily="34" charset="0"/>
              <a:ea typeface="Source Sans Pro" panose="020B0503030403020204" pitchFamily="34" charset="0"/>
              <a:cs typeface="Calibri" panose="020F0502020204030204" pitchFamily="34" charset="0"/>
            </a:endParaRPr>
          </a:p>
        </p:txBody>
      </p:sp>
      <p:pic>
        <p:nvPicPr>
          <p:cNvPr id="8" name="Grafik 7" descr="Ein Bild, das Grafiken, Kreis, Schrift, Logo enthält.&#10;&#10;Automatisch generierte Beschreibung">
            <a:extLst>
              <a:ext uri="{FF2B5EF4-FFF2-40B4-BE49-F238E27FC236}">
                <a16:creationId xmlns:a16="http://schemas.microsoft.com/office/drawing/2014/main" id="{102DD514-BDBE-71D3-9C07-9B22431C55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696120" y="566807"/>
            <a:ext cx="963349" cy="971203"/>
          </a:xfrm>
          <a:prstGeom prst="rect">
            <a:avLst/>
          </a:prstGeom>
        </p:spPr>
      </p:pic>
      <p:grpSp>
        <p:nvGrpSpPr>
          <p:cNvPr id="9" name="object 35">
            <a:extLst>
              <a:ext uri="{FF2B5EF4-FFF2-40B4-BE49-F238E27FC236}">
                <a16:creationId xmlns:a16="http://schemas.microsoft.com/office/drawing/2014/main" id="{E547092B-9938-E40A-7475-2A2A1B251255}"/>
              </a:ext>
            </a:extLst>
          </p:cNvPr>
          <p:cNvGrpSpPr/>
          <p:nvPr userDrawn="1"/>
        </p:nvGrpSpPr>
        <p:grpSpPr>
          <a:xfrm>
            <a:off x="21347201" y="522062"/>
            <a:ext cx="1016642" cy="1016428"/>
            <a:chOff x="18720503" y="523542"/>
            <a:chExt cx="838200" cy="838200"/>
          </a:xfrm>
        </p:grpSpPr>
        <p:pic>
          <p:nvPicPr>
            <p:cNvPr id="10" name="object 36">
              <a:extLst>
                <a:ext uri="{FF2B5EF4-FFF2-40B4-BE49-F238E27FC236}">
                  <a16:creationId xmlns:a16="http://schemas.microsoft.com/office/drawing/2014/main" id="{B882AEF7-7FA7-CF62-0C05-5EE2FCEAFED4}"/>
                </a:ext>
              </a:extLst>
            </p:cNvPr>
            <p:cNvPicPr/>
            <p:nvPr/>
          </p:nvPicPr>
          <p:blipFill>
            <a:blip r:embed="rId5" cstate="screen">
              <a:extLst>
                <a:ext uri="{28A0092B-C50C-407E-A947-70E740481C1C}">
                  <a14:useLocalDpi xmlns:a14="http://schemas.microsoft.com/office/drawing/2010/main"/>
                </a:ext>
              </a:extLst>
            </a:blip>
            <a:stretch>
              <a:fillRect/>
            </a:stretch>
          </p:blipFill>
          <p:spPr>
            <a:xfrm>
              <a:off x="19024109" y="743086"/>
              <a:ext cx="208768" cy="208768"/>
            </a:xfrm>
            <a:prstGeom prst="rect">
              <a:avLst/>
            </a:prstGeom>
          </p:spPr>
        </p:pic>
        <p:sp>
          <p:nvSpPr>
            <p:cNvPr id="11" name="object 37">
              <a:extLst>
                <a:ext uri="{FF2B5EF4-FFF2-40B4-BE49-F238E27FC236}">
                  <a16:creationId xmlns:a16="http://schemas.microsoft.com/office/drawing/2014/main" id="{BD4D6631-9ECF-3CEA-5138-415CAAC8D34C}"/>
                </a:ext>
              </a:extLst>
            </p:cNvPr>
            <p:cNvSpPr/>
            <p:nvPr/>
          </p:nvSpPr>
          <p:spPr>
            <a:xfrm>
              <a:off x="18720503" y="523542"/>
              <a:ext cx="838200" cy="838200"/>
            </a:xfrm>
            <a:custGeom>
              <a:avLst/>
              <a:gdLst/>
              <a:ahLst/>
              <a:cxnLst/>
              <a:rect l="l" t="t" r="r" b="b"/>
              <a:pathLst>
                <a:path w="838200" h="838200">
                  <a:moveTo>
                    <a:pt x="418919" y="0"/>
                  </a:moveTo>
                  <a:lnTo>
                    <a:pt x="370063" y="2818"/>
                  </a:lnTo>
                  <a:lnTo>
                    <a:pt x="322864" y="11063"/>
                  </a:lnTo>
                  <a:lnTo>
                    <a:pt x="277634" y="24422"/>
                  </a:lnTo>
                  <a:lnTo>
                    <a:pt x="234688" y="42579"/>
                  </a:lnTo>
                  <a:lnTo>
                    <a:pt x="194340" y="65220"/>
                  </a:lnTo>
                  <a:lnTo>
                    <a:pt x="156905" y="92031"/>
                  </a:lnTo>
                  <a:lnTo>
                    <a:pt x="122697" y="122697"/>
                  </a:lnTo>
                  <a:lnTo>
                    <a:pt x="92031" y="156905"/>
                  </a:lnTo>
                  <a:lnTo>
                    <a:pt x="65220" y="194340"/>
                  </a:lnTo>
                  <a:lnTo>
                    <a:pt x="42579" y="234688"/>
                  </a:lnTo>
                  <a:lnTo>
                    <a:pt x="24422" y="277634"/>
                  </a:lnTo>
                  <a:lnTo>
                    <a:pt x="11063" y="322864"/>
                  </a:lnTo>
                  <a:lnTo>
                    <a:pt x="2818" y="370063"/>
                  </a:lnTo>
                  <a:lnTo>
                    <a:pt x="0" y="418919"/>
                  </a:lnTo>
                  <a:lnTo>
                    <a:pt x="2818" y="467774"/>
                  </a:lnTo>
                  <a:lnTo>
                    <a:pt x="11063" y="514974"/>
                  </a:lnTo>
                  <a:lnTo>
                    <a:pt x="24422" y="560204"/>
                  </a:lnTo>
                  <a:lnTo>
                    <a:pt x="42579" y="603150"/>
                  </a:lnTo>
                  <a:lnTo>
                    <a:pt x="65220" y="643497"/>
                  </a:lnTo>
                  <a:lnTo>
                    <a:pt x="92031" y="680932"/>
                  </a:lnTo>
                  <a:lnTo>
                    <a:pt x="122697" y="715140"/>
                  </a:lnTo>
                  <a:lnTo>
                    <a:pt x="156905" y="745807"/>
                  </a:lnTo>
                  <a:lnTo>
                    <a:pt x="194340" y="772618"/>
                  </a:lnTo>
                  <a:lnTo>
                    <a:pt x="234688" y="795259"/>
                  </a:lnTo>
                  <a:lnTo>
                    <a:pt x="277634" y="813416"/>
                  </a:lnTo>
                  <a:lnTo>
                    <a:pt x="322864" y="826774"/>
                  </a:lnTo>
                  <a:lnTo>
                    <a:pt x="370063" y="835020"/>
                  </a:lnTo>
                  <a:lnTo>
                    <a:pt x="420814" y="837786"/>
                  </a:lnTo>
                  <a:lnTo>
                    <a:pt x="433306" y="837587"/>
                  </a:lnTo>
                  <a:lnTo>
                    <a:pt x="479317" y="832364"/>
                  </a:lnTo>
                  <a:lnTo>
                    <a:pt x="520193" y="806614"/>
                  </a:lnTo>
                  <a:lnTo>
                    <a:pt x="537543" y="760071"/>
                  </a:lnTo>
                  <a:lnTo>
                    <a:pt x="534593" y="742161"/>
                  </a:lnTo>
                  <a:lnTo>
                    <a:pt x="496514" y="702482"/>
                  </a:lnTo>
                  <a:lnTo>
                    <a:pt x="451734" y="694868"/>
                  </a:lnTo>
                  <a:lnTo>
                    <a:pt x="401407" y="695154"/>
                  </a:lnTo>
                  <a:lnTo>
                    <a:pt x="351057" y="697151"/>
                  </a:lnTo>
                  <a:lnTo>
                    <a:pt x="301635" y="694537"/>
                  </a:lnTo>
                  <a:lnTo>
                    <a:pt x="256733" y="685089"/>
                  </a:lnTo>
                  <a:lnTo>
                    <a:pt x="218465" y="667966"/>
                  </a:lnTo>
                  <a:lnTo>
                    <a:pt x="188945" y="642329"/>
                  </a:lnTo>
                  <a:lnTo>
                    <a:pt x="170286" y="607337"/>
                  </a:lnTo>
                  <a:lnTo>
                    <a:pt x="164602" y="562150"/>
                  </a:lnTo>
                  <a:lnTo>
                    <a:pt x="178402" y="504633"/>
                  </a:lnTo>
                  <a:lnTo>
                    <a:pt x="206199" y="463933"/>
                  </a:lnTo>
                  <a:lnTo>
                    <a:pt x="233503" y="439741"/>
                  </a:lnTo>
                  <a:lnTo>
                    <a:pt x="245824" y="431746"/>
                  </a:lnTo>
                  <a:lnTo>
                    <a:pt x="225321" y="406199"/>
                  </a:lnTo>
                  <a:lnTo>
                    <a:pt x="214793" y="386125"/>
                  </a:lnTo>
                  <a:lnTo>
                    <a:pt x="210914" y="361122"/>
                  </a:lnTo>
                  <a:lnTo>
                    <a:pt x="210360" y="320786"/>
                  </a:lnTo>
                  <a:lnTo>
                    <a:pt x="215136" y="276195"/>
                  </a:lnTo>
                  <a:lnTo>
                    <a:pt x="228957" y="234567"/>
                  </a:lnTo>
                  <a:lnTo>
                    <a:pt x="251064" y="197321"/>
                  </a:lnTo>
                  <a:lnTo>
                    <a:pt x="280695" y="165879"/>
                  </a:lnTo>
                  <a:lnTo>
                    <a:pt x="317089" y="141661"/>
                  </a:lnTo>
                  <a:lnTo>
                    <a:pt x="359487" y="126089"/>
                  </a:lnTo>
                  <a:lnTo>
                    <a:pt x="407128" y="120582"/>
                  </a:lnTo>
                  <a:lnTo>
                    <a:pt x="607311" y="120582"/>
                  </a:lnTo>
                  <a:lnTo>
                    <a:pt x="615774" y="122290"/>
                  </a:lnTo>
                  <a:lnTo>
                    <a:pt x="622683" y="126947"/>
                  </a:lnTo>
                  <a:lnTo>
                    <a:pt x="627341" y="133857"/>
                  </a:lnTo>
                  <a:lnTo>
                    <a:pt x="629048" y="142320"/>
                  </a:lnTo>
                  <a:lnTo>
                    <a:pt x="629048" y="178926"/>
                  </a:lnTo>
                  <a:lnTo>
                    <a:pt x="624494" y="189219"/>
                  </a:lnTo>
                  <a:lnTo>
                    <a:pt x="616483" y="190360"/>
                  </a:lnTo>
                  <a:lnTo>
                    <a:pt x="553553" y="207522"/>
                  </a:lnTo>
                  <a:lnTo>
                    <a:pt x="581999" y="230031"/>
                  </a:lnTo>
                  <a:lnTo>
                    <a:pt x="596606" y="250285"/>
                  </a:lnTo>
                  <a:lnTo>
                    <a:pt x="601987" y="279758"/>
                  </a:lnTo>
                  <a:lnTo>
                    <a:pt x="602756" y="329927"/>
                  </a:lnTo>
                  <a:lnTo>
                    <a:pt x="598226" y="370875"/>
                  </a:lnTo>
                  <a:lnTo>
                    <a:pt x="585010" y="409422"/>
                  </a:lnTo>
                  <a:lnTo>
                    <a:pt x="563669" y="444146"/>
                  </a:lnTo>
                  <a:lnTo>
                    <a:pt x="534764" y="473627"/>
                  </a:lnTo>
                  <a:lnTo>
                    <a:pt x="498855" y="496444"/>
                  </a:lnTo>
                  <a:lnTo>
                    <a:pt x="456503" y="511176"/>
                  </a:lnTo>
                  <a:lnTo>
                    <a:pt x="408270" y="516403"/>
                  </a:lnTo>
                  <a:lnTo>
                    <a:pt x="369392" y="513543"/>
                  </a:lnTo>
                  <a:lnTo>
                    <a:pt x="340061" y="507251"/>
                  </a:lnTo>
                  <a:lnTo>
                    <a:pt x="319956" y="500959"/>
                  </a:lnTo>
                  <a:lnTo>
                    <a:pt x="308754" y="498100"/>
                  </a:lnTo>
                  <a:lnTo>
                    <a:pt x="298044" y="501710"/>
                  </a:lnTo>
                  <a:lnTo>
                    <a:pt x="282291" y="512398"/>
                  </a:lnTo>
                  <a:lnTo>
                    <a:pt x="268039" y="529949"/>
                  </a:lnTo>
                  <a:lnTo>
                    <a:pt x="261834" y="554150"/>
                  </a:lnTo>
                  <a:lnTo>
                    <a:pt x="265589" y="572584"/>
                  </a:lnTo>
                  <a:lnTo>
                    <a:pt x="276423" y="587471"/>
                  </a:lnTo>
                  <a:lnTo>
                    <a:pt x="293693" y="597423"/>
                  </a:lnTo>
                  <a:lnTo>
                    <a:pt x="316754" y="601049"/>
                  </a:lnTo>
                  <a:lnTo>
                    <a:pt x="472331" y="601049"/>
                  </a:lnTo>
                  <a:lnTo>
                    <a:pt x="520195" y="605494"/>
                  </a:lnTo>
                  <a:lnTo>
                    <a:pt x="563131" y="618678"/>
                  </a:lnTo>
                  <a:lnTo>
                    <a:pt x="599455" y="640379"/>
                  </a:lnTo>
                  <a:lnTo>
                    <a:pt x="627484" y="670374"/>
                  </a:lnTo>
                  <a:lnTo>
                    <a:pt x="645536" y="708440"/>
                  </a:lnTo>
                  <a:lnTo>
                    <a:pt x="651927" y="754353"/>
                  </a:lnTo>
                  <a:lnTo>
                    <a:pt x="651927" y="758720"/>
                  </a:lnTo>
                  <a:lnTo>
                    <a:pt x="651351" y="767442"/>
                  </a:lnTo>
                  <a:lnTo>
                    <a:pt x="691643" y="736858"/>
                  </a:lnTo>
                  <a:lnTo>
                    <a:pt x="727920" y="701731"/>
                  </a:lnTo>
                  <a:lnTo>
                    <a:pt x="759763" y="662478"/>
                  </a:lnTo>
                  <a:lnTo>
                    <a:pt x="786754" y="619516"/>
                  </a:lnTo>
                  <a:lnTo>
                    <a:pt x="808476" y="573262"/>
                  </a:lnTo>
                  <a:lnTo>
                    <a:pt x="824509" y="524133"/>
                  </a:lnTo>
                  <a:lnTo>
                    <a:pt x="834436" y="472546"/>
                  </a:lnTo>
                  <a:lnTo>
                    <a:pt x="837838" y="418919"/>
                  </a:lnTo>
                  <a:lnTo>
                    <a:pt x="835020" y="370063"/>
                  </a:lnTo>
                  <a:lnTo>
                    <a:pt x="826774" y="322864"/>
                  </a:lnTo>
                  <a:lnTo>
                    <a:pt x="813416" y="277634"/>
                  </a:lnTo>
                  <a:lnTo>
                    <a:pt x="795259" y="234688"/>
                  </a:lnTo>
                  <a:lnTo>
                    <a:pt x="772618" y="194340"/>
                  </a:lnTo>
                  <a:lnTo>
                    <a:pt x="745807" y="156905"/>
                  </a:lnTo>
                  <a:lnTo>
                    <a:pt x="715140" y="122697"/>
                  </a:lnTo>
                  <a:lnTo>
                    <a:pt x="680932" y="92031"/>
                  </a:lnTo>
                  <a:lnTo>
                    <a:pt x="643497" y="65220"/>
                  </a:lnTo>
                  <a:lnTo>
                    <a:pt x="603150" y="42579"/>
                  </a:lnTo>
                  <a:lnTo>
                    <a:pt x="560204" y="24422"/>
                  </a:lnTo>
                  <a:lnTo>
                    <a:pt x="514974" y="11063"/>
                  </a:lnTo>
                  <a:lnTo>
                    <a:pt x="467774" y="2818"/>
                  </a:lnTo>
                  <a:lnTo>
                    <a:pt x="418919" y="0"/>
                  </a:lnTo>
                  <a:close/>
                </a:path>
              </a:pathLst>
            </a:custGeom>
            <a:solidFill>
              <a:srgbClr val="0099DD"/>
            </a:solidFill>
          </p:spPr>
          <p:txBody>
            <a:bodyPr wrap="square" lIns="0" tIns="0" rIns="0" bIns="0" rtlCol="0"/>
            <a:lstStyle/>
            <a:p>
              <a:endParaRPr sz="2910"/>
            </a:p>
          </p:txBody>
        </p:sp>
      </p:grpSp>
    </p:spTree>
    <p:extLst>
      <p:ext uri="{BB962C8B-B14F-4D97-AF65-F5344CB8AC3E}">
        <p14:creationId xmlns:p14="http://schemas.microsoft.com/office/powerpoint/2010/main" val="1427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ilana@gap.lt" TargetMode="External"/><Relationship Id="rId2" Type="http://schemas.openxmlformats.org/officeDocument/2006/relationships/hyperlink" Target="mailto:vilana@ces.lt"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doi.org/10.7802/247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doi.org/10.5281/zenodo.722063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hyperlink" Target="https://zenodo.org/records/5780037#.Ybi-x1nTVhF" TargetMode="External"/><Relationship Id="rId3" Type="http://schemas.openxmlformats.org/officeDocument/2006/relationships/hyperlink" Target="https://doi.org/10.5281/zenodo.7220636" TargetMode="External"/><Relationship Id="rId7" Type="http://schemas.openxmlformats.org/officeDocument/2006/relationships/hyperlink" Target="https://zenodo.org/records/7333232#.Y3e_V33MJPY"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doi.org/10.1371/journal.pone.0317872" TargetMode="External"/><Relationship Id="rId5" Type="http://schemas.openxmlformats.org/officeDocument/2006/relationships/hyperlink" Target="https://doi.org/10.21241/ssoar.89100" TargetMode="External"/><Relationship Id="rId10" Type="http://schemas.openxmlformats.org/officeDocument/2006/relationships/hyperlink" Target="https://journals.plos.org/plosone/article?id=10.1371/journal.pone.0317872" TargetMode="External"/><Relationship Id="rId4" Type="http://schemas.openxmlformats.org/officeDocument/2006/relationships/hyperlink" Target="https://doi.org/10.7802/2475" TargetMode="External"/><Relationship Id="rId9" Type="http://schemas.openxmlformats.org/officeDocument/2006/relationships/hyperlink" Target="https://doi.org/10.5281/zenodo.593908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vilana@ces.lt"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zenodo.org/records/7643496#.ZBNrOfbMJPZ" TargetMode="External"/><Relationship Id="rId4" Type="http://schemas.openxmlformats.org/officeDocument/2006/relationships/hyperlink" Target="https://doi.org/10.17645/si.982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youtube.com/watch?v=wom6QqeSki8&amp;ab_channel=UniSAFE"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p:cNvGrpSpPr/>
        <p:nvPr/>
      </p:nvGrpSpPr>
      <p:grpSpPr>
        <a:xfrm>
          <a:off x="0" y="0"/>
          <a:ext cx="0" cy="0"/>
          <a:chOff x="0" y="0"/>
          <a:chExt cx="0" cy="0"/>
        </a:xfrm>
      </p:grpSpPr>
      <p:sp>
        <p:nvSpPr>
          <p:cNvPr id="180" name="Prezentacijos…"/>
          <p:cNvSpPr txBox="1"/>
          <p:nvPr/>
        </p:nvSpPr>
        <p:spPr>
          <a:xfrm>
            <a:off x="9271591" y="4848180"/>
            <a:ext cx="11980305"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9000" spc="-180">
                <a:solidFill>
                  <a:srgbClr val="FFFFFF"/>
                </a:solidFill>
                <a:latin typeface="Brandon Grotesque Regular"/>
                <a:ea typeface="Brandon Grotesque Regular"/>
                <a:cs typeface="Brandon Grotesque Regular"/>
                <a:sym typeface="Brandon Grotesque Regular"/>
              </a:defRPr>
            </a:pPr>
            <a:r>
              <a:rPr lang="en-US" sz="6000" b="1" dirty="0">
                <a:solidFill>
                  <a:schemeClr val="bg1"/>
                </a:solidFill>
                <a:effectLst>
                  <a:outerShdw blurRad="38100" dist="38100" dir="2700000" algn="tl">
                    <a:srgbClr val="000000">
                      <a:alpha val="43137"/>
                    </a:srgbClr>
                  </a:outerShdw>
                </a:effectLst>
                <a:latin typeface="D-DIN Exp"/>
              </a:rPr>
              <a:t>Conducting research on gender-based violence in academia: Lessons learned from the H2020 </a:t>
            </a:r>
            <a:r>
              <a:rPr lang="en-US" sz="6000" b="1" dirty="0" err="1">
                <a:solidFill>
                  <a:schemeClr val="bg1"/>
                </a:solidFill>
                <a:effectLst>
                  <a:outerShdw blurRad="38100" dist="38100" dir="2700000" algn="tl">
                    <a:srgbClr val="000000">
                      <a:alpha val="43137"/>
                    </a:srgbClr>
                  </a:outerShdw>
                </a:effectLst>
                <a:latin typeface="D-DIN Exp"/>
              </a:rPr>
              <a:t>UniSAFE</a:t>
            </a:r>
            <a:r>
              <a:rPr lang="en-US" sz="6000" b="1" dirty="0">
                <a:solidFill>
                  <a:schemeClr val="bg1"/>
                </a:solidFill>
                <a:effectLst>
                  <a:outerShdw blurRad="38100" dist="38100" dir="2700000" algn="tl">
                    <a:srgbClr val="000000">
                      <a:alpha val="43137"/>
                    </a:srgbClr>
                  </a:outerShdw>
                </a:effectLst>
                <a:latin typeface="D-DIN Exp"/>
              </a:rPr>
              <a:t> project</a:t>
            </a:r>
            <a:endParaRPr sz="6000" b="1" dirty="0">
              <a:solidFill>
                <a:schemeClr val="bg1"/>
              </a:solidFill>
              <a:effectLst>
                <a:outerShdw blurRad="38100" dist="38100" dir="2700000" algn="tl">
                  <a:srgbClr val="000000">
                    <a:alpha val="43137"/>
                  </a:srgbClr>
                </a:outerShdw>
              </a:effectLst>
            </a:endParaRPr>
          </a:p>
        </p:txBody>
      </p:sp>
      <p:sp>
        <p:nvSpPr>
          <p:cNvPr id="181" name="Autoriaus vardas…"/>
          <p:cNvSpPr txBox="1"/>
          <p:nvPr/>
        </p:nvSpPr>
        <p:spPr>
          <a:xfrm>
            <a:off x="1143822" y="7978886"/>
            <a:ext cx="7532511"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r>
              <a:rPr lang="en-US" sz="4000" dirty="0">
                <a:latin typeface="D-DIN Exp" panose="020B0504020202030204"/>
              </a:rPr>
              <a:t>Dr. Vilana </a:t>
            </a:r>
            <a:r>
              <a:rPr lang="en-US" sz="4000" dirty="0" err="1">
                <a:latin typeface="D-DIN Exp" panose="020B0504020202030204"/>
              </a:rPr>
              <a:t>Pilinkaite</a:t>
            </a:r>
            <a:r>
              <a:rPr lang="en-US" sz="4000" dirty="0">
                <a:latin typeface="D-DIN Exp" panose="020B0504020202030204"/>
              </a:rPr>
              <a:t> </a:t>
            </a:r>
            <a:r>
              <a:rPr lang="en-US" sz="4000" dirty="0" err="1">
                <a:latin typeface="D-DIN Exp" panose="020B0504020202030204"/>
              </a:rPr>
              <a:t>Sotirovic</a:t>
            </a:r>
            <a:endParaRPr lang="en-US" sz="4000" dirty="0">
              <a:latin typeface="D-DIN Exp" panose="020B0504020202030204"/>
            </a:endParaRPr>
          </a:p>
          <a:p>
            <a:pPr algn="l"/>
            <a:r>
              <a:rPr lang="en-US" sz="4000" dirty="0">
                <a:latin typeface="D-DIN Exp" panose="020B0504020202030204"/>
              </a:rPr>
              <a:t>Senior research fellow</a:t>
            </a:r>
          </a:p>
          <a:p>
            <a:pPr algn="l"/>
            <a:r>
              <a:rPr lang="en-US" sz="4000" dirty="0">
                <a:latin typeface="D-DIN Exp" panose="020B0504020202030204"/>
              </a:rPr>
              <a:t>Institute of Sociology</a:t>
            </a:r>
          </a:p>
          <a:p>
            <a:pPr algn="l"/>
            <a:r>
              <a:rPr lang="en-US" sz="4000" dirty="0">
                <a:latin typeface="D-DIN Exp" panose="020B0504020202030204"/>
              </a:rPr>
              <a:t>Lithuanian Centre for Social Science</a:t>
            </a:r>
          </a:p>
          <a:p>
            <a:pPr algn="l"/>
            <a:r>
              <a:rPr lang="en-US" sz="4000" dirty="0">
                <a:latin typeface="D-DIN Exp" panose="020B0504020202030204"/>
              </a:rPr>
              <a:t>Vilnius, Lithuania</a:t>
            </a:r>
          </a:p>
          <a:p>
            <a:pPr algn="l"/>
            <a:r>
              <a:rPr lang="en-US" sz="4000" dirty="0" err="1">
                <a:latin typeface="D-DIN Exp" panose="020B0504020202030204"/>
                <a:hlinkClick r:id="rId2"/>
              </a:rPr>
              <a:t>vilana@ces.lt</a:t>
            </a:r>
            <a:r>
              <a:rPr lang="en-US" sz="4000" dirty="0">
                <a:latin typeface="D-DIN Exp" panose="020B0504020202030204"/>
              </a:rPr>
              <a:t> or </a:t>
            </a:r>
            <a:r>
              <a:rPr lang="en-US" sz="4000" dirty="0" err="1">
                <a:latin typeface="D-DIN Exp" panose="020B0504020202030204"/>
                <a:hlinkClick r:id="rId3"/>
              </a:rPr>
              <a:t>vilana@gap.lt</a:t>
            </a:r>
            <a:r>
              <a:rPr lang="en-US" sz="4000" dirty="0">
                <a:latin typeface="D-DIN Exp" panose="020B0504020202030204"/>
              </a:rPr>
              <a:t> </a:t>
            </a:r>
          </a:p>
        </p:txBody>
      </p:sp>
      <p:grpSp>
        <p:nvGrpSpPr>
          <p:cNvPr id="184" name="Image Gallery"/>
          <p:cNvGrpSpPr/>
          <p:nvPr/>
        </p:nvGrpSpPr>
        <p:grpSpPr>
          <a:xfrm>
            <a:off x="756211" y="1420780"/>
            <a:ext cx="6154952" cy="3342606"/>
            <a:chOff x="0" y="0"/>
            <a:chExt cx="6441700" cy="3857399"/>
          </a:xfrm>
        </p:grpSpPr>
        <p:pic>
          <p:nvPicPr>
            <p:cNvPr id="182" name="Logo prezentacijai-02.png" descr="Logo prezentacijai-02.png"/>
            <p:cNvPicPr>
              <a:picLocks noChangeAspect="1"/>
            </p:cNvPicPr>
            <p:nvPr/>
          </p:nvPicPr>
          <p:blipFill>
            <a:blip r:embed="rId4"/>
            <a:srcRect t="24626" b="24626"/>
            <a:stretch>
              <a:fillRect/>
            </a:stretch>
          </p:blipFill>
          <p:spPr>
            <a:xfrm>
              <a:off x="0" y="0"/>
              <a:ext cx="6441701" cy="3269035"/>
            </a:xfrm>
            <a:prstGeom prst="rect">
              <a:avLst/>
            </a:prstGeom>
            <a:ln w="12700" cap="flat">
              <a:noFill/>
              <a:miter lim="400000"/>
            </a:ln>
            <a:effectLst/>
          </p:spPr>
        </p:pic>
        <p:sp>
          <p:nvSpPr>
            <p:cNvPr id="183" name="Caption"/>
            <p:cNvSpPr/>
            <p:nvPr/>
          </p:nvSpPr>
          <p:spPr>
            <a:xfrm>
              <a:off x="0" y="3345234"/>
              <a:ext cx="6441701" cy="512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endParaRPr dirty="0"/>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FEC93812-0A0E-3CD8-1DD3-7286901C3EBF}"/>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B6EE49EF-5BC5-3F67-4FEC-471E3F6C0D83}"/>
              </a:ext>
            </a:extLst>
          </p:cNvPr>
          <p:cNvGrpSpPr/>
          <p:nvPr/>
        </p:nvGrpSpPr>
        <p:grpSpPr>
          <a:xfrm>
            <a:off x="224583" y="0"/>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EC9FCECA-EBAE-2DB3-4F7E-41412C7078A4}"/>
                </a:ext>
              </a:extLst>
            </p:cNvPr>
            <p:cNvPicPr>
              <a:picLocks noChangeAspect="1"/>
            </p:cNvPicPr>
            <p:nvPr/>
          </p:nvPicPr>
          <p:blipFill>
            <a:blip r:embed="rId3"/>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0ED4BD95-3BE9-A727-1479-419CDB6B898E}"/>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endParaRPr dirty="0"/>
            </a:p>
          </p:txBody>
        </p:sp>
      </p:grpSp>
      <p:sp>
        <p:nvSpPr>
          <p:cNvPr id="3" name="Title 1">
            <a:extLst>
              <a:ext uri="{FF2B5EF4-FFF2-40B4-BE49-F238E27FC236}">
                <a16:creationId xmlns:a16="http://schemas.microsoft.com/office/drawing/2014/main" id="{199EB74E-A74C-58EE-7651-27EFA9EDA1A3}"/>
              </a:ext>
            </a:extLst>
          </p:cNvPr>
          <p:cNvSpPr>
            <a:spLocks noGrp="1"/>
          </p:cNvSpPr>
          <p:nvPr>
            <p:ph type="title" idx="4294967295"/>
          </p:nvPr>
        </p:nvSpPr>
        <p:spPr>
          <a:xfrm>
            <a:off x="1254642" y="3933600"/>
            <a:ext cx="6273209" cy="4421519"/>
          </a:xfrm>
        </p:spPr>
        <p:txBody>
          <a:bodyPr>
            <a:normAutofit/>
          </a:bodyPr>
          <a:lstStyle/>
          <a:p>
            <a:r>
              <a:rPr lang="en-US" sz="4400" dirty="0">
                <a:latin typeface="D-DIN Exp"/>
              </a:rPr>
              <a:t>Contextual Factors</a:t>
            </a:r>
          </a:p>
        </p:txBody>
      </p:sp>
      <p:sp>
        <p:nvSpPr>
          <p:cNvPr id="5" name="TextBox 4">
            <a:extLst>
              <a:ext uri="{FF2B5EF4-FFF2-40B4-BE49-F238E27FC236}">
                <a16:creationId xmlns:a16="http://schemas.microsoft.com/office/drawing/2014/main" id="{DEEF8EBB-44DB-E9E0-D22F-E63AA1FE0DFF}"/>
              </a:ext>
            </a:extLst>
          </p:cNvPr>
          <p:cNvSpPr txBox="1"/>
          <p:nvPr/>
        </p:nvSpPr>
        <p:spPr>
          <a:xfrm>
            <a:off x="1520128" y="5478422"/>
            <a:ext cx="5146158"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dirty="0">
                <a:solidFill>
                  <a:schemeClr val="tx2">
                    <a:lumMod val="50000"/>
                  </a:schemeClr>
                </a:solidFill>
                <a:latin typeface="D-DIN" panose="020B0504030202030204" pitchFamily="34" charset="77"/>
              </a:rPr>
              <a:t>Indicators on perception of institutional attitudes/culture (tolerance, leadership culture, working climate</a:t>
            </a:r>
            <a:endParaRPr lang="en-US" sz="4000" dirty="0">
              <a:solidFill>
                <a:schemeClr val="tx2">
                  <a:lumMod val="50000"/>
                </a:schemeClr>
              </a:solidFill>
            </a:endParaRPr>
          </a:p>
        </p:txBody>
      </p:sp>
      <p:sp>
        <p:nvSpPr>
          <p:cNvPr id="6" name="TextBox 5">
            <a:extLst>
              <a:ext uri="{FF2B5EF4-FFF2-40B4-BE49-F238E27FC236}">
                <a16:creationId xmlns:a16="http://schemas.microsoft.com/office/drawing/2014/main" id="{6528A270-64E8-C18B-E7CA-FD23028659BA}"/>
              </a:ext>
            </a:extLst>
          </p:cNvPr>
          <p:cNvSpPr txBox="1"/>
          <p:nvPr/>
        </p:nvSpPr>
        <p:spPr>
          <a:xfrm>
            <a:off x="10568763" y="361507"/>
            <a:ext cx="13815237" cy="11356955"/>
          </a:xfrm>
          <a:prstGeom prst="rect">
            <a:avLst/>
          </a:prstGeom>
          <a:noFill/>
        </p:spPr>
        <p:txBody>
          <a:bodyPr wrap="square" lIns="0" rIns="0" rtlCol="0">
            <a:spAutoFit/>
          </a:bodyPr>
          <a:lstStyle/>
          <a:p>
            <a:endParaRPr lang="en-US" sz="4000" dirty="0">
              <a:solidFill>
                <a:srgbClr val="000066"/>
              </a:solidFill>
              <a:latin typeface="D-DIN" panose="020B0504030202030204" pitchFamily="34" charset="77"/>
              <a:ea typeface="Open Sans" charset="0"/>
              <a:cs typeface="Open Sans" charset="0"/>
            </a:endParaRPr>
          </a:p>
          <a:p>
            <a:endParaRPr lang="en-US" sz="4000" dirty="0">
              <a:solidFill>
                <a:schemeClr val="tx2">
                  <a:lumMod val="50000"/>
                </a:schemeClr>
              </a:solidFill>
              <a:latin typeface="D-DIN" panose="020B0504030202030204" pitchFamily="34" charset="77"/>
            </a:endParaRPr>
          </a:p>
          <a:p>
            <a:endParaRPr lang="en-US" sz="4000" dirty="0">
              <a:solidFill>
                <a:schemeClr val="tx2">
                  <a:lumMod val="50000"/>
                </a:schemeClr>
              </a:solidFill>
              <a:latin typeface="D-DIN" panose="020B0504030202030204" pitchFamily="34" charset="77"/>
            </a:endParaRPr>
          </a:p>
          <a:p>
            <a:r>
              <a:rPr lang="en-US" sz="4400" dirty="0">
                <a:solidFill>
                  <a:schemeClr val="tx2">
                    <a:lumMod val="50000"/>
                  </a:schemeClr>
                </a:solidFill>
                <a:latin typeface="D-DIN" panose="020B0504030202030204" pitchFamily="34" charset="77"/>
              </a:rPr>
              <a:t>How confident are you in your ability to identify and intervene in [gender-based violence] in your [institution]?</a:t>
            </a:r>
          </a:p>
          <a:p>
            <a:endParaRPr lang="en-US" sz="4400" dirty="0">
              <a:solidFill>
                <a:schemeClr val="tx2">
                  <a:lumMod val="50000"/>
                </a:schemeClr>
              </a:solidFill>
              <a:latin typeface="D-DIN" panose="020B0504030202030204" pitchFamily="34" charset="77"/>
            </a:endParaRPr>
          </a:p>
          <a:p>
            <a:endParaRPr lang="en-US" sz="4000" dirty="0">
              <a:solidFill>
                <a:schemeClr val="tx2">
                  <a:lumMod val="50000"/>
                </a:schemeClr>
              </a:solidFill>
              <a:latin typeface="D-DIN" panose="020B0504030202030204" pitchFamily="34" charset="77"/>
            </a:endParaRPr>
          </a:p>
          <a:p>
            <a:pPr marL="571500" indent="-571500" algn="l">
              <a:buFont typeface="Wingdings" panose="05000000000000000000" pitchFamily="2" charset="2"/>
              <a:buChar char="Ø"/>
            </a:pPr>
            <a:r>
              <a:rPr lang="en-US" sz="4000" dirty="0">
                <a:solidFill>
                  <a:schemeClr val="tx2">
                    <a:lumMod val="50000"/>
                  </a:schemeClr>
                </a:solidFill>
                <a:latin typeface="D-DIN" panose="020B0504030202030204" pitchFamily="34" charset="77"/>
                <a:ea typeface="Open Sans" charset="0"/>
                <a:cs typeface="Open Sans" charset="0"/>
              </a:rPr>
              <a:t>Very confident</a:t>
            </a:r>
          </a:p>
          <a:p>
            <a:pPr marL="571500" indent="-571500" algn="l">
              <a:buFont typeface="Wingdings" panose="05000000000000000000" pitchFamily="2" charset="2"/>
              <a:buChar char="Ø"/>
            </a:pPr>
            <a:r>
              <a:rPr lang="en-US" sz="4000" dirty="0">
                <a:solidFill>
                  <a:schemeClr val="tx2">
                    <a:lumMod val="50000"/>
                  </a:schemeClr>
                </a:solidFill>
                <a:latin typeface="D-DIN" panose="020B0504030202030204" pitchFamily="34" charset="77"/>
                <a:ea typeface="Open Sans" charset="0"/>
                <a:cs typeface="Open Sans" charset="0"/>
              </a:rPr>
              <a:t> confident</a:t>
            </a:r>
          </a:p>
          <a:p>
            <a:pPr marL="571500" indent="-571500" algn="l">
              <a:buFont typeface="Wingdings" panose="05000000000000000000" pitchFamily="2" charset="2"/>
              <a:buChar char="Ø"/>
            </a:pPr>
            <a:r>
              <a:rPr lang="en-US" sz="4000" dirty="0">
                <a:solidFill>
                  <a:schemeClr val="tx2">
                    <a:lumMod val="50000"/>
                  </a:schemeClr>
                </a:solidFill>
                <a:latin typeface="D-DIN" panose="020B0504030202030204" pitchFamily="34" charset="77"/>
                <a:ea typeface="Open Sans" charset="0"/>
                <a:cs typeface="Open Sans" charset="0"/>
              </a:rPr>
              <a:t>not very confident</a:t>
            </a:r>
          </a:p>
          <a:p>
            <a:pPr marL="571500" indent="-571500" algn="l">
              <a:buFont typeface="Wingdings" panose="05000000000000000000" pitchFamily="2" charset="2"/>
              <a:buChar char="Ø"/>
            </a:pPr>
            <a:r>
              <a:rPr lang="en-US" sz="4000" dirty="0">
                <a:solidFill>
                  <a:schemeClr val="tx2">
                    <a:lumMod val="50000"/>
                  </a:schemeClr>
                </a:solidFill>
                <a:latin typeface="D-DIN" panose="020B0504030202030204" pitchFamily="34" charset="77"/>
                <a:ea typeface="Open Sans" charset="0"/>
                <a:cs typeface="Open Sans" charset="0"/>
              </a:rPr>
              <a:t> not at all confident</a:t>
            </a:r>
          </a:p>
          <a:p>
            <a:pPr marL="571500" indent="-571500" algn="l">
              <a:buFont typeface="Wingdings" panose="05000000000000000000" pitchFamily="2" charset="2"/>
              <a:buChar char="Ø"/>
            </a:pPr>
            <a:r>
              <a:rPr lang="en-US" sz="4000" dirty="0">
                <a:solidFill>
                  <a:schemeClr val="tx2">
                    <a:lumMod val="50000"/>
                  </a:schemeClr>
                </a:solidFill>
                <a:latin typeface="D-DIN" panose="020B0504030202030204" pitchFamily="34" charset="77"/>
                <a:ea typeface="Open Sans" charset="0"/>
                <a:cs typeface="Open Sans" charset="0"/>
              </a:rPr>
              <a:t> don't know</a:t>
            </a:r>
          </a:p>
          <a:p>
            <a:endParaRPr lang="en-US" sz="4000" dirty="0">
              <a:solidFill>
                <a:schemeClr val="bg1"/>
              </a:solidFill>
              <a:latin typeface="D-DIN" panose="020B0504030202030204" pitchFamily="34" charset="77"/>
            </a:endParaRPr>
          </a:p>
          <a:p>
            <a:endParaRPr lang="en-US" sz="4000" dirty="0">
              <a:solidFill>
                <a:schemeClr val="bg1"/>
              </a:solidFill>
              <a:latin typeface="D-DIN" panose="020B0504030202030204" pitchFamily="34" charset="77"/>
              <a:ea typeface="Open Sans" charset="0"/>
              <a:cs typeface="Open Sans" charset="0"/>
            </a:endParaRPr>
          </a:p>
          <a:p>
            <a:endParaRPr lang="en-US" sz="4000" dirty="0">
              <a:solidFill>
                <a:schemeClr val="bg1"/>
              </a:solidFill>
              <a:latin typeface="D-DIN" panose="020B0504030202030204" pitchFamily="34" charset="77"/>
              <a:ea typeface="Open Sans" charset="0"/>
              <a:cs typeface="Open Sans" charset="0"/>
            </a:endParaRPr>
          </a:p>
          <a:p>
            <a:endParaRPr lang="en-US" sz="4000" dirty="0">
              <a:solidFill>
                <a:schemeClr val="bg1"/>
              </a:solidFill>
              <a:latin typeface="D-DIN" panose="020B0504030202030204" pitchFamily="34" charset="77"/>
              <a:ea typeface="Open Sans" charset="0"/>
              <a:cs typeface="Open Sans" charset="0"/>
            </a:endParaRPr>
          </a:p>
          <a:p>
            <a:endParaRPr lang="en-US" sz="4000" dirty="0">
              <a:solidFill>
                <a:schemeClr val="bg1"/>
              </a:solidFill>
              <a:latin typeface="D-DIN" panose="020B0504030202030204" pitchFamily="34" charset="77"/>
              <a:ea typeface="Open Sans" charset="0"/>
              <a:cs typeface="Open Sans" charset="0"/>
            </a:endParaRPr>
          </a:p>
          <a:p>
            <a:endParaRPr lang="en-US" sz="4000" dirty="0">
              <a:solidFill>
                <a:schemeClr val="bg1"/>
              </a:solidFill>
              <a:latin typeface="D-DIN" panose="020B0504030202030204" pitchFamily="34" charset="77"/>
              <a:ea typeface="Open Sans" charset="0"/>
              <a:cs typeface="Open Sans" charset="0"/>
            </a:endParaRPr>
          </a:p>
        </p:txBody>
      </p:sp>
    </p:spTree>
    <p:extLst>
      <p:ext uri="{BB962C8B-B14F-4D97-AF65-F5344CB8AC3E}">
        <p14:creationId xmlns:p14="http://schemas.microsoft.com/office/powerpoint/2010/main" val="20665635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5128B-0026-92F8-34EF-CCB018D5EDF0}"/>
              </a:ext>
            </a:extLst>
          </p:cNvPr>
          <p:cNvSpPr>
            <a:spLocks noGrp="1"/>
          </p:cNvSpPr>
          <p:nvPr>
            <p:ph type="ctrTitle"/>
          </p:nvPr>
        </p:nvSpPr>
        <p:spPr>
          <a:xfrm>
            <a:off x="1256034" y="1855348"/>
            <a:ext cx="20241037" cy="2057239"/>
          </a:xfrm>
        </p:spPr>
        <p:txBody>
          <a:bodyPr/>
          <a:lstStyle/>
          <a:p>
            <a:r>
              <a:rPr lang="de-DE" sz="7276" dirty="0" err="1"/>
              <a:t>How</a:t>
            </a:r>
            <a:r>
              <a:rPr lang="de-DE" sz="7276" dirty="0"/>
              <a:t> </a:t>
            </a:r>
            <a:r>
              <a:rPr lang="de-DE" sz="7276" dirty="0" err="1"/>
              <a:t>confident</a:t>
            </a:r>
            <a:r>
              <a:rPr lang="de-DE" sz="7276" dirty="0"/>
              <a:t> </a:t>
            </a:r>
            <a:r>
              <a:rPr lang="de-DE" sz="7276" dirty="0" err="1"/>
              <a:t>are</a:t>
            </a:r>
            <a:r>
              <a:rPr lang="de-DE" sz="7276" dirty="0"/>
              <a:t> </a:t>
            </a:r>
            <a:r>
              <a:rPr lang="de-DE" sz="7276" dirty="0" err="1"/>
              <a:t>you</a:t>
            </a:r>
            <a:r>
              <a:rPr lang="de-DE" sz="7276" dirty="0"/>
              <a:t> in </a:t>
            </a:r>
            <a:r>
              <a:rPr lang="de-DE" sz="7276" dirty="0" err="1"/>
              <a:t>your</a:t>
            </a:r>
            <a:r>
              <a:rPr lang="de-DE" sz="7276" dirty="0"/>
              <a:t> </a:t>
            </a:r>
            <a:r>
              <a:rPr lang="de-DE" sz="7276" dirty="0" err="1"/>
              <a:t>institution‘s</a:t>
            </a:r>
            <a:r>
              <a:rPr lang="de-DE" sz="7276" dirty="0"/>
              <a:t> </a:t>
            </a:r>
            <a:r>
              <a:rPr lang="de-DE" sz="7276" dirty="0" err="1"/>
              <a:t>ability</a:t>
            </a:r>
            <a:r>
              <a:rPr lang="de-DE" sz="7276" dirty="0"/>
              <a:t> </a:t>
            </a:r>
            <a:r>
              <a:rPr lang="de-DE" sz="7276" dirty="0" err="1"/>
              <a:t>to</a:t>
            </a:r>
            <a:r>
              <a:rPr lang="de-DE" sz="7276" dirty="0"/>
              <a:t> </a:t>
            </a:r>
            <a:r>
              <a:rPr lang="de-DE" sz="7276" dirty="0" err="1"/>
              <a:t>intervene</a:t>
            </a:r>
            <a:r>
              <a:rPr lang="de-DE" sz="7276" dirty="0"/>
              <a:t>? </a:t>
            </a:r>
            <a:r>
              <a:rPr lang="de-DE" sz="7276" b="0" dirty="0"/>
              <a:t>(</a:t>
            </a:r>
            <a:r>
              <a:rPr lang="de-DE" sz="7276" b="0" dirty="0" err="1"/>
              <a:t>staff</a:t>
            </a:r>
            <a:r>
              <a:rPr lang="de-DE" sz="7276" b="0" dirty="0"/>
              <a:t>)</a:t>
            </a:r>
            <a:endParaRPr lang="de-DE" b="0" dirty="0"/>
          </a:p>
        </p:txBody>
      </p:sp>
      <p:sp>
        <p:nvSpPr>
          <p:cNvPr id="5" name="Textplatzhalter 4">
            <a:extLst>
              <a:ext uri="{FF2B5EF4-FFF2-40B4-BE49-F238E27FC236}">
                <a16:creationId xmlns:a16="http://schemas.microsoft.com/office/drawing/2014/main" id="{F7B4DFE3-90C9-50A4-D20C-95426C8A2161}"/>
              </a:ext>
            </a:extLst>
          </p:cNvPr>
          <p:cNvSpPr>
            <a:spLocks noGrp="1"/>
          </p:cNvSpPr>
          <p:nvPr>
            <p:ph type="body" sz="half" idx="12"/>
          </p:nvPr>
        </p:nvSpPr>
        <p:spPr/>
        <p:txBody>
          <a:bodyPr/>
          <a:lstStyle/>
          <a:p>
            <a:r>
              <a:rPr lang="de-DE" dirty="0"/>
              <a:t>Survey </a:t>
            </a:r>
            <a:r>
              <a:rPr lang="de-DE" dirty="0" err="1"/>
              <a:t>results</a:t>
            </a:r>
            <a:endParaRPr lang="de-DE" dirty="0"/>
          </a:p>
        </p:txBody>
      </p:sp>
      <p:graphicFrame>
        <p:nvGraphicFramePr>
          <p:cNvPr id="6" name="Diagramm 5">
            <a:extLst>
              <a:ext uri="{FF2B5EF4-FFF2-40B4-BE49-F238E27FC236}">
                <a16:creationId xmlns:a16="http://schemas.microsoft.com/office/drawing/2014/main" id="{39DE9DC1-F9FE-17DA-8B5C-1FEFF4EAE180}"/>
              </a:ext>
            </a:extLst>
          </p:cNvPr>
          <p:cNvGraphicFramePr/>
          <p:nvPr>
            <p:extLst>
              <p:ext uri="{D42A27DB-BD31-4B8C-83A1-F6EECF244321}">
                <p14:modId xmlns:p14="http://schemas.microsoft.com/office/powerpoint/2010/main" val="2825168742"/>
              </p:ext>
            </p:extLst>
          </p:nvPr>
        </p:nvGraphicFramePr>
        <p:xfrm>
          <a:off x="1522286" y="3912587"/>
          <a:ext cx="14097986" cy="78371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02D8E7E3-22E6-56BE-93BB-6BA7327833B7}"/>
              </a:ext>
            </a:extLst>
          </p:cNvPr>
          <p:cNvSpPr txBox="1"/>
          <p:nvPr/>
        </p:nvSpPr>
        <p:spPr>
          <a:xfrm>
            <a:off x="8571279" y="12440659"/>
            <a:ext cx="10747588" cy="708271"/>
          </a:xfrm>
          <a:prstGeom prst="rect">
            <a:avLst/>
          </a:prstGeom>
          <a:noFill/>
        </p:spPr>
        <p:txBody>
          <a:bodyPr wrap="square">
            <a:spAutoFit/>
          </a:bodyPr>
          <a:lstStyle/>
          <a:p>
            <a:r>
              <a:rPr lang="de-DE" sz="1334" dirty="0">
                <a:ea typeface="Calibri" panose="020F0502020204030204" pitchFamily="34" charset="0"/>
                <a:cs typeface="Times New Roman" panose="02020603050405020304" pitchFamily="18" charset="0"/>
              </a:rPr>
              <a:t>Source: Lipinsky, A., Schredl, C., Baumann, H., Humbert, A. L., Tanwar, J., </a:t>
            </a:r>
            <a:r>
              <a:rPr lang="de-DE" sz="1334" dirty="0" err="1">
                <a:ea typeface="Calibri" panose="020F0502020204030204" pitchFamily="34" charset="0"/>
                <a:cs typeface="Times New Roman" panose="02020603050405020304" pitchFamily="18" charset="0"/>
              </a:rPr>
              <a:t>Bondestam</a:t>
            </a:r>
            <a:r>
              <a:rPr lang="de-DE" sz="1334" dirty="0">
                <a:ea typeface="Calibri" panose="020F0502020204030204" pitchFamily="34" charset="0"/>
                <a:cs typeface="Times New Roman" panose="02020603050405020304" pitchFamily="18" charset="0"/>
              </a:rPr>
              <a:t>, F., Freund, F., &amp; Lomazzi, V. (2022). UniSAFE Survey – Gender-</a:t>
            </a:r>
            <a:r>
              <a:rPr lang="de-DE" sz="1334" dirty="0" err="1">
                <a:ea typeface="Calibri" panose="020F0502020204030204" pitchFamily="34" charset="0"/>
                <a:cs typeface="Times New Roman" panose="02020603050405020304" pitchFamily="18" charset="0"/>
              </a:rPr>
              <a:t>based</a:t>
            </a:r>
            <a:r>
              <a:rPr lang="de-DE" sz="1334" dirty="0">
                <a:ea typeface="Calibri" panose="020F0502020204030204" pitchFamily="34" charset="0"/>
                <a:cs typeface="Times New Roman" panose="02020603050405020304" pitchFamily="18" charset="0"/>
              </a:rPr>
              <a:t> </a:t>
            </a:r>
            <a:r>
              <a:rPr lang="de-DE" sz="1334" dirty="0" err="1">
                <a:ea typeface="Calibri" panose="020F0502020204030204" pitchFamily="34" charset="0"/>
                <a:cs typeface="Times New Roman" panose="02020603050405020304" pitchFamily="18" charset="0"/>
              </a:rPr>
              <a:t>violence</a:t>
            </a:r>
            <a:r>
              <a:rPr lang="de-DE" sz="1334" dirty="0">
                <a:ea typeface="Calibri" panose="020F0502020204030204" pitchFamily="34" charset="0"/>
                <a:cs typeface="Times New Roman" panose="02020603050405020304" pitchFamily="18" charset="0"/>
              </a:rPr>
              <a:t> and </a:t>
            </a:r>
            <a:r>
              <a:rPr lang="de-DE" sz="1334" dirty="0" err="1">
                <a:ea typeface="Calibri" panose="020F0502020204030204" pitchFamily="34" charset="0"/>
                <a:cs typeface="Times New Roman" panose="02020603050405020304" pitchFamily="18" charset="0"/>
              </a:rPr>
              <a:t>institutional</a:t>
            </a:r>
            <a:r>
              <a:rPr lang="de-DE" sz="1334" dirty="0">
                <a:ea typeface="Calibri" panose="020F0502020204030204" pitchFamily="34" charset="0"/>
                <a:cs typeface="Times New Roman" panose="02020603050405020304" pitchFamily="18" charset="0"/>
              </a:rPr>
              <a:t> </a:t>
            </a:r>
            <a:r>
              <a:rPr lang="de-DE" sz="1334" dirty="0" err="1">
                <a:ea typeface="Calibri" panose="020F0502020204030204" pitchFamily="34" charset="0"/>
                <a:cs typeface="Times New Roman" panose="02020603050405020304" pitchFamily="18" charset="0"/>
              </a:rPr>
              <a:t>responses</a:t>
            </a:r>
            <a:r>
              <a:rPr lang="de-DE" sz="1334" dirty="0">
                <a:ea typeface="Calibri" panose="020F0502020204030204" pitchFamily="34" charset="0"/>
                <a:cs typeface="Times New Roman" panose="02020603050405020304" pitchFamily="18" charset="0"/>
              </a:rPr>
              <a:t>. </a:t>
            </a:r>
            <a:r>
              <a:rPr lang="de-DE" sz="1334" i="1" dirty="0">
                <a:ea typeface="Calibri" panose="020F0502020204030204" pitchFamily="34" charset="0"/>
                <a:cs typeface="Times New Roman" panose="02020603050405020304" pitchFamily="18" charset="0"/>
              </a:rPr>
              <a:t>GESIS - Leibniz Institut für Sozialwissenschaften. Datenfile Version 1.0.0, </a:t>
            </a:r>
            <a:r>
              <a:rPr lang="de-DE" sz="1334" u="sng" dirty="0">
                <a:solidFill>
                  <a:srgbClr val="5792CE"/>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https://doi.org/10.7802/2475</a:t>
            </a:r>
            <a:r>
              <a:rPr lang="en-GB" sz="1334" i="1" dirty="0">
                <a:solidFill>
                  <a:srgbClr val="5792CE"/>
                </a:solidFill>
                <a:ea typeface="Calibri" panose="020F0502020204030204" pitchFamily="34" charset="0"/>
                <a:cs typeface="Times New Roman" panose="02020603050405020304" pitchFamily="18" charset="0"/>
              </a:rPr>
              <a:t> </a:t>
            </a:r>
          </a:p>
        </p:txBody>
      </p:sp>
      <p:sp>
        <p:nvSpPr>
          <p:cNvPr id="8" name="Rechteck 7">
            <a:extLst>
              <a:ext uri="{FF2B5EF4-FFF2-40B4-BE49-F238E27FC236}">
                <a16:creationId xmlns:a16="http://schemas.microsoft.com/office/drawing/2014/main" id="{234C7D55-8424-86FE-4F08-D5DF06240A91}"/>
              </a:ext>
            </a:extLst>
          </p:cNvPr>
          <p:cNvSpPr/>
          <p:nvPr/>
        </p:nvSpPr>
        <p:spPr>
          <a:xfrm>
            <a:off x="7196107" y="8599882"/>
            <a:ext cx="3829333" cy="139248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910"/>
          </a:p>
        </p:txBody>
      </p:sp>
    </p:spTree>
    <p:extLst>
      <p:ext uri="{BB962C8B-B14F-4D97-AF65-F5344CB8AC3E}">
        <p14:creationId xmlns:p14="http://schemas.microsoft.com/office/powerpoint/2010/main" val="320344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EE45DCA2-1438-D968-16F3-921F2BAC11FC}"/>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00AB6CFA-A673-9CB1-04EB-93EF5746DE59}"/>
              </a:ext>
            </a:extLst>
          </p:cNvPr>
          <p:cNvGrpSpPr/>
          <p:nvPr/>
        </p:nvGrpSpPr>
        <p:grpSpPr>
          <a:xfrm>
            <a:off x="756211" y="1420780"/>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53F14122-2348-A8D8-B402-8B0E660EA97F}"/>
                </a:ext>
              </a:extLst>
            </p:cNvPr>
            <p:cNvPicPr>
              <a:picLocks noChangeAspect="1"/>
            </p:cNvPicPr>
            <p:nvPr/>
          </p:nvPicPr>
          <p:blipFill>
            <a:blip r:embed="rId3"/>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91B6552B-8F0C-D523-F15C-C978D384D063}"/>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endParaRPr dirty="0"/>
            </a:p>
          </p:txBody>
        </p:sp>
      </p:grpSp>
      <p:sp>
        <p:nvSpPr>
          <p:cNvPr id="3" name="TextBox 2">
            <a:extLst>
              <a:ext uri="{FF2B5EF4-FFF2-40B4-BE49-F238E27FC236}">
                <a16:creationId xmlns:a16="http://schemas.microsoft.com/office/drawing/2014/main" id="{8A229EB4-7007-EE6F-44DE-21416048F36F}"/>
              </a:ext>
            </a:extLst>
          </p:cNvPr>
          <p:cNvSpPr txBox="1"/>
          <p:nvPr/>
        </p:nvSpPr>
        <p:spPr>
          <a:xfrm>
            <a:off x="1398182" y="5123547"/>
            <a:ext cx="6441703" cy="53891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30000"/>
              </a:lnSpc>
            </a:pPr>
            <a:endParaRPr lang="en-US" dirty="0">
              <a:solidFill>
                <a:schemeClr val="tx1">
                  <a:alpha val="70000"/>
                </a:schemeClr>
              </a:solidFill>
              <a:latin typeface="D-DIN" panose="020B0504030202030204" pitchFamily="34" charset="77"/>
            </a:endParaRPr>
          </a:p>
          <a:p>
            <a:pPr>
              <a:lnSpc>
                <a:spcPct val="130000"/>
              </a:lnSpc>
            </a:pPr>
            <a:r>
              <a:rPr lang="en-US" sz="4400" b="1" dirty="0">
                <a:solidFill>
                  <a:schemeClr val="tx2">
                    <a:lumMod val="50000"/>
                    <a:alpha val="70000"/>
                  </a:schemeClr>
                </a:solidFill>
                <a:latin typeface="D-DIN" panose="020B0504030202030204" pitchFamily="34" charset="77"/>
              </a:rPr>
              <a:t>5P</a:t>
            </a:r>
          </a:p>
          <a:p>
            <a:pPr>
              <a:lnSpc>
                <a:spcPct val="130000"/>
              </a:lnSpc>
            </a:pPr>
            <a:r>
              <a:rPr lang="en-US" sz="4000" dirty="0">
                <a:solidFill>
                  <a:schemeClr val="tx2">
                    <a:lumMod val="50000"/>
                    <a:alpha val="70000"/>
                  </a:schemeClr>
                </a:solidFill>
                <a:latin typeface="D-DIN" panose="020B0504030202030204" pitchFamily="34" charset="77"/>
              </a:rPr>
              <a:t>Respondents' awareness/knowledge of existing policies, prevention, provision of services, protection, prosecution</a:t>
            </a:r>
          </a:p>
        </p:txBody>
      </p:sp>
      <p:sp>
        <p:nvSpPr>
          <p:cNvPr id="5" name="TextBox 4">
            <a:extLst>
              <a:ext uri="{FF2B5EF4-FFF2-40B4-BE49-F238E27FC236}">
                <a16:creationId xmlns:a16="http://schemas.microsoft.com/office/drawing/2014/main" id="{2672F2E5-453B-EB42-448F-3CF407378C98}"/>
              </a:ext>
            </a:extLst>
          </p:cNvPr>
          <p:cNvSpPr txBox="1"/>
          <p:nvPr/>
        </p:nvSpPr>
        <p:spPr>
          <a:xfrm>
            <a:off x="9462977" y="2275367"/>
            <a:ext cx="14609135" cy="10125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Wingdings" panose="05000000000000000000" pitchFamily="2" charset="2"/>
              <a:buChar char="Ø"/>
            </a:pPr>
            <a:r>
              <a:rPr lang="en-US" sz="4400" dirty="0">
                <a:solidFill>
                  <a:schemeClr val="tx2">
                    <a:lumMod val="50000"/>
                  </a:schemeClr>
                </a:solidFill>
                <a:latin typeface="D-DIN" panose="020B0504030202030204" pitchFamily="34" charset="77"/>
                <a:ea typeface="Open Sans" charset="0"/>
                <a:cs typeface="Open Sans" charset="0"/>
              </a:rPr>
              <a:t>Are you aware of any campaigns about gender-based violence in your institution? </a:t>
            </a:r>
          </a:p>
          <a:p>
            <a:pPr lvl="1" indent="0" algn="l"/>
            <a:r>
              <a:rPr lang="en-US" sz="4000" b="1" dirty="0">
                <a:solidFill>
                  <a:schemeClr val="tx2">
                    <a:lumMod val="50000"/>
                  </a:schemeClr>
                </a:solidFill>
                <a:latin typeface="D-DIN" panose="020B0504030202030204" pitchFamily="34" charset="77"/>
                <a:ea typeface="Open Sans" charset="0"/>
                <a:cs typeface="Open Sans" charset="0"/>
              </a:rPr>
              <a:t>	Answers:</a:t>
            </a:r>
            <a:r>
              <a:rPr lang="en-US" sz="4000" dirty="0">
                <a:solidFill>
                  <a:schemeClr val="tx2">
                    <a:lumMod val="50000"/>
                  </a:schemeClr>
                </a:solidFill>
                <a:latin typeface="D-DIN" panose="020B0504030202030204" pitchFamily="34" charset="77"/>
                <a:ea typeface="Open Sans" charset="0"/>
                <a:cs typeface="Open Sans" charset="0"/>
              </a:rPr>
              <a:t> Yes, no, not sure</a:t>
            </a:r>
          </a:p>
          <a:p>
            <a:pPr marL="342900" indent="-342900">
              <a:buFont typeface="Wingdings" panose="05000000000000000000" pitchFamily="2" charset="2"/>
              <a:buChar char="q"/>
            </a:pPr>
            <a:endParaRPr lang="en-US" sz="4000" dirty="0">
              <a:solidFill>
                <a:schemeClr val="tx2">
                  <a:lumMod val="50000"/>
                </a:schemeClr>
              </a:solidFill>
              <a:latin typeface="D-DIN" panose="020B0504030202030204" pitchFamily="34" charset="77"/>
              <a:ea typeface="Open Sans" charset="0"/>
              <a:cs typeface="Open Sans" charset="0"/>
            </a:endParaRPr>
          </a:p>
          <a:p>
            <a:pPr algn="l"/>
            <a:r>
              <a:rPr lang="en-US" sz="4000" b="1" dirty="0">
                <a:solidFill>
                  <a:schemeClr val="tx2">
                    <a:lumMod val="50000"/>
                  </a:schemeClr>
                </a:solidFill>
                <a:latin typeface="D-DIN" panose="020B0504030202030204" pitchFamily="34" charset="77"/>
                <a:ea typeface="Open Sans" charset="0"/>
                <a:cs typeface="Open Sans" charset="0"/>
              </a:rPr>
              <a:t>	</a:t>
            </a:r>
            <a:endParaRPr lang="en-US" sz="4000" dirty="0">
              <a:solidFill>
                <a:schemeClr val="tx2">
                  <a:lumMod val="50000"/>
                </a:schemeClr>
              </a:solidFill>
              <a:latin typeface="D-DIN" panose="020B0504030202030204" pitchFamily="34" charset="77"/>
              <a:ea typeface="Open Sans" charset="0"/>
              <a:cs typeface="Open Sans" charset="0"/>
            </a:endParaRPr>
          </a:p>
          <a:p>
            <a:pPr marL="571500" lvl="4" indent="-571500" algn="l">
              <a:buFont typeface="Wingdings" panose="05000000000000000000" pitchFamily="2" charset="2"/>
              <a:buChar char="Ø"/>
            </a:pPr>
            <a:r>
              <a:rPr lang="en-US" sz="4400" dirty="0">
                <a:solidFill>
                  <a:schemeClr val="tx2">
                    <a:lumMod val="50000"/>
                  </a:schemeClr>
                </a:solidFill>
                <a:latin typeface="D-DIN" panose="020B0504030202030204" pitchFamily="34" charset="77"/>
                <a:ea typeface="Open Sans" charset="0"/>
                <a:cs typeface="Open Sans" charset="0"/>
              </a:rPr>
              <a:t>My institution would maintain the privacy of the person making the report</a:t>
            </a:r>
          </a:p>
          <a:p>
            <a:pPr lvl="2" indent="0"/>
            <a:r>
              <a:rPr lang="en-US" sz="4000" b="1" dirty="0">
                <a:solidFill>
                  <a:schemeClr val="tx2">
                    <a:lumMod val="50000"/>
                  </a:schemeClr>
                </a:solidFill>
                <a:latin typeface="D-DIN" panose="020B0504030202030204" pitchFamily="34" charset="77"/>
                <a:ea typeface="Open Sans" charset="0"/>
                <a:cs typeface="Open Sans" charset="0"/>
              </a:rPr>
              <a:t>Answers</a:t>
            </a:r>
            <a:r>
              <a:rPr lang="en-US" sz="4000" dirty="0">
                <a:solidFill>
                  <a:schemeClr val="tx2">
                    <a:lumMod val="50000"/>
                  </a:schemeClr>
                </a:solidFill>
                <a:latin typeface="D-DIN" panose="020B0504030202030204" pitchFamily="34" charset="77"/>
                <a:ea typeface="Open Sans" charset="0"/>
                <a:cs typeface="Open Sans" charset="0"/>
              </a:rPr>
              <a:t>: Very unlikely to very likely</a:t>
            </a:r>
          </a:p>
          <a:p>
            <a:pPr marL="571500" lvl="2" indent="-571500" algn="l">
              <a:buFont typeface="Arial" panose="020B0604020202020204" pitchFamily="34" charset="0"/>
              <a:buChar char="•"/>
            </a:pPr>
            <a:endParaRPr lang="en-US" sz="4000" dirty="0">
              <a:solidFill>
                <a:schemeClr val="tx2">
                  <a:lumMod val="50000"/>
                </a:schemeClr>
              </a:solidFill>
              <a:latin typeface="D-DIN" panose="020B0504030202030204" pitchFamily="34" charset="77"/>
              <a:ea typeface="Open Sans" charset="0"/>
              <a:cs typeface="Open Sans" charset="0"/>
            </a:endParaRPr>
          </a:p>
          <a:p>
            <a:pPr marL="571500" lvl="2" indent="-571500" algn="l">
              <a:buFont typeface="Arial" panose="020B0604020202020204" pitchFamily="34" charset="0"/>
              <a:buChar char="•"/>
            </a:pPr>
            <a:endParaRPr lang="en-US" sz="4000" dirty="0">
              <a:solidFill>
                <a:schemeClr val="tx2">
                  <a:lumMod val="50000"/>
                </a:schemeClr>
              </a:solidFill>
              <a:latin typeface="D-DIN" panose="020B0504030202030204" pitchFamily="34" charset="77"/>
              <a:ea typeface="Open Sans" charset="0"/>
              <a:cs typeface="Open Sans" charset="0"/>
            </a:endParaRPr>
          </a:p>
          <a:p>
            <a:pPr marL="571500" lvl="2" indent="-571500" algn="l">
              <a:buFont typeface="Wingdings" panose="05000000000000000000" pitchFamily="2" charset="2"/>
              <a:buChar char="Ø"/>
            </a:pPr>
            <a:r>
              <a:rPr lang="en-US" sz="4400" dirty="0">
                <a:solidFill>
                  <a:schemeClr val="tx2">
                    <a:lumMod val="50000"/>
                  </a:schemeClr>
                </a:solidFill>
                <a:latin typeface="D-DIN" panose="020B0504030202030204" pitchFamily="34" charset="77"/>
                <a:ea typeface="Open Sans" charset="0"/>
                <a:cs typeface="Open Sans" charset="0"/>
              </a:rPr>
              <a:t>My institution would handle the report fairly</a:t>
            </a:r>
          </a:p>
          <a:p>
            <a:pPr lvl="2" indent="0"/>
            <a:endParaRPr lang="en-US" sz="4000" b="1" dirty="0">
              <a:solidFill>
                <a:schemeClr val="tx2">
                  <a:lumMod val="50000"/>
                </a:schemeClr>
              </a:solidFill>
              <a:latin typeface="D-DIN" panose="020B0504030202030204" pitchFamily="34" charset="77"/>
              <a:ea typeface="Open Sans" charset="0"/>
              <a:cs typeface="Open Sans" charset="0"/>
            </a:endParaRPr>
          </a:p>
          <a:p>
            <a:pPr lvl="2" indent="0"/>
            <a:r>
              <a:rPr lang="en-US" sz="4000" b="1" dirty="0">
                <a:solidFill>
                  <a:schemeClr val="tx2">
                    <a:lumMod val="50000"/>
                  </a:schemeClr>
                </a:solidFill>
                <a:latin typeface="D-DIN" panose="020B0504030202030204" pitchFamily="34" charset="77"/>
                <a:ea typeface="Open Sans" charset="0"/>
                <a:cs typeface="Open Sans" charset="0"/>
              </a:rPr>
              <a:t>Answers</a:t>
            </a:r>
            <a:r>
              <a:rPr lang="en-US" sz="4000" dirty="0">
                <a:solidFill>
                  <a:schemeClr val="tx2">
                    <a:lumMod val="50000"/>
                  </a:schemeClr>
                </a:solidFill>
                <a:latin typeface="D-DIN" panose="020B0504030202030204" pitchFamily="34" charset="77"/>
                <a:ea typeface="Open Sans" charset="0"/>
                <a:cs typeface="Open Sans" charset="0"/>
              </a:rPr>
              <a:t>: Very unlikely to very likely</a:t>
            </a:r>
          </a:p>
          <a:p>
            <a:pPr marL="571500" lvl="2" indent="-571500" algn="l">
              <a:buFont typeface="Wingdings" panose="05000000000000000000" pitchFamily="2" charset="2"/>
              <a:buChar char="Ø"/>
            </a:pPr>
            <a:endParaRPr lang="en-US" sz="4000" dirty="0">
              <a:solidFill>
                <a:schemeClr val="tx2">
                  <a:lumMod val="50000"/>
                </a:schemeClr>
              </a:solidFill>
              <a:latin typeface="D-DIN" panose="020B0504030202030204" pitchFamily="34" charset="77"/>
              <a:ea typeface="Open Sans" charset="0"/>
              <a:cs typeface="Open Sans" charset="0"/>
            </a:endParaRPr>
          </a:p>
          <a:p>
            <a:pPr marL="571500" lvl="2" indent="-571500" algn="l">
              <a:buFont typeface="Wingdings" panose="05000000000000000000" pitchFamily="2" charset="2"/>
              <a:buChar char="Ø"/>
            </a:pPr>
            <a:endParaRPr lang="en-US" sz="4000" dirty="0">
              <a:solidFill>
                <a:schemeClr val="tx2">
                  <a:lumMod val="50000"/>
                </a:schemeClr>
              </a:solidFill>
              <a:latin typeface="D-DIN" panose="020B0504030202030204" pitchFamily="34" charset="77"/>
              <a:ea typeface="Open Sans" charset="0"/>
              <a:cs typeface="Open Sans" charset="0"/>
            </a:endParaRPr>
          </a:p>
          <a:p>
            <a:pPr marL="342900" indent="-342900">
              <a:buFont typeface="Wingdings" panose="05000000000000000000" pitchFamily="2" charset="2"/>
              <a:buChar char="q"/>
            </a:pPr>
            <a:endParaRPr lang="en-US" sz="3600" dirty="0">
              <a:solidFill>
                <a:schemeClr val="bg1"/>
              </a:solidFill>
              <a:latin typeface="D-DIN" panose="020B0504030202030204" pitchFamily="34" charset="77"/>
              <a:ea typeface="Open Sans" charset="0"/>
              <a:cs typeface="Open Sans" charset="0"/>
            </a:endParaRPr>
          </a:p>
        </p:txBody>
      </p:sp>
    </p:spTree>
    <p:extLst>
      <p:ext uri="{BB962C8B-B14F-4D97-AF65-F5344CB8AC3E}">
        <p14:creationId xmlns:p14="http://schemas.microsoft.com/office/powerpoint/2010/main" val="31952134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8A272830-069D-F787-984E-BA334757CE78}"/>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98E32F8B-9177-41F2-6985-2FEE50E31F21}"/>
              </a:ext>
            </a:extLst>
          </p:cNvPr>
          <p:cNvGrpSpPr/>
          <p:nvPr/>
        </p:nvGrpSpPr>
        <p:grpSpPr>
          <a:xfrm>
            <a:off x="437234" y="0"/>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CB86B4CC-A116-7E8A-35AA-FC5B9F73655C}"/>
                </a:ext>
              </a:extLst>
            </p:cNvPr>
            <p:cNvPicPr>
              <a:picLocks noChangeAspect="1"/>
            </p:cNvPicPr>
            <p:nvPr/>
          </p:nvPicPr>
          <p:blipFill>
            <a:blip r:embed="rId3"/>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21782654-B7DA-72DA-EC1B-318106E99BF7}"/>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endParaRPr dirty="0"/>
            </a:p>
          </p:txBody>
        </p:sp>
      </p:grpSp>
      <p:sp>
        <p:nvSpPr>
          <p:cNvPr id="3" name="TextBox 2">
            <a:extLst>
              <a:ext uri="{FF2B5EF4-FFF2-40B4-BE49-F238E27FC236}">
                <a16:creationId xmlns:a16="http://schemas.microsoft.com/office/drawing/2014/main" id="{C4D629CE-755B-6163-956C-8AADF8FA80AC}"/>
              </a:ext>
            </a:extLst>
          </p:cNvPr>
          <p:cNvSpPr txBox="1"/>
          <p:nvPr/>
        </p:nvSpPr>
        <p:spPr>
          <a:xfrm>
            <a:off x="276448" y="3083443"/>
            <a:ext cx="6847366"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DE" sz="3600" b="1" dirty="0" err="1">
                <a:latin typeface="D-DIN Exp"/>
              </a:rPr>
              <a:t>Prevalence</a:t>
            </a:r>
            <a:r>
              <a:rPr lang="de-DE" sz="3600" b="1" dirty="0">
                <a:latin typeface="D-DIN Exp"/>
              </a:rPr>
              <a:t> </a:t>
            </a:r>
            <a:r>
              <a:rPr lang="de-DE" sz="3600" b="1" dirty="0" err="1">
                <a:latin typeface="D-DIN Exp"/>
              </a:rPr>
              <a:t>of</a:t>
            </a:r>
            <a:r>
              <a:rPr lang="de-DE" sz="3600" b="1" dirty="0">
                <a:latin typeface="D-DIN Exp"/>
              </a:rPr>
              <a:t> gender-</a:t>
            </a:r>
            <a:r>
              <a:rPr lang="de-DE" sz="3600" b="1" dirty="0" err="1">
                <a:latin typeface="D-DIN Exp"/>
              </a:rPr>
              <a:t>based</a:t>
            </a:r>
            <a:r>
              <a:rPr lang="de-DE" sz="3600" b="1" dirty="0">
                <a:latin typeface="D-DIN Exp"/>
              </a:rPr>
              <a:t> </a:t>
            </a:r>
            <a:r>
              <a:rPr lang="de-DE" sz="3600" b="1" dirty="0" err="1">
                <a:latin typeface="D-DIN Exp"/>
              </a:rPr>
              <a:t>violence</a:t>
            </a:r>
            <a:r>
              <a:rPr lang="de-DE" sz="2400" b="1" dirty="0"/>
              <a:t> </a:t>
            </a:r>
            <a:endParaRPr lang="en-US" b="1" dirty="0"/>
          </a:p>
        </p:txBody>
      </p:sp>
      <p:sp>
        <p:nvSpPr>
          <p:cNvPr id="4" name="TextBox 7">
            <a:extLst>
              <a:ext uri="{FF2B5EF4-FFF2-40B4-BE49-F238E27FC236}">
                <a16:creationId xmlns:a16="http://schemas.microsoft.com/office/drawing/2014/main" id="{B4A264E2-1028-3CC6-09EC-D0E39DB95656}"/>
              </a:ext>
            </a:extLst>
          </p:cNvPr>
          <p:cNvSpPr txBox="1"/>
          <p:nvPr/>
        </p:nvSpPr>
        <p:spPr>
          <a:xfrm>
            <a:off x="437234" y="5689506"/>
            <a:ext cx="7060018" cy="6377451"/>
          </a:xfrm>
          <a:prstGeom prst="rect">
            <a:avLst/>
          </a:prstGeom>
          <a:noFill/>
        </p:spPr>
        <p:txBody>
          <a:bodyPr wrap="square" lIns="0" rIns="0" rtlCol="0">
            <a:spAutoFit/>
          </a:bodyPr>
          <a:lstStyle/>
          <a:p>
            <a:r>
              <a:rPr lang="en-US" sz="3600" b="1" dirty="0">
                <a:solidFill>
                  <a:srgbClr val="000000"/>
                </a:solidFill>
                <a:latin typeface="D-DIN" panose="020B0504030202030204"/>
              </a:rPr>
              <a:t>Six forms of gender-based violence:  </a:t>
            </a:r>
          </a:p>
          <a:p>
            <a:pPr marL="571500" indent="-571500" algn="l">
              <a:lnSpc>
                <a:spcPct val="150000"/>
              </a:lnSpc>
              <a:buFont typeface="Wingdings" panose="05000000000000000000" pitchFamily="2" charset="2"/>
              <a:buChar char="Ø"/>
            </a:pPr>
            <a:r>
              <a:rPr lang="en-US" sz="3600" dirty="0">
                <a:solidFill>
                  <a:srgbClr val="000000"/>
                </a:solidFill>
                <a:latin typeface="D-DIN" panose="020B0504030202030204"/>
                <a:ea typeface="Open Sans"/>
                <a:cs typeface="Open Sans"/>
              </a:rPr>
              <a:t>Physical violence </a:t>
            </a:r>
          </a:p>
          <a:p>
            <a:pPr marL="571500" indent="-571500" algn="l">
              <a:lnSpc>
                <a:spcPct val="150000"/>
              </a:lnSpc>
              <a:buFont typeface="Wingdings" panose="05000000000000000000" pitchFamily="2" charset="2"/>
              <a:buChar char="Ø"/>
            </a:pPr>
            <a:r>
              <a:rPr lang="en-US" sz="3600" dirty="0">
                <a:solidFill>
                  <a:srgbClr val="000000"/>
                </a:solidFill>
                <a:latin typeface="D-DIN" panose="020B0504030202030204"/>
                <a:ea typeface="Open Sans"/>
                <a:cs typeface="Open Sans"/>
              </a:rPr>
              <a:t>Psychological violence and harassment </a:t>
            </a:r>
          </a:p>
          <a:p>
            <a:pPr marL="571500" indent="-571500" algn="l">
              <a:lnSpc>
                <a:spcPct val="150000"/>
              </a:lnSpc>
              <a:buFont typeface="Wingdings" panose="05000000000000000000" pitchFamily="2" charset="2"/>
              <a:buChar char="Ø"/>
            </a:pPr>
            <a:r>
              <a:rPr lang="en-US" sz="3600" dirty="0">
                <a:solidFill>
                  <a:srgbClr val="000000"/>
                </a:solidFill>
                <a:latin typeface="D-DIN" panose="020B0504030202030204"/>
                <a:ea typeface="Open Sans"/>
                <a:cs typeface="Open Sans"/>
              </a:rPr>
              <a:t>Economic and financial violence</a:t>
            </a:r>
          </a:p>
          <a:p>
            <a:pPr marL="571500" indent="-571500" algn="l">
              <a:lnSpc>
                <a:spcPct val="150000"/>
              </a:lnSpc>
              <a:buFont typeface="Wingdings" panose="05000000000000000000" pitchFamily="2" charset="2"/>
              <a:buChar char="Ø"/>
            </a:pPr>
            <a:r>
              <a:rPr lang="en-US" sz="3600" dirty="0">
                <a:solidFill>
                  <a:srgbClr val="000000"/>
                </a:solidFill>
                <a:latin typeface="D-DIN" panose="020B0504030202030204"/>
                <a:ea typeface="Open Sans"/>
                <a:cs typeface="Open Sans"/>
              </a:rPr>
              <a:t>Sexual violence </a:t>
            </a:r>
          </a:p>
          <a:p>
            <a:pPr marL="571500" indent="-571500" algn="l">
              <a:lnSpc>
                <a:spcPct val="150000"/>
              </a:lnSpc>
              <a:buFont typeface="Wingdings" panose="05000000000000000000" pitchFamily="2" charset="2"/>
              <a:buChar char="Ø"/>
            </a:pPr>
            <a:r>
              <a:rPr lang="en-US" sz="3600" dirty="0">
                <a:solidFill>
                  <a:srgbClr val="000000"/>
                </a:solidFill>
                <a:latin typeface="D-DIN" panose="020B0504030202030204"/>
                <a:ea typeface="Open Sans"/>
                <a:cs typeface="Open Sans"/>
              </a:rPr>
              <a:t>Sexual harassment </a:t>
            </a:r>
          </a:p>
          <a:p>
            <a:pPr marL="571500" indent="-571500" algn="l">
              <a:lnSpc>
                <a:spcPct val="150000"/>
              </a:lnSpc>
              <a:buFont typeface="Wingdings" panose="05000000000000000000" pitchFamily="2" charset="2"/>
              <a:buChar char="Ø"/>
            </a:pPr>
            <a:r>
              <a:rPr lang="en-US" sz="3600" dirty="0">
                <a:solidFill>
                  <a:srgbClr val="000000"/>
                </a:solidFill>
                <a:latin typeface="D-DIN" panose="020B0504030202030204"/>
                <a:ea typeface="Open Sans"/>
                <a:cs typeface="Open Sans"/>
              </a:rPr>
              <a:t>Online violence </a:t>
            </a:r>
          </a:p>
        </p:txBody>
      </p:sp>
      <p:sp>
        <p:nvSpPr>
          <p:cNvPr id="5" name="Textfeld 8">
            <a:extLst>
              <a:ext uri="{FF2B5EF4-FFF2-40B4-BE49-F238E27FC236}">
                <a16:creationId xmlns:a16="http://schemas.microsoft.com/office/drawing/2014/main" id="{31BB4317-FAC5-AD81-F35A-4312E83F47C6}"/>
              </a:ext>
            </a:extLst>
          </p:cNvPr>
          <p:cNvSpPr txBox="1"/>
          <p:nvPr/>
        </p:nvSpPr>
        <p:spPr>
          <a:xfrm>
            <a:off x="8897314" y="1476750"/>
            <a:ext cx="15486686" cy="10590207"/>
          </a:xfrm>
          <a:prstGeom prst="rect">
            <a:avLst/>
          </a:prstGeom>
          <a:noFill/>
        </p:spPr>
        <p:txBody>
          <a:bodyPr wrap="square" rtlCol="0">
            <a:spAutoFit/>
          </a:bodyPr>
          <a:lstStyle/>
          <a:p>
            <a:pPr algn="just">
              <a:lnSpc>
                <a:spcPct val="115000"/>
              </a:lnSpc>
              <a:spcAft>
                <a:spcPts val="1600"/>
              </a:spcAft>
            </a:pPr>
            <a:r>
              <a:rPr lang="en-GB" sz="3600" b="1" dirty="0">
                <a:solidFill>
                  <a:schemeClr val="tx2">
                    <a:lumMod val="50000"/>
                  </a:schemeClr>
                </a:solidFill>
                <a:latin typeface="D-DIN Exp"/>
                <a:ea typeface="Calibri" panose="020F0502020204030204" pitchFamily="34" charset="0"/>
              </a:rPr>
              <a:t>Example: Question Q50, Sexual harassment, prevalence</a:t>
            </a:r>
          </a:p>
          <a:p>
            <a:pPr algn="just">
              <a:lnSpc>
                <a:spcPct val="115000"/>
              </a:lnSpc>
            </a:pPr>
            <a:r>
              <a:rPr lang="en-US" sz="3600" dirty="0">
                <a:solidFill>
                  <a:schemeClr val="tx2">
                    <a:lumMod val="50000"/>
                  </a:schemeClr>
                </a:solidFill>
                <a:latin typeface="D-DIN Exp"/>
                <a:ea typeface="Calibri" panose="020F0502020204030204" pitchFamily="34" charset="0"/>
              </a:rPr>
              <a:t>In the next set of questions, we would like to ask you about your experiences of </a:t>
            </a:r>
            <a:r>
              <a:rPr lang="en-US" sz="3600" b="1" dirty="0">
                <a:solidFill>
                  <a:schemeClr val="tx2">
                    <a:lumMod val="50000"/>
                  </a:schemeClr>
                </a:solidFill>
                <a:latin typeface="D-DIN Exp"/>
                <a:ea typeface="Calibri" panose="020F0502020204030204" pitchFamily="34" charset="0"/>
              </a:rPr>
              <a:t>sexual harassment </a:t>
            </a:r>
            <a:r>
              <a:rPr lang="en-US" sz="3600" dirty="0">
                <a:solidFill>
                  <a:schemeClr val="tx2">
                    <a:lumMod val="50000"/>
                  </a:schemeClr>
                </a:solidFill>
                <a:latin typeface="D-DIN Exp"/>
                <a:ea typeface="Calibri" panose="020F0502020204030204" pitchFamily="34" charset="0"/>
              </a:rPr>
              <a:t>with persons connected with your institution.  </a:t>
            </a:r>
          </a:p>
          <a:p>
            <a:pPr algn="just">
              <a:lnSpc>
                <a:spcPct val="115000"/>
              </a:lnSpc>
              <a:spcAft>
                <a:spcPts val="2400"/>
              </a:spcAft>
            </a:pPr>
            <a:r>
              <a:rPr lang="en-US" sz="3600" dirty="0">
                <a:solidFill>
                  <a:schemeClr val="tx2">
                    <a:lumMod val="50000"/>
                  </a:schemeClr>
                </a:solidFill>
                <a:latin typeface="D-DIN Exp"/>
                <a:ea typeface="Calibri" panose="020F0502020204030204" pitchFamily="34" charset="0"/>
              </a:rPr>
              <a:t>Since you started at your institution, has someone ever done any of the following to you? </a:t>
            </a:r>
            <a:r>
              <a:rPr lang="en-GB" sz="3600" i="1" dirty="0">
                <a:solidFill>
                  <a:schemeClr val="tx2">
                    <a:lumMod val="50000"/>
                  </a:schemeClr>
                </a:solidFill>
                <a:latin typeface="D-DIN Exp"/>
                <a:ea typeface="Calibri" panose="020F0502020204030204" pitchFamily="34" charset="0"/>
              </a:rPr>
              <a:t>(Please choose one answer for each line.)</a:t>
            </a:r>
          </a:p>
          <a:p>
            <a:pPr algn="l"/>
            <a:r>
              <a:rPr lang="en-US" sz="3600" dirty="0">
                <a:solidFill>
                  <a:schemeClr val="tx2">
                    <a:lumMod val="50000"/>
                  </a:schemeClr>
                </a:solidFill>
                <a:latin typeface="D-DIN Exp"/>
              </a:rPr>
              <a:t>(a</a:t>
            </a:r>
            <a:r>
              <a:rPr lang="en-US" sz="3200" dirty="0">
                <a:solidFill>
                  <a:schemeClr val="tx2">
                    <a:lumMod val="50000"/>
                  </a:schemeClr>
                </a:solidFill>
                <a:latin typeface="D-DIN Exp"/>
              </a:rPr>
              <a:t>) [asked intrusive questions about your private life]</a:t>
            </a:r>
          </a:p>
          <a:p>
            <a:pPr algn="l"/>
            <a:r>
              <a:rPr lang="en-US" sz="3200" dirty="0">
                <a:solidFill>
                  <a:schemeClr val="tx2">
                    <a:lumMod val="50000"/>
                  </a:schemeClr>
                </a:solidFill>
                <a:latin typeface="D-DIN Exp"/>
              </a:rPr>
              <a:t>(b) [stared or leered inappropriately at you]</a:t>
            </a:r>
          </a:p>
          <a:p>
            <a:pPr algn="l"/>
            <a:r>
              <a:rPr lang="en-US" sz="3200" dirty="0">
                <a:solidFill>
                  <a:schemeClr val="tx2">
                    <a:lumMod val="50000"/>
                  </a:schemeClr>
                </a:solidFill>
                <a:latin typeface="D-DIN Exp"/>
              </a:rPr>
              <a:t>(c) [made sexually suggestive comments or jokes]</a:t>
            </a:r>
          </a:p>
          <a:p>
            <a:pPr algn="l"/>
            <a:r>
              <a:rPr lang="en-US" sz="3200" dirty="0">
                <a:solidFill>
                  <a:schemeClr val="tx2">
                    <a:lumMod val="50000"/>
                  </a:schemeClr>
                </a:solidFill>
                <a:latin typeface="D-DIN Exp"/>
              </a:rPr>
              <a:t>(d) [made intrusive comments about your physical appearance]</a:t>
            </a:r>
          </a:p>
          <a:p>
            <a:pPr algn="l"/>
            <a:r>
              <a:rPr lang="en-US" sz="3200" dirty="0">
                <a:solidFill>
                  <a:schemeClr val="tx2">
                    <a:lumMod val="50000"/>
                  </a:schemeClr>
                </a:solidFill>
                <a:latin typeface="D-DIN Exp"/>
              </a:rPr>
              <a:t>(e) [made inappropriate invitations to go out on dates]</a:t>
            </a:r>
          </a:p>
          <a:p>
            <a:pPr algn="l"/>
            <a:r>
              <a:rPr lang="en-US" sz="3200" dirty="0">
                <a:solidFill>
                  <a:schemeClr val="tx2">
                    <a:lumMod val="50000"/>
                  </a:schemeClr>
                </a:solidFill>
                <a:latin typeface="D-DIN Exp"/>
              </a:rPr>
              <a:t>(f) [indecently exposed themselves to you]</a:t>
            </a:r>
          </a:p>
          <a:p>
            <a:pPr algn="l"/>
            <a:r>
              <a:rPr lang="en-US" sz="3200" dirty="0">
                <a:solidFill>
                  <a:schemeClr val="tx2">
                    <a:lumMod val="50000"/>
                  </a:schemeClr>
                </a:solidFill>
                <a:latin typeface="D-DIN Exp"/>
              </a:rPr>
              <a:t>(g) [made you watch or look at pornographic material against your wishes]</a:t>
            </a:r>
          </a:p>
          <a:p>
            <a:pPr algn="l"/>
            <a:r>
              <a:rPr lang="en-US" sz="3200" dirty="0">
                <a:solidFill>
                  <a:schemeClr val="tx2">
                    <a:lumMod val="50000"/>
                  </a:schemeClr>
                </a:solidFill>
                <a:latin typeface="D-DIN Exp"/>
              </a:rPr>
              <a:t>(h) [touched, hugged or kissed you in an unwelcome manner]</a:t>
            </a:r>
            <a:r>
              <a:rPr lang="en-US" sz="3200" dirty="0">
                <a:solidFill>
                  <a:schemeClr val="tx2">
                    <a:lumMod val="50000"/>
                  </a:schemeClr>
                </a:solidFill>
                <a:latin typeface="D-DIN Exp"/>
                <a:ea typeface="Calibri" panose="020F0502020204030204" pitchFamily="34" charset="0"/>
              </a:rPr>
              <a:t> </a:t>
            </a:r>
          </a:p>
          <a:p>
            <a:pPr algn="just">
              <a:lnSpc>
                <a:spcPct val="115000"/>
              </a:lnSpc>
            </a:pPr>
            <a:endParaRPr lang="en-US" sz="3200" b="1" dirty="0">
              <a:solidFill>
                <a:schemeClr val="tx2">
                  <a:lumMod val="50000"/>
                </a:schemeClr>
              </a:solidFill>
              <a:latin typeface="D-DIN Exp"/>
              <a:ea typeface="Calibri" panose="020F0502020204030204" pitchFamily="34" charset="0"/>
            </a:endParaRPr>
          </a:p>
          <a:p>
            <a:pPr algn="just">
              <a:lnSpc>
                <a:spcPct val="115000"/>
              </a:lnSpc>
            </a:pPr>
            <a:r>
              <a:rPr lang="en-US" sz="3200" b="1" dirty="0">
                <a:solidFill>
                  <a:schemeClr val="tx2">
                    <a:lumMod val="50000"/>
                  </a:schemeClr>
                </a:solidFill>
                <a:latin typeface="D-DIN Exp"/>
                <a:ea typeface="Calibri" panose="020F0502020204030204" pitchFamily="34" charset="0"/>
              </a:rPr>
              <a:t>Answer categories:</a:t>
            </a:r>
          </a:p>
          <a:p>
            <a:pPr algn="just">
              <a:lnSpc>
                <a:spcPct val="115000"/>
              </a:lnSpc>
            </a:pPr>
            <a:r>
              <a:rPr lang="en-US" sz="3200" dirty="0">
                <a:solidFill>
                  <a:schemeClr val="tx2">
                    <a:lumMod val="50000"/>
                  </a:schemeClr>
                </a:solidFill>
                <a:latin typeface="D-DIN Exp"/>
                <a:ea typeface="Calibri" panose="020F0502020204030204" pitchFamily="34" charset="0"/>
              </a:rPr>
              <a:t>(1) Yes</a:t>
            </a:r>
          </a:p>
          <a:p>
            <a:pPr algn="just">
              <a:lnSpc>
                <a:spcPct val="115000"/>
              </a:lnSpc>
            </a:pPr>
            <a:r>
              <a:rPr lang="en-US" sz="3200" dirty="0">
                <a:solidFill>
                  <a:schemeClr val="tx2">
                    <a:lumMod val="50000"/>
                  </a:schemeClr>
                </a:solidFill>
                <a:latin typeface="D-DIN Exp"/>
                <a:ea typeface="Calibri" panose="020F0502020204030204" pitchFamily="34" charset="0"/>
              </a:rPr>
              <a:t>(2) No</a:t>
            </a:r>
          </a:p>
          <a:p>
            <a:pPr algn="just">
              <a:lnSpc>
                <a:spcPct val="115000"/>
              </a:lnSpc>
            </a:pPr>
            <a:r>
              <a:rPr lang="en-US" sz="3200" dirty="0">
                <a:solidFill>
                  <a:schemeClr val="tx2">
                    <a:lumMod val="50000"/>
                  </a:schemeClr>
                </a:solidFill>
                <a:latin typeface="D-DIN Exp"/>
                <a:ea typeface="Calibri" panose="020F0502020204030204" pitchFamily="34" charset="0"/>
              </a:rPr>
              <a:t>(3) Prefer not to say</a:t>
            </a:r>
          </a:p>
        </p:txBody>
      </p:sp>
      <p:sp>
        <p:nvSpPr>
          <p:cNvPr id="7" name="TextBox 6">
            <a:extLst>
              <a:ext uri="{FF2B5EF4-FFF2-40B4-BE49-F238E27FC236}">
                <a16:creationId xmlns:a16="http://schemas.microsoft.com/office/drawing/2014/main" id="{70BE8034-41F3-507F-D3FB-DF539DCDA6A0}"/>
              </a:ext>
            </a:extLst>
          </p:cNvPr>
          <p:cNvSpPr txBox="1"/>
          <p:nvPr/>
        </p:nvSpPr>
        <p:spPr>
          <a:xfrm>
            <a:off x="0" y="12918694"/>
            <a:ext cx="2438400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DE" sz="2400" dirty="0">
                <a:latin typeface="D-DIN" panose="020B0504030202030204"/>
              </a:rPr>
              <a:t>Lipinsky, A., </a:t>
            </a:r>
            <a:r>
              <a:rPr lang="de-DE" sz="2400" dirty="0" err="1">
                <a:latin typeface="D-DIN" panose="020B0504030202030204"/>
              </a:rPr>
              <a:t>Schredl</a:t>
            </a:r>
            <a:r>
              <a:rPr lang="de-DE" sz="2400" dirty="0">
                <a:latin typeface="D-DIN" panose="020B0504030202030204"/>
              </a:rPr>
              <a:t>, C., Baumann, H., </a:t>
            </a:r>
            <a:r>
              <a:rPr lang="de-DE" sz="2400" dirty="0" err="1">
                <a:latin typeface="D-DIN" panose="020B0504030202030204"/>
              </a:rPr>
              <a:t>Lomazzi</a:t>
            </a:r>
            <a:r>
              <a:rPr lang="de-DE" sz="2400" dirty="0">
                <a:latin typeface="D-DIN" panose="020B0504030202030204"/>
              </a:rPr>
              <a:t>, V., Freund, F., Humbert, A. L., </a:t>
            </a:r>
            <a:r>
              <a:rPr lang="de-DE" sz="2400" dirty="0" err="1">
                <a:latin typeface="D-DIN" panose="020B0504030202030204"/>
              </a:rPr>
              <a:t>Tanwar</a:t>
            </a:r>
            <a:r>
              <a:rPr lang="de-DE" sz="2400" dirty="0">
                <a:latin typeface="D-DIN" panose="020B0504030202030204"/>
              </a:rPr>
              <a:t>, J., &amp; </a:t>
            </a:r>
            <a:r>
              <a:rPr lang="de-DE" sz="2400" dirty="0" err="1">
                <a:latin typeface="D-DIN" panose="020B0504030202030204"/>
              </a:rPr>
              <a:t>Bondestam</a:t>
            </a:r>
            <a:r>
              <a:rPr lang="de-DE" sz="2400" dirty="0">
                <a:latin typeface="D-DIN" panose="020B0504030202030204"/>
              </a:rPr>
              <a:t>, F. (2021). </a:t>
            </a:r>
            <a:r>
              <a:rPr lang="de-DE" sz="2400" dirty="0" err="1">
                <a:latin typeface="D-DIN" panose="020B0504030202030204"/>
              </a:rPr>
              <a:t>UniSAFE</a:t>
            </a:r>
            <a:r>
              <a:rPr lang="de-DE" sz="2400" dirty="0">
                <a:latin typeface="D-DIN" panose="020B0504030202030204"/>
              </a:rPr>
              <a:t> D4.1 Final </a:t>
            </a:r>
            <a:r>
              <a:rPr lang="de-DE" sz="2400" dirty="0" err="1">
                <a:latin typeface="D-DIN" panose="020B0504030202030204"/>
              </a:rPr>
              <a:t>UniSAFE</a:t>
            </a:r>
            <a:r>
              <a:rPr lang="de-DE" sz="2400" dirty="0">
                <a:latin typeface="D-DIN" panose="020B0504030202030204"/>
              </a:rPr>
              <a:t>-Survey </a:t>
            </a:r>
            <a:r>
              <a:rPr lang="de-DE" sz="2400" dirty="0" err="1">
                <a:latin typeface="D-DIN" panose="020B0504030202030204"/>
              </a:rPr>
              <a:t>Questionnaire</a:t>
            </a:r>
            <a:r>
              <a:rPr lang="de-DE" sz="2400" dirty="0">
                <a:latin typeface="D-DIN" panose="020B0504030202030204"/>
              </a:rPr>
              <a:t>. </a:t>
            </a:r>
            <a:r>
              <a:rPr lang="de-DE" sz="2400" dirty="0" err="1">
                <a:latin typeface="D-DIN" panose="020B0504030202030204"/>
              </a:rPr>
              <a:t>Zenodo</a:t>
            </a:r>
            <a:r>
              <a:rPr lang="de-DE" sz="2400" dirty="0">
                <a:latin typeface="D-DIN" panose="020B0504030202030204"/>
              </a:rPr>
              <a:t>. </a:t>
            </a:r>
            <a:r>
              <a:rPr lang="de-DE" sz="2400" dirty="0">
                <a:latin typeface="D-DIN" panose="020B0504030202030204"/>
                <a:hlinkClick r:id="rId4">
                  <a:extLst>
                    <a:ext uri="{A12FA001-AC4F-418D-AE19-62706E023703}">
                      <ahyp:hlinkClr xmlns:ahyp="http://schemas.microsoft.com/office/drawing/2018/hyperlinkcolor" val="tx"/>
                    </a:ext>
                  </a:extLst>
                </a:hlinkClick>
              </a:rPr>
              <a:t>https://doi.org/10.5281/zenodo.7220636</a:t>
            </a:r>
            <a:r>
              <a:rPr lang="de-DE" sz="2400" dirty="0">
                <a:latin typeface="D-DIN" panose="020B0504030202030204"/>
              </a:rPr>
              <a:t> </a:t>
            </a:r>
            <a:endParaRPr lang="en-GB" sz="2400" dirty="0">
              <a:latin typeface="D-DIN" panose="020B0504030202030204"/>
            </a:endParaRPr>
          </a:p>
        </p:txBody>
      </p:sp>
    </p:spTree>
    <p:extLst>
      <p:ext uri="{BB962C8B-B14F-4D97-AF65-F5344CB8AC3E}">
        <p14:creationId xmlns:p14="http://schemas.microsoft.com/office/powerpoint/2010/main" val="27421583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8ECAD28B-01D0-83B1-FBE8-69074EE08DD4}"/>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098E5A2C-3A2E-48BC-EAB9-020D98988926}"/>
              </a:ext>
            </a:extLst>
          </p:cNvPr>
          <p:cNvGrpSpPr/>
          <p:nvPr/>
        </p:nvGrpSpPr>
        <p:grpSpPr>
          <a:xfrm>
            <a:off x="756211" y="1420780"/>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B4E58AB6-DDB1-1935-8689-B72EAD67479B}"/>
                </a:ext>
              </a:extLst>
            </p:cNvPr>
            <p:cNvPicPr>
              <a:picLocks noChangeAspect="1"/>
            </p:cNvPicPr>
            <p:nvPr/>
          </p:nvPicPr>
          <p:blipFill>
            <a:blip r:embed="rId3"/>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91282901-7100-D845-1BE5-F6799321138D}"/>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endParaRPr dirty="0"/>
            </a:p>
          </p:txBody>
        </p:sp>
      </p:grpSp>
      <p:sp>
        <p:nvSpPr>
          <p:cNvPr id="3" name="TextBox 2">
            <a:extLst>
              <a:ext uri="{FF2B5EF4-FFF2-40B4-BE49-F238E27FC236}">
                <a16:creationId xmlns:a16="http://schemas.microsoft.com/office/drawing/2014/main" id="{EA15D6E0-6DAC-694E-B458-A5F9C372A040}"/>
              </a:ext>
            </a:extLst>
          </p:cNvPr>
          <p:cNvSpPr txBox="1"/>
          <p:nvPr/>
        </p:nvSpPr>
        <p:spPr>
          <a:xfrm>
            <a:off x="756211" y="6594168"/>
            <a:ext cx="4486940" cy="2800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hangingPunct="1"/>
            <a:r>
              <a:rPr lang="en-US" sz="4400" b="0" dirty="0">
                <a:solidFill>
                  <a:schemeClr val="tx2">
                    <a:lumMod val="50000"/>
                  </a:schemeClr>
                </a:solidFill>
                <a:latin typeface="D-DIN Exp"/>
              </a:rPr>
              <a:t>Reporting/non-reporting and reasons for non-reporting</a:t>
            </a:r>
          </a:p>
        </p:txBody>
      </p:sp>
      <p:sp>
        <p:nvSpPr>
          <p:cNvPr id="7" name="TextBox 6">
            <a:extLst>
              <a:ext uri="{FF2B5EF4-FFF2-40B4-BE49-F238E27FC236}">
                <a16:creationId xmlns:a16="http://schemas.microsoft.com/office/drawing/2014/main" id="{617DA061-8E37-BFF6-7694-404E6A8B154F}"/>
              </a:ext>
            </a:extLst>
          </p:cNvPr>
          <p:cNvSpPr txBox="1"/>
          <p:nvPr/>
        </p:nvSpPr>
        <p:spPr>
          <a:xfrm>
            <a:off x="9058940" y="490187"/>
            <a:ext cx="14353953" cy="114185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400" dirty="0">
                <a:solidFill>
                  <a:schemeClr val="tx2">
                    <a:lumMod val="50000"/>
                  </a:schemeClr>
                </a:solidFill>
                <a:latin typeface="D-DIN Exp" panose="020B0504020202030204"/>
              </a:rPr>
              <a:t>Why did you not report this/these incident/s, was it for any of the following reasons? </a:t>
            </a:r>
          </a:p>
          <a:p>
            <a:pPr marL="457200" indent="-457200" algn="l">
              <a:buFont typeface="Wingdings" panose="05000000000000000000" pitchFamily="2" charset="2"/>
              <a:buChar char="Ø"/>
            </a:pPr>
            <a:endParaRPr lang="en-US" sz="3600" dirty="0">
              <a:solidFill>
                <a:schemeClr val="tx2">
                  <a:lumMod val="50000"/>
                </a:schemeClr>
              </a:solidFill>
              <a:latin typeface="D-DIN Exp" panose="020B0504020202030204"/>
            </a:endParaRPr>
          </a:p>
          <a:p>
            <a:pPr algn="l"/>
            <a:r>
              <a:rPr lang="en-US" sz="3600" i="1" dirty="0">
                <a:solidFill>
                  <a:schemeClr val="tx2">
                    <a:lumMod val="50000"/>
                  </a:schemeClr>
                </a:solidFill>
                <a:latin typeface="D-DIN Exp" panose="020B0504020202030204"/>
              </a:rPr>
              <a:t>Please choose as many as apply.</a:t>
            </a:r>
            <a:endParaRPr lang="en-US" sz="3600" dirty="0">
              <a:solidFill>
                <a:schemeClr val="tx2">
                  <a:lumMod val="50000"/>
                </a:schemeClr>
              </a:solidFill>
              <a:latin typeface="D-DIN Exp" panose="020B0504020202030204"/>
            </a:endParaRPr>
          </a:p>
          <a:p>
            <a:pPr marL="457200" indent="-457200" algn="l">
              <a:buFont typeface="Wingdings" panose="05000000000000000000" pitchFamily="2" charset="2"/>
              <a:buChar char="Ø"/>
            </a:pPr>
            <a:endParaRPr lang="en-US" sz="3600" dirty="0">
              <a:solidFill>
                <a:schemeClr val="tx2">
                  <a:lumMod val="50000"/>
                </a:schemeClr>
              </a:solidFill>
              <a:latin typeface="D-DIN Exp" panose="020B0504020202030204"/>
            </a:endParaRPr>
          </a:p>
          <a:p>
            <a:pPr lvl="0" algn="l"/>
            <a:r>
              <a:rPr lang="en-US" sz="3600" b="1" dirty="0">
                <a:solidFill>
                  <a:schemeClr val="tx2">
                    <a:lumMod val="50000"/>
                  </a:schemeClr>
                </a:solidFill>
                <a:latin typeface="D-DIN Exp" panose="020B0504020202030204"/>
              </a:rPr>
              <a:t>Answers: </a:t>
            </a:r>
          </a:p>
          <a:p>
            <a:pPr marL="457200" lvl="0" indent="-457200" algn="l">
              <a:buFont typeface="Wingdings" panose="05000000000000000000" pitchFamily="2" charset="2"/>
              <a:buChar char="Ø"/>
            </a:pPr>
            <a:endParaRPr lang="en-US" sz="3600" dirty="0">
              <a:solidFill>
                <a:schemeClr val="tx2">
                  <a:lumMod val="50000"/>
                </a:schemeClr>
              </a:solidFill>
              <a:latin typeface="D-DIN Exp" panose="020B0504020202030204"/>
            </a:endParaRPr>
          </a:p>
          <a:p>
            <a:pPr marL="457200" lvl="0" indent="-457200" algn="l">
              <a:buFont typeface="Wingdings" panose="05000000000000000000" pitchFamily="2" charset="2"/>
              <a:buChar char="Ø"/>
            </a:pPr>
            <a:endParaRPr lang="en-US" sz="3600" dirty="0">
              <a:solidFill>
                <a:schemeClr val="tx2">
                  <a:lumMod val="50000"/>
                </a:schemeClr>
              </a:solidFill>
              <a:latin typeface="D-DIN Exp" panose="020B0504020202030204"/>
            </a:endParaRPr>
          </a:p>
          <a:p>
            <a:pPr marL="457200" lvl="0" indent="-457200" algn="l">
              <a:buFont typeface="Wingdings" panose="05000000000000000000" pitchFamily="2" charset="2"/>
              <a:buChar char="Ø"/>
            </a:pPr>
            <a:r>
              <a:rPr lang="en-US" sz="3600" dirty="0">
                <a:solidFill>
                  <a:schemeClr val="tx2">
                    <a:lumMod val="50000"/>
                  </a:schemeClr>
                </a:solidFill>
                <a:latin typeface="D-DIN Exp" panose="020B0504020202030204"/>
              </a:rPr>
              <a:t>I was unsure if the </a:t>
            </a:r>
            <a:r>
              <a:rPr lang="en-US" sz="3600" dirty="0" err="1">
                <a:solidFill>
                  <a:schemeClr val="tx2">
                    <a:lumMod val="50000"/>
                  </a:schemeClr>
                </a:solidFill>
                <a:latin typeface="D-DIN Exp" panose="020B0504020202030204"/>
              </a:rPr>
              <a:t>behaviour</a:t>
            </a:r>
            <a:r>
              <a:rPr lang="en-US" sz="3600" dirty="0">
                <a:solidFill>
                  <a:schemeClr val="tx2">
                    <a:lumMod val="50000"/>
                  </a:schemeClr>
                </a:solidFill>
                <a:latin typeface="D-DIN Exp" panose="020B0504020202030204"/>
              </a:rPr>
              <a:t> was serious enough to report.</a:t>
            </a:r>
          </a:p>
          <a:p>
            <a:pPr marL="457200" lvl="0" indent="-457200" algn="l">
              <a:buFont typeface="Wingdings" panose="05000000000000000000" pitchFamily="2" charset="2"/>
              <a:buChar char="Ø"/>
            </a:pPr>
            <a:r>
              <a:rPr lang="en-US" sz="3600" dirty="0">
                <a:solidFill>
                  <a:schemeClr val="tx2">
                    <a:lumMod val="50000"/>
                  </a:schemeClr>
                </a:solidFill>
                <a:latin typeface="D-DIN Exp" panose="020B0504020202030204"/>
              </a:rPr>
              <a:t>At the time I did not </a:t>
            </a:r>
            <a:r>
              <a:rPr lang="en-US" sz="3600" dirty="0" err="1">
                <a:solidFill>
                  <a:schemeClr val="tx2">
                    <a:lumMod val="50000"/>
                  </a:schemeClr>
                </a:solidFill>
                <a:latin typeface="D-DIN Exp" panose="020B0504020202030204"/>
              </a:rPr>
              <a:t>recognise</a:t>
            </a:r>
            <a:r>
              <a:rPr lang="en-US" sz="3600" dirty="0">
                <a:solidFill>
                  <a:schemeClr val="tx2">
                    <a:lumMod val="50000"/>
                  </a:schemeClr>
                </a:solidFill>
                <a:latin typeface="D-DIN Exp" panose="020B0504020202030204"/>
              </a:rPr>
              <a:t> the </a:t>
            </a:r>
            <a:r>
              <a:rPr lang="en-US" sz="3600" dirty="0" err="1">
                <a:solidFill>
                  <a:schemeClr val="tx2">
                    <a:lumMod val="50000"/>
                  </a:schemeClr>
                </a:solidFill>
                <a:latin typeface="D-DIN Exp" panose="020B0504020202030204"/>
              </a:rPr>
              <a:t>behaviour</a:t>
            </a:r>
            <a:r>
              <a:rPr lang="en-US" sz="3600" dirty="0">
                <a:solidFill>
                  <a:schemeClr val="tx2">
                    <a:lumMod val="50000"/>
                  </a:schemeClr>
                </a:solidFill>
                <a:latin typeface="D-DIN Exp" panose="020B0504020202030204"/>
              </a:rPr>
              <a:t> as violence.</a:t>
            </a:r>
          </a:p>
          <a:p>
            <a:pPr marL="457200" lvl="0" indent="-457200" algn="l">
              <a:buFont typeface="Wingdings" panose="05000000000000000000" pitchFamily="2" charset="2"/>
              <a:buChar char="Ø"/>
            </a:pPr>
            <a:r>
              <a:rPr lang="en-US" sz="3600" dirty="0">
                <a:solidFill>
                  <a:schemeClr val="tx2">
                    <a:lumMod val="50000"/>
                  </a:schemeClr>
                </a:solidFill>
                <a:latin typeface="D-DIN Exp" panose="020B0504020202030204"/>
              </a:rPr>
              <a:t>I did not know who to tell.</a:t>
            </a:r>
          </a:p>
          <a:p>
            <a:pPr marL="457200" lvl="0" indent="-457200" algn="l">
              <a:buFont typeface="Wingdings" panose="05000000000000000000" pitchFamily="2" charset="2"/>
              <a:buChar char="Ø"/>
            </a:pPr>
            <a:r>
              <a:rPr lang="en-US" sz="3600" dirty="0">
                <a:solidFill>
                  <a:schemeClr val="tx2">
                    <a:lumMod val="50000"/>
                  </a:schemeClr>
                </a:solidFill>
                <a:latin typeface="D-DIN Exp" panose="020B0504020202030204"/>
              </a:rPr>
              <a:t>I was uncomfortable talking about the experience.</a:t>
            </a:r>
          </a:p>
          <a:p>
            <a:pPr marL="457200" lvl="0" indent="-457200" algn="l">
              <a:buFont typeface="Wingdings" panose="05000000000000000000" pitchFamily="2" charset="2"/>
              <a:buChar char="Ø"/>
            </a:pPr>
            <a:r>
              <a:rPr lang="en-US" sz="3600" dirty="0">
                <a:solidFill>
                  <a:schemeClr val="tx2">
                    <a:lumMod val="50000"/>
                  </a:schemeClr>
                </a:solidFill>
                <a:latin typeface="D-DIN Exp" panose="020B0504020202030204"/>
              </a:rPr>
              <a:t>I was afraid no one would believe me.</a:t>
            </a:r>
          </a:p>
          <a:p>
            <a:pPr marL="457200" lvl="0" indent="-457200" algn="l">
              <a:buFont typeface="Wingdings" panose="05000000000000000000" pitchFamily="2" charset="2"/>
              <a:buChar char="Ø"/>
            </a:pPr>
            <a:r>
              <a:rPr lang="en-US" sz="3600" dirty="0">
                <a:solidFill>
                  <a:schemeClr val="tx2">
                    <a:lumMod val="50000"/>
                  </a:schemeClr>
                </a:solidFill>
                <a:latin typeface="D-DIN Exp" panose="020B0504020202030204"/>
              </a:rPr>
              <a:t>I didn't think anything would happen even if I reported it.</a:t>
            </a:r>
          </a:p>
          <a:p>
            <a:pPr marL="457200" lvl="0" indent="-457200" algn="l">
              <a:buFont typeface="Wingdings" panose="05000000000000000000" pitchFamily="2" charset="2"/>
              <a:buChar char="Ø"/>
            </a:pPr>
            <a:r>
              <a:rPr lang="en-US" sz="3600" dirty="0">
                <a:solidFill>
                  <a:schemeClr val="tx2">
                    <a:lumMod val="50000"/>
                  </a:schemeClr>
                </a:solidFill>
                <a:latin typeface="D-DIN Exp" panose="020B0504020202030204"/>
              </a:rPr>
              <a:t>I was concerned that I would not be able to continue my studies and/or work.</a:t>
            </a:r>
          </a:p>
          <a:p>
            <a:pPr marL="457200" lvl="0" indent="-457200" algn="l">
              <a:buFont typeface="Wingdings" panose="05000000000000000000" pitchFamily="2" charset="2"/>
              <a:buChar char="Ø"/>
            </a:pPr>
            <a:r>
              <a:rPr lang="en-US" sz="3600" dirty="0">
                <a:solidFill>
                  <a:schemeClr val="tx2">
                    <a:lumMod val="50000"/>
                  </a:schemeClr>
                </a:solidFill>
                <a:latin typeface="D-DIN Exp" panose="020B0504020202030204"/>
              </a:rPr>
              <a:t>I was concerned that my harasser would retaliate against me.</a:t>
            </a:r>
          </a:p>
          <a:p>
            <a:pPr marL="457200" lvl="0" indent="-457200" algn="l">
              <a:buFont typeface="Wingdings" panose="05000000000000000000" pitchFamily="2" charset="2"/>
              <a:buChar char="Ø"/>
            </a:pPr>
            <a:r>
              <a:rPr lang="en-US" sz="3600" dirty="0">
                <a:solidFill>
                  <a:schemeClr val="tx2">
                    <a:lumMod val="50000"/>
                  </a:schemeClr>
                </a:solidFill>
                <a:latin typeface="D-DIN Exp" panose="020B0504020202030204"/>
              </a:rPr>
              <a:t>I was concerned that the complaints process would be hard for me.</a:t>
            </a:r>
          </a:p>
          <a:p>
            <a:pPr marL="457200" lvl="0" indent="-457200" algn="l">
              <a:buFont typeface="Wingdings" panose="05000000000000000000" pitchFamily="2" charset="2"/>
              <a:buChar char="Ø"/>
            </a:pPr>
            <a:r>
              <a:rPr lang="en-US" sz="3600" dirty="0">
                <a:solidFill>
                  <a:schemeClr val="tx2">
                    <a:lumMod val="50000"/>
                  </a:schemeClr>
                </a:solidFill>
                <a:latin typeface="D-DIN Exp" panose="020B0504020202030204"/>
              </a:rPr>
              <a:t>I was discouraged from filing a complaint.</a:t>
            </a:r>
          </a:p>
          <a:p>
            <a:pPr marL="457200" lvl="0" indent="-457200" algn="l">
              <a:buFont typeface="Wingdings" panose="05000000000000000000" pitchFamily="2" charset="2"/>
              <a:buChar char="Ø"/>
            </a:pPr>
            <a:r>
              <a:rPr lang="en-US" sz="3600" dirty="0">
                <a:solidFill>
                  <a:schemeClr val="tx2">
                    <a:lumMod val="50000"/>
                  </a:schemeClr>
                </a:solidFill>
                <a:latin typeface="D-DIN Exp" panose="020B0504020202030204"/>
              </a:rPr>
              <a:t>None of the above</a:t>
            </a:r>
          </a:p>
        </p:txBody>
      </p:sp>
    </p:spTree>
    <p:extLst>
      <p:ext uri="{BB962C8B-B14F-4D97-AF65-F5344CB8AC3E}">
        <p14:creationId xmlns:p14="http://schemas.microsoft.com/office/powerpoint/2010/main" val="30275233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Image Gallery"/>
          <p:cNvGrpSpPr/>
          <p:nvPr/>
        </p:nvGrpSpPr>
        <p:grpSpPr>
          <a:xfrm>
            <a:off x="-159249" y="158926"/>
            <a:ext cx="6441702" cy="3857400"/>
            <a:chOff x="0" y="0"/>
            <a:chExt cx="6441700" cy="3857399"/>
          </a:xfrm>
        </p:grpSpPr>
        <p:pic>
          <p:nvPicPr>
            <p:cNvPr id="182" name="Logo prezentacijai-02.png" descr="Logo prezentacijai-02.png"/>
            <p:cNvPicPr>
              <a:picLocks noChangeAspect="1"/>
            </p:cNvPicPr>
            <p:nvPr/>
          </p:nvPicPr>
          <p:blipFill>
            <a:blip r:embed="rId2"/>
            <a:srcRect t="24626" b="24626"/>
            <a:stretch>
              <a:fillRect/>
            </a:stretch>
          </p:blipFill>
          <p:spPr>
            <a:xfrm>
              <a:off x="0" y="0"/>
              <a:ext cx="6441701" cy="3269035"/>
            </a:xfrm>
            <a:prstGeom prst="rect">
              <a:avLst/>
            </a:prstGeom>
            <a:ln w="12700" cap="flat">
              <a:noFill/>
              <a:miter lim="400000"/>
            </a:ln>
            <a:effectLst/>
          </p:spPr>
        </p:pic>
        <p:sp>
          <p:nvSpPr>
            <p:cNvPr id="183" name="Caption"/>
            <p:cNvSpPr/>
            <p:nvPr/>
          </p:nvSpPr>
          <p:spPr>
            <a:xfrm>
              <a:off x="0" y="3345234"/>
              <a:ext cx="6441701" cy="512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endParaRPr dirty="0"/>
            </a:p>
          </p:txBody>
        </p:sp>
      </p:grpSp>
      <p:sp>
        <p:nvSpPr>
          <p:cNvPr id="3" name="TextBox 2">
            <a:extLst>
              <a:ext uri="{FF2B5EF4-FFF2-40B4-BE49-F238E27FC236}">
                <a16:creationId xmlns:a16="http://schemas.microsoft.com/office/drawing/2014/main" id="{210E1634-C0AC-CB6F-9F41-9BC534E48645}"/>
              </a:ext>
            </a:extLst>
          </p:cNvPr>
          <p:cNvSpPr txBox="1"/>
          <p:nvPr/>
        </p:nvSpPr>
        <p:spPr>
          <a:xfrm>
            <a:off x="9316549" y="477892"/>
            <a:ext cx="13853956"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just">
              <a:buFont typeface="Wingdings" panose="05000000000000000000" pitchFamily="2" charset="2"/>
              <a:buChar char="§"/>
            </a:pPr>
            <a:r>
              <a:rPr lang="en-GB" sz="3600" dirty="0"/>
              <a:t>Only 12.5% reported an incident of gender-based violence they disclosed in the </a:t>
            </a:r>
            <a:r>
              <a:rPr lang="en-GB" sz="3600" dirty="0" err="1"/>
              <a:t>UniSAFE</a:t>
            </a:r>
            <a:r>
              <a:rPr lang="en-GB" sz="3600" dirty="0"/>
              <a:t> survey</a:t>
            </a:r>
          </a:p>
          <a:p>
            <a:pPr marL="571500" indent="-571500" algn="just">
              <a:buFont typeface="Wingdings" panose="05000000000000000000" pitchFamily="2" charset="2"/>
              <a:buChar char="§"/>
            </a:pPr>
            <a:r>
              <a:rPr lang="en-GB" sz="3600" dirty="0"/>
              <a:t>Students were much less likely (7%) to report than staff (23%)</a:t>
            </a:r>
          </a:p>
        </p:txBody>
      </p:sp>
      <p:graphicFrame>
        <p:nvGraphicFramePr>
          <p:cNvPr id="4" name="Content Placeholder 3">
            <a:extLst>
              <a:ext uri="{FF2B5EF4-FFF2-40B4-BE49-F238E27FC236}">
                <a16:creationId xmlns:a16="http://schemas.microsoft.com/office/drawing/2014/main" id="{90877C45-D770-562E-1FA7-A6831B14DA19}"/>
              </a:ext>
            </a:extLst>
          </p:cNvPr>
          <p:cNvGraphicFramePr>
            <a:graphicFrameLocks/>
          </p:cNvGraphicFramePr>
          <p:nvPr/>
        </p:nvGraphicFramePr>
        <p:xfrm>
          <a:off x="1139686" y="3459276"/>
          <a:ext cx="21481775" cy="92429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7E80300-9044-FCA4-D512-524A2655AF9B}"/>
              </a:ext>
            </a:extLst>
          </p:cNvPr>
          <p:cNvSpPr txBox="1"/>
          <p:nvPr/>
        </p:nvSpPr>
        <p:spPr>
          <a:xfrm>
            <a:off x="4956448" y="3113913"/>
            <a:ext cx="14418094" cy="1292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5400" dirty="0">
                <a:solidFill>
                  <a:srgbClr val="000B22"/>
                </a:solidFill>
                <a:latin typeface="D-DIN Exp"/>
              </a:rPr>
              <a:t>Reasons for not reporting incidents of GBV, total</a:t>
            </a:r>
          </a:p>
          <a:p>
            <a:endParaRPr lang="en-GB" dirty="0">
              <a:latin typeface="D-DIN Exp"/>
            </a:endParaRPr>
          </a:p>
        </p:txBody>
      </p:sp>
      <p:sp>
        <p:nvSpPr>
          <p:cNvPr id="7" name="Textfeld 4">
            <a:extLst>
              <a:ext uri="{FF2B5EF4-FFF2-40B4-BE49-F238E27FC236}">
                <a16:creationId xmlns:a16="http://schemas.microsoft.com/office/drawing/2014/main" id="{88E0CFF2-810F-0A7E-1C19-B25CF2EBCC2F}"/>
              </a:ext>
            </a:extLst>
          </p:cNvPr>
          <p:cNvSpPr txBox="1"/>
          <p:nvPr/>
        </p:nvSpPr>
        <p:spPr>
          <a:xfrm>
            <a:off x="318052" y="12855371"/>
            <a:ext cx="23694887" cy="907941"/>
          </a:xfrm>
          <a:prstGeom prst="rect">
            <a:avLst/>
          </a:prstGeom>
          <a:noFill/>
        </p:spPr>
        <p:txBody>
          <a:bodyPr wrap="square" rtlCol="0">
            <a:spAutoFit/>
          </a:bodyPr>
          <a:lstStyle/>
          <a:p>
            <a:pPr algn="just"/>
            <a:r>
              <a:rPr lang="de-DE" sz="2000" b="0" dirty="0">
                <a:solidFill>
                  <a:srgbClr val="002060"/>
                </a:solidFill>
                <a:effectLst/>
                <a:latin typeface="D-DIN" panose="020B0504030202030204"/>
              </a:rPr>
              <a:t>Lipinsky, Anke, </a:t>
            </a:r>
            <a:r>
              <a:rPr lang="de-DE" sz="2000" b="0" dirty="0" err="1">
                <a:solidFill>
                  <a:srgbClr val="002060"/>
                </a:solidFill>
                <a:effectLst/>
                <a:latin typeface="D-DIN" panose="020B0504030202030204"/>
              </a:rPr>
              <a:t>Schredl</a:t>
            </a:r>
            <a:r>
              <a:rPr lang="de-DE" sz="2000" b="0" dirty="0">
                <a:solidFill>
                  <a:srgbClr val="002060"/>
                </a:solidFill>
                <a:effectLst/>
                <a:latin typeface="D-DIN" panose="020B0504030202030204"/>
              </a:rPr>
              <a:t>, Claudia, Baumann, Horst, Humbert, Anne Laure, </a:t>
            </a:r>
            <a:r>
              <a:rPr lang="de-DE" sz="2000" b="0" dirty="0" err="1">
                <a:solidFill>
                  <a:srgbClr val="002060"/>
                </a:solidFill>
                <a:effectLst/>
                <a:latin typeface="D-DIN" panose="020B0504030202030204"/>
              </a:rPr>
              <a:t>Tanwar</a:t>
            </a:r>
            <a:r>
              <a:rPr lang="de-DE" sz="2000" b="0" dirty="0">
                <a:solidFill>
                  <a:srgbClr val="002060"/>
                </a:solidFill>
                <a:effectLst/>
                <a:latin typeface="D-DIN" panose="020B0504030202030204"/>
              </a:rPr>
              <a:t>, </a:t>
            </a:r>
            <a:r>
              <a:rPr lang="de-DE" sz="2000" b="0" dirty="0" err="1">
                <a:solidFill>
                  <a:srgbClr val="002060"/>
                </a:solidFill>
                <a:effectLst/>
                <a:latin typeface="D-DIN" panose="020B0504030202030204"/>
              </a:rPr>
              <a:t>Jagriti</a:t>
            </a:r>
            <a:r>
              <a:rPr lang="de-DE" sz="2000" b="0" dirty="0">
                <a:solidFill>
                  <a:srgbClr val="002060"/>
                </a:solidFill>
                <a:effectLst/>
                <a:latin typeface="D-DIN" panose="020B0504030202030204"/>
              </a:rPr>
              <a:t>, </a:t>
            </a:r>
            <a:r>
              <a:rPr lang="de-DE" sz="2000" b="0" dirty="0" err="1">
                <a:solidFill>
                  <a:srgbClr val="002060"/>
                </a:solidFill>
                <a:effectLst/>
                <a:latin typeface="D-DIN" panose="020B0504030202030204"/>
              </a:rPr>
              <a:t>Bondestam</a:t>
            </a:r>
            <a:r>
              <a:rPr lang="de-DE" sz="2000" b="0" dirty="0">
                <a:solidFill>
                  <a:srgbClr val="002060"/>
                </a:solidFill>
                <a:effectLst/>
                <a:latin typeface="D-DIN" panose="020B0504030202030204"/>
              </a:rPr>
              <a:t>, Fredrik, Freund, Frederike, </a:t>
            </a:r>
            <a:r>
              <a:rPr lang="de-DE" sz="2000" b="0" dirty="0" err="1">
                <a:solidFill>
                  <a:srgbClr val="002060"/>
                </a:solidFill>
                <a:effectLst/>
                <a:latin typeface="D-DIN" panose="020B0504030202030204"/>
              </a:rPr>
              <a:t>Lomazzi</a:t>
            </a:r>
            <a:r>
              <a:rPr lang="de-DE" sz="2000" b="0" dirty="0">
                <a:solidFill>
                  <a:srgbClr val="002060"/>
                </a:solidFill>
                <a:effectLst/>
                <a:latin typeface="D-DIN" panose="020B0504030202030204"/>
              </a:rPr>
              <a:t>, Vera (2022). </a:t>
            </a:r>
            <a:r>
              <a:rPr lang="de-DE" sz="2000" b="0" dirty="0" err="1">
                <a:solidFill>
                  <a:srgbClr val="002060"/>
                </a:solidFill>
                <a:effectLst/>
                <a:latin typeface="D-DIN" panose="020B0504030202030204"/>
              </a:rPr>
              <a:t>UniSAFE</a:t>
            </a:r>
            <a:r>
              <a:rPr lang="de-DE" sz="2000" b="0" dirty="0">
                <a:solidFill>
                  <a:srgbClr val="002060"/>
                </a:solidFill>
                <a:effectLst/>
                <a:latin typeface="D-DIN" panose="020B0504030202030204"/>
              </a:rPr>
              <a:t> Survey – Gender-</a:t>
            </a:r>
            <a:r>
              <a:rPr lang="de-DE" sz="2000" b="0" dirty="0" err="1">
                <a:solidFill>
                  <a:srgbClr val="002060"/>
                </a:solidFill>
                <a:effectLst/>
                <a:latin typeface="D-DIN" panose="020B0504030202030204"/>
              </a:rPr>
              <a:t>based</a:t>
            </a:r>
            <a:r>
              <a:rPr lang="de-DE" sz="2000" b="0" dirty="0">
                <a:solidFill>
                  <a:srgbClr val="002060"/>
                </a:solidFill>
                <a:effectLst/>
                <a:latin typeface="D-DIN" panose="020B0504030202030204"/>
              </a:rPr>
              <a:t> </a:t>
            </a:r>
            <a:r>
              <a:rPr lang="de-DE" sz="2000" b="0" dirty="0" err="1">
                <a:solidFill>
                  <a:srgbClr val="002060"/>
                </a:solidFill>
                <a:effectLst/>
                <a:latin typeface="D-DIN" panose="020B0504030202030204"/>
              </a:rPr>
              <a:t>violence</a:t>
            </a:r>
            <a:r>
              <a:rPr lang="de-DE" sz="2000" b="0" dirty="0">
                <a:solidFill>
                  <a:srgbClr val="002060"/>
                </a:solidFill>
                <a:effectLst/>
                <a:latin typeface="D-DIN" panose="020B0504030202030204"/>
              </a:rPr>
              <a:t> and </a:t>
            </a:r>
            <a:r>
              <a:rPr lang="de-DE" sz="2000" b="0" dirty="0" err="1">
                <a:solidFill>
                  <a:srgbClr val="002060"/>
                </a:solidFill>
                <a:effectLst/>
                <a:latin typeface="D-DIN" panose="020B0504030202030204"/>
              </a:rPr>
              <a:t>institutional</a:t>
            </a:r>
            <a:r>
              <a:rPr lang="de-DE" sz="2000" b="0" dirty="0">
                <a:solidFill>
                  <a:srgbClr val="002060"/>
                </a:solidFill>
                <a:effectLst/>
                <a:latin typeface="D-DIN" panose="020B0504030202030204"/>
              </a:rPr>
              <a:t> </a:t>
            </a:r>
            <a:r>
              <a:rPr lang="de-DE" sz="2000" b="0" dirty="0" err="1">
                <a:solidFill>
                  <a:srgbClr val="002060"/>
                </a:solidFill>
                <a:effectLst/>
                <a:latin typeface="D-DIN" panose="020B0504030202030204"/>
              </a:rPr>
              <a:t>responses</a:t>
            </a:r>
            <a:r>
              <a:rPr lang="de-DE" sz="2000" b="0" dirty="0">
                <a:solidFill>
                  <a:srgbClr val="002060"/>
                </a:solidFill>
                <a:effectLst/>
                <a:latin typeface="D-DIN" panose="020B0504030202030204"/>
              </a:rPr>
              <a:t>. GESIS - Leibniz Institut für Sozialwissenschaften. Datenfile Version 1.0.0, https://doi.org/10.7802/2475</a:t>
            </a:r>
            <a:r>
              <a:rPr lang="de-DE" sz="1300" b="0" dirty="0">
                <a:solidFill>
                  <a:schemeClr val="bg1">
                    <a:lumMod val="50000"/>
                  </a:schemeClr>
                </a:solidFill>
                <a:effectLst/>
                <a:latin typeface="D-DIN" panose="020B0504030202030204"/>
              </a:rPr>
              <a:t>.</a:t>
            </a:r>
          </a:p>
          <a:p>
            <a:pPr algn="just"/>
            <a:endParaRPr lang="de-DE" sz="1300" b="0" dirty="0">
              <a:solidFill>
                <a:schemeClr val="bg1">
                  <a:lumMod val="50000"/>
                </a:schemeClr>
              </a:solidFill>
              <a:effectLst/>
              <a:latin typeface="D-DIN" panose="020B0504030202030204"/>
            </a:endParaRPr>
          </a:p>
        </p:txBody>
      </p:sp>
    </p:spTree>
    <p:extLst>
      <p:ext uri="{BB962C8B-B14F-4D97-AF65-F5344CB8AC3E}">
        <p14:creationId xmlns:p14="http://schemas.microsoft.com/office/powerpoint/2010/main" val="42439054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B9A4C814-DB65-476D-1A5C-3AF31108BE7D}"/>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639AB695-FF73-28DC-66CB-A2364C672D47}"/>
              </a:ext>
            </a:extLst>
          </p:cNvPr>
          <p:cNvGrpSpPr/>
          <p:nvPr/>
        </p:nvGrpSpPr>
        <p:grpSpPr>
          <a:xfrm>
            <a:off x="756211" y="1420780"/>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74385C0C-7EB7-7778-6A54-F7A0A3802989}"/>
                </a:ext>
              </a:extLst>
            </p:cNvPr>
            <p:cNvPicPr>
              <a:picLocks noChangeAspect="1"/>
            </p:cNvPicPr>
            <p:nvPr/>
          </p:nvPicPr>
          <p:blipFill>
            <a:blip r:embed="rId3"/>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DB15926B-C48C-7466-537B-96DE5797FB71}"/>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endParaRPr dirty="0"/>
            </a:p>
          </p:txBody>
        </p:sp>
      </p:grpSp>
      <p:sp>
        <p:nvSpPr>
          <p:cNvPr id="3" name="TextBox 2">
            <a:extLst>
              <a:ext uri="{FF2B5EF4-FFF2-40B4-BE49-F238E27FC236}">
                <a16:creationId xmlns:a16="http://schemas.microsoft.com/office/drawing/2014/main" id="{AA5EA366-0436-97DD-0F73-52B1C64B5846}"/>
              </a:ext>
            </a:extLst>
          </p:cNvPr>
          <p:cNvSpPr txBox="1"/>
          <p:nvPr/>
        </p:nvSpPr>
        <p:spPr>
          <a:xfrm>
            <a:off x="1249326" y="5022098"/>
            <a:ext cx="5321595" cy="5386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0" dirty="0">
                <a:solidFill>
                  <a:schemeClr val="tx2">
                    <a:lumMod val="50000"/>
                  </a:schemeClr>
                </a:solidFill>
                <a:latin typeface="D-DIN Exp" panose="020B0504020202030204"/>
              </a:rPr>
              <a:t>Individual beliefs</a:t>
            </a:r>
          </a:p>
          <a:p>
            <a:endParaRPr lang="en-US" sz="4000" b="0" dirty="0">
              <a:solidFill>
                <a:schemeClr val="tx2">
                  <a:lumMod val="50000"/>
                </a:schemeClr>
              </a:solidFill>
              <a:latin typeface="D-DIN Exp" panose="020B0504020202030204"/>
            </a:endParaRPr>
          </a:p>
          <a:p>
            <a:r>
              <a:rPr lang="en-US" sz="4000" dirty="0">
                <a:solidFill>
                  <a:schemeClr val="tx1">
                    <a:lumMod val="50000"/>
                  </a:schemeClr>
                </a:solidFill>
                <a:latin typeface="D-DIN Exp" panose="020B0504020202030204"/>
              </a:rPr>
              <a:t>Indicators on individual attitudes and beliefs (e.g., essentialist gender beliefs, sexist attitudes, perception of violence</a:t>
            </a:r>
            <a:r>
              <a:rPr lang="en-US" sz="4000" dirty="0">
                <a:solidFill>
                  <a:srgbClr val="000B22"/>
                </a:solidFill>
                <a:latin typeface="D-DIN Exp" panose="020B0504020202030204"/>
              </a:rPr>
              <a:t>)</a:t>
            </a:r>
          </a:p>
          <a:p>
            <a:r>
              <a:rPr lang="en-US" sz="3600" dirty="0">
                <a:solidFill>
                  <a:srgbClr val="000B22"/>
                </a:solidFill>
                <a:latin typeface="D-DIN Exp" panose="020B0504020202030204"/>
              </a:rPr>
              <a:t> </a:t>
            </a:r>
          </a:p>
          <a:p>
            <a:endParaRPr lang="en-US" dirty="0"/>
          </a:p>
        </p:txBody>
      </p:sp>
      <p:sp>
        <p:nvSpPr>
          <p:cNvPr id="2" name="TextBox 1">
            <a:extLst>
              <a:ext uri="{FF2B5EF4-FFF2-40B4-BE49-F238E27FC236}">
                <a16:creationId xmlns:a16="http://schemas.microsoft.com/office/drawing/2014/main" id="{D8B5A427-856A-491B-F65E-D950C6B4448C}"/>
              </a:ext>
            </a:extLst>
          </p:cNvPr>
          <p:cNvSpPr txBox="1"/>
          <p:nvPr/>
        </p:nvSpPr>
        <p:spPr>
          <a:xfrm>
            <a:off x="10228522" y="1977656"/>
            <a:ext cx="14526319" cy="7078861"/>
          </a:xfrm>
          <a:prstGeom prst="rect">
            <a:avLst/>
          </a:prstGeom>
          <a:noFill/>
        </p:spPr>
        <p:txBody>
          <a:bodyPr wrap="square" lIns="0" rIns="0" rtlCol="0">
            <a:spAutoFit/>
          </a:bodyPr>
          <a:lstStyle/>
          <a:p>
            <a:r>
              <a:rPr lang="en-US" sz="4400" dirty="0">
                <a:solidFill>
                  <a:srgbClr val="000B22"/>
                </a:solidFill>
                <a:latin typeface="D-DIN" panose="020B0504030202030204" pitchFamily="34" charset="77"/>
                <a:ea typeface="Open Sans" charset="0"/>
                <a:cs typeface="Open Sans" charset="0"/>
              </a:rPr>
              <a:t>For each of the following situations, please tell me whether you think it is against the law or not</a:t>
            </a:r>
            <a:r>
              <a:rPr lang="en-US" sz="5400" dirty="0">
                <a:solidFill>
                  <a:srgbClr val="000B22"/>
                </a:solidFill>
                <a:latin typeface="D-DIN" panose="020B0504030202030204" pitchFamily="34" charset="77"/>
                <a:ea typeface="Open Sans" charset="0"/>
                <a:cs typeface="Open Sans" charset="0"/>
              </a:rPr>
              <a:t>.</a:t>
            </a:r>
            <a:r>
              <a:rPr lang="en-US" sz="5400" dirty="0">
                <a:solidFill>
                  <a:schemeClr val="bg1"/>
                </a:solidFill>
                <a:latin typeface="D-DIN" panose="020B0504030202030204" pitchFamily="34" charset="77"/>
                <a:ea typeface="Open Sans" charset="0"/>
                <a:cs typeface="Open Sans" charset="0"/>
              </a:rPr>
              <a:t>.</a:t>
            </a:r>
          </a:p>
          <a:p>
            <a:endParaRPr lang="en-US" sz="5400" dirty="0">
              <a:solidFill>
                <a:schemeClr val="bg1"/>
              </a:solidFill>
              <a:latin typeface="D-DIN" panose="020B0504030202030204" pitchFamily="34" charset="77"/>
              <a:ea typeface="Open Sans" charset="0"/>
              <a:cs typeface="Open Sans" charset="0"/>
            </a:endParaRPr>
          </a:p>
          <a:p>
            <a:pPr marL="571500" indent="-571500" algn="l">
              <a:spcBef>
                <a:spcPts val="600"/>
              </a:spcBef>
              <a:spcAft>
                <a:spcPts val="600"/>
              </a:spcAft>
              <a:buFont typeface="Wingdings" panose="05000000000000000000" pitchFamily="2" charset="2"/>
              <a:buChar char="Ø"/>
            </a:pPr>
            <a:r>
              <a:rPr lang="en-US" sz="4000" dirty="0">
                <a:solidFill>
                  <a:srgbClr val="000B22"/>
                </a:solidFill>
                <a:latin typeface="D-DIN" panose="020B0504030202030204" pitchFamily="34" charset="77"/>
                <a:ea typeface="Open Sans" charset="0"/>
                <a:cs typeface="Open Sans" charset="0"/>
              </a:rPr>
              <a:t>Sending unwanted sexually explicit emails or messages</a:t>
            </a:r>
          </a:p>
          <a:p>
            <a:pPr marL="571500" lvl="1" indent="-571500" algn="l">
              <a:spcBef>
                <a:spcPts val="600"/>
              </a:spcBef>
              <a:spcAft>
                <a:spcPts val="600"/>
              </a:spcAft>
              <a:buFont typeface="Wingdings" panose="05000000000000000000" pitchFamily="2" charset="2"/>
              <a:buChar char="Ø"/>
            </a:pPr>
            <a:r>
              <a:rPr lang="en-US" sz="3600" dirty="0">
                <a:solidFill>
                  <a:srgbClr val="000B22"/>
                </a:solidFill>
                <a:latin typeface="D-DIN" panose="020B0504030202030204" pitchFamily="34" charset="77"/>
                <a:ea typeface="Open Sans" charset="0"/>
                <a:cs typeface="Open Sans" charset="0"/>
              </a:rPr>
              <a:t>Answers:</a:t>
            </a:r>
          </a:p>
          <a:p>
            <a:pPr marL="1463040" lvl="1" indent="0" algn="l">
              <a:spcBef>
                <a:spcPts val="600"/>
              </a:spcBef>
              <a:spcAft>
                <a:spcPts val="600"/>
              </a:spcAft>
            </a:pPr>
            <a:r>
              <a:rPr lang="en-US" sz="3600" dirty="0">
                <a:solidFill>
                  <a:srgbClr val="000B22"/>
                </a:solidFill>
                <a:latin typeface="D-DIN" panose="020B0504030202030204" pitchFamily="34" charset="77"/>
                <a:ea typeface="Open Sans" charset="0"/>
                <a:cs typeface="Open Sans" charset="0"/>
              </a:rPr>
              <a:t>a) it is wrong and is already against the law, </a:t>
            </a:r>
          </a:p>
          <a:p>
            <a:pPr marL="1463040" lvl="1" indent="0" algn="l">
              <a:spcBef>
                <a:spcPts val="600"/>
              </a:spcBef>
              <a:spcAft>
                <a:spcPts val="600"/>
              </a:spcAft>
            </a:pPr>
            <a:r>
              <a:rPr lang="en-US" sz="3600" dirty="0">
                <a:solidFill>
                  <a:srgbClr val="000B22"/>
                </a:solidFill>
                <a:latin typeface="D-DIN" panose="020B0504030202030204" pitchFamily="34" charset="77"/>
                <a:ea typeface="Open Sans" charset="0"/>
                <a:cs typeface="Open Sans" charset="0"/>
              </a:rPr>
              <a:t>b) it is wrong and should be against the law, </a:t>
            </a:r>
          </a:p>
          <a:p>
            <a:pPr marL="1463040" lvl="1" indent="0" algn="l">
              <a:spcBef>
                <a:spcPts val="600"/>
              </a:spcBef>
              <a:spcAft>
                <a:spcPts val="600"/>
              </a:spcAft>
            </a:pPr>
            <a:r>
              <a:rPr lang="en-US" sz="3600" dirty="0">
                <a:solidFill>
                  <a:srgbClr val="000B22"/>
                </a:solidFill>
                <a:latin typeface="D-DIN" panose="020B0504030202030204" pitchFamily="34" charset="77"/>
                <a:ea typeface="Open Sans" charset="0"/>
                <a:cs typeface="Open Sans" charset="0"/>
              </a:rPr>
              <a:t>c) it is wrong but should not be against the law, </a:t>
            </a:r>
          </a:p>
          <a:p>
            <a:pPr marL="1463040" lvl="1" indent="0" algn="l">
              <a:spcBef>
                <a:spcPts val="600"/>
              </a:spcBef>
              <a:spcAft>
                <a:spcPts val="600"/>
              </a:spcAft>
            </a:pPr>
            <a:r>
              <a:rPr lang="en-US" sz="3600" dirty="0">
                <a:solidFill>
                  <a:srgbClr val="000B22"/>
                </a:solidFill>
                <a:latin typeface="D-DIN" panose="020B0504030202030204" pitchFamily="34" charset="77"/>
                <a:ea typeface="Open Sans" charset="0"/>
                <a:cs typeface="Open Sans" charset="0"/>
              </a:rPr>
              <a:t>d) it is not wrong and should not be against the law</a:t>
            </a:r>
          </a:p>
          <a:p>
            <a:endParaRPr lang="en-US" sz="1600" dirty="0">
              <a:solidFill>
                <a:schemeClr val="bg1"/>
              </a:solidFill>
              <a:latin typeface="D-DIN" panose="020B0504030202030204" pitchFamily="34" charset="77"/>
              <a:ea typeface="Open Sans" charset="0"/>
              <a:cs typeface="Open Sans" charset="0"/>
            </a:endParaRPr>
          </a:p>
        </p:txBody>
      </p:sp>
    </p:spTree>
    <p:extLst>
      <p:ext uri="{BB962C8B-B14F-4D97-AF65-F5344CB8AC3E}">
        <p14:creationId xmlns:p14="http://schemas.microsoft.com/office/powerpoint/2010/main" val="375405863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2F443CD8-2B46-DC94-6250-A6E138519B21}"/>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F2F513EE-3001-3ED4-3C65-A4180B01C44B}"/>
              </a:ext>
            </a:extLst>
          </p:cNvPr>
          <p:cNvGrpSpPr/>
          <p:nvPr/>
        </p:nvGrpSpPr>
        <p:grpSpPr>
          <a:xfrm>
            <a:off x="756211" y="1420780"/>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FFDDA1C0-B49C-EF36-0377-5F4E362B2C16}"/>
                </a:ext>
              </a:extLst>
            </p:cNvPr>
            <p:cNvPicPr>
              <a:picLocks noChangeAspect="1"/>
            </p:cNvPicPr>
            <p:nvPr/>
          </p:nvPicPr>
          <p:blipFill>
            <a:blip r:embed="rId3"/>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EC2EACDF-A6AB-22C9-FEDB-73567F308FAC}"/>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endParaRPr dirty="0"/>
            </a:p>
          </p:txBody>
        </p:sp>
      </p:grpSp>
      <p:sp>
        <p:nvSpPr>
          <p:cNvPr id="3" name="TextBox 2">
            <a:extLst>
              <a:ext uri="{FF2B5EF4-FFF2-40B4-BE49-F238E27FC236}">
                <a16:creationId xmlns:a16="http://schemas.microsoft.com/office/drawing/2014/main" id="{0378693B-8E39-F5B3-01E2-0E5784326BD0}"/>
              </a:ext>
            </a:extLst>
          </p:cNvPr>
          <p:cNvSpPr txBox="1"/>
          <p:nvPr/>
        </p:nvSpPr>
        <p:spPr>
          <a:xfrm>
            <a:off x="224582" y="5022098"/>
            <a:ext cx="6973332" cy="72327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solidFill>
                  <a:schemeClr val="tx2">
                    <a:lumMod val="50000"/>
                  </a:schemeClr>
                </a:solidFill>
                <a:latin typeface="D-DIN Exp" panose="020B0504020202030204"/>
              </a:rPr>
              <a:t>Socio-demographic and functional characteristics </a:t>
            </a:r>
          </a:p>
          <a:p>
            <a:endParaRPr lang="en-US" sz="3600" dirty="0">
              <a:solidFill>
                <a:schemeClr val="tx2">
                  <a:lumMod val="50000"/>
                </a:schemeClr>
              </a:solidFill>
              <a:latin typeface="D-DIN Exp" panose="020B0504020202030204"/>
            </a:endParaRPr>
          </a:p>
          <a:p>
            <a:r>
              <a:rPr lang="en-US" sz="4000" dirty="0">
                <a:solidFill>
                  <a:schemeClr val="tx2">
                    <a:lumMod val="50000"/>
                    <a:alpha val="70000"/>
                  </a:schemeClr>
                </a:solidFill>
                <a:latin typeface="D-DIN Exp" panose="020B0504020202030204"/>
              </a:rPr>
              <a:t>Demographic characteristics (e.g., sex, gender identity, age, disability, sexual orientation, ethnic/racial identity) and markers of functional diversity (e.g., type of contract, seniority level for staff) </a:t>
            </a:r>
          </a:p>
          <a:p>
            <a:endParaRPr lang="en-US" sz="3600" dirty="0">
              <a:solidFill>
                <a:srgbClr val="000B22"/>
              </a:solidFill>
              <a:latin typeface="D-DIN Exp" panose="020B0504020202030204"/>
            </a:endParaRPr>
          </a:p>
          <a:p>
            <a:endParaRPr lang="en-US" dirty="0"/>
          </a:p>
        </p:txBody>
      </p:sp>
      <p:sp>
        <p:nvSpPr>
          <p:cNvPr id="2" name="TextBox 1">
            <a:extLst>
              <a:ext uri="{FF2B5EF4-FFF2-40B4-BE49-F238E27FC236}">
                <a16:creationId xmlns:a16="http://schemas.microsoft.com/office/drawing/2014/main" id="{A2FE6AEB-73FE-F051-8591-AB6A611074F7}"/>
              </a:ext>
            </a:extLst>
          </p:cNvPr>
          <p:cNvSpPr txBox="1"/>
          <p:nvPr/>
        </p:nvSpPr>
        <p:spPr>
          <a:xfrm>
            <a:off x="9569302" y="1420780"/>
            <a:ext cx="14590116" cy="10495181"/>
          </a:xfrm>
          <a:prstGeom prst="rect">
            <a:avLst/>
          </a:prstGeom>
          <a:noFill/>
        </p:spPr>
        <p:txBody>
          <a:bodyPr wrap="square" lIns="0" rIns="0" rtlCol="0">
            <a:spAutoFit/>
          </a:bodyPr>
          <a:lstStyle/>
          <a:p>
            <a:pPr marL="1028665" lvl="1" indent="-571500" algn="l">
              <a:buFont typeface="Wingdings" panose="05000000000000000000" pitchFamily="2" charset="2"/>
              <a:buChar char="q"/>
            </a:pPr>
            <a:r>
              <a:rPr lang="en-GB" sz="4400" dirty="0">
                <a:solidFill>
                  <a:srgbClr val="000B22"/>
                </a:solidFill>
                <a:latin typeface="D-DIN Exp" panose="020B0504020202030204"/>
              </a:rPr>
              <a:t>Gender identity:</a:t>
            </a:r>
            <a:endParaRPr lang="en-US" sz="4400" dirty="0">
              <a:solidFill>
                <a:srgbClr val="000B22"/>
              </a:solidFill>
              <a:latin typeface="D-DIN Exp" panose="020B0504020202030204"/>
            </a:endParaRPr>
          </a:p>
          <a:p>
            <a:pPr marL="1028665" lvl="1" indent="-571500">
              <a:buFont typeface="Arial" panose="020B0604020202020204" pitchFamily="34" charset="0"/>
              <a:buChar char="•"/>
            </a:pPr>
            <a:r>
              <a:rPr lang="en-GB" sz="3600" dirty="0">
                <a:solidFill>
                  <a:srgbClr val="000B22"/>
                </a:solidFill>
                <a:latin typeface="D-DIN Exp" panose="020B0504020202030204"/>
              </a:rPr>
              <a:t>Woman</a:t>
            </a:r>
            <a:endParaRPr lang="en-US" sz="3600" dirty="0">
              <a:solidFill>
                <a:srgbClr val="000B22"/>
              </a:solidFill>
              <a:latin typeface="D-DIN Exp" panose="020B0504020202030204"/>
            </a:endParaRPr>
          </a:p>
          <a:p>
            <a:pPr marL="1028665" lvl="1" indent="-571500">
              <a:buFont typeface="Arial" panose="020B0604020202020204" pitchFamily="34" charset="0"/>
              <a:buChar char="•"/>
            </a:pPr>
            <a:r>
              <a:rPr lang="en-GB" sz="3600" dirty="0">
                <a:solidFill>
                  <a:srgbClr val="000B22"/>
                </a:solidFill>
                <a:latin typeface="D-DIN Exp" panose="020B0504020202030204"/>
              </a:rPr>
              <a:t>Man</a:t>
            </a:r>
            <a:endParaRPr lang="en-US" sz="3600" dirty="0">
              <a:solidFill>
                <a:srgbClr val="000B22"/>
              </a:solidFill>
              <a:latin typeface="D-DIN Exp" panose="020B0504020202030204"/>
            </a:endParaRPr>
          </a:p>
          <a:p>
            <a:pPr marL="1028665" lvl="1" indent="-571500">
              <a:buFont typeface="Arial" panose="020B0604020202020204" pitchFamily="34" charset="0"/>
              <a:buChar char="•"/>
            </a:pPr>
            <a:r>
              <a:rPr lang="en-GB" sz="3600" dirty="0">
                <a:solidFill>
                  <a:srgbClr val="000B22"/>
                </a:solidFill>
                <a:latin typeface="D-DIN Exp" panose="020B0504020202030204"/>
              </a:rPr>
              <a:t>Non-binary </a:t>
            </a:r>
            <a:endParaRPr lang="en-US" sz="3600" dirty="0">
              <a:solidFill>
                <a:srgbClr val="000B22"/>
              </a:solidFill>
              <a:latin typeface="D-DIN Exp" panose="020B0504020202030204"/>
            </a:endParaRPr>
          </a:p>
          <a:p>
            <a:pPr marL="1028665" lvl="1" indent="-571500">
              <a:buFont typeface="Arial" panose="020B0604020202020204" pitchFamily="34" charset="0"/>
              <a:buChar char="•"/>
            </a:pPr>
            <a:r>
              <a:rPr lang="en-GB" sz="3600" dirty="0">
                <a:solidFill>
                  <a:srgbClr val="000B22"/>
                </a:solidFill>
                <a:latin typeface="D-DIN Exp" panose="020B0504020202030204"/>
              </a:rPr>
              <a:t>Other (</a:t>
            </a:r>
            <a:r>
              <a:rPr lang="en-GB" sz="3600" i="1" dirty="0">
                <a:solidFill>
                  <a:srgbClr val="000B22"/>
                </a:solidFill>
                <a:latin typeface="D-DIN Exp" panose="020B0504020202030204"/>
              </a:rPr>
              <a:t>please specify</a:t>
            </a:r>
            <a:r>
              <a:rPr lang="en-GB" sz="3600" dirty="0">
                <a:solidFill>
                  <a:srgbClr val="000B22"/>
                </a:solidFill>
                <a:latin typeface="D-DIN Exp" panose="020B0504020202030204"/>
              </a:rPr>
              <a:t>): </a:t>
            </a:r>
            <a:endParaRPr lang="en-US" sz="3600" dirty="0">
              <a:solidFill>
                <a:srgbClr val="000B22"/>
              </a:solidFill>
              <a:latin typeface="D-DIN Exp" panose="020B0504020202030204"/>
            </a:endParaRPr>
          </a:p>
          <a:p>
            <a:pPr marL="1028665" lvl="1" indent="-571500">
              <a:buFont typeface="Arial" panose="020B0604020202020204" pitchFamily="34" charset="0"/>
              <a:buChar char="•"/>
            </a:pPr>
            <a:r>
              <a:rPr lang="en-GB" sz="3600" dirty="0">
                <a:solidFill>
                  <a:srgbClr val="000B22"/>
                </a:solidFill>
                <a:latin typeface="D-DIN Exp" panose="020B0504020202030204"/>
              </a:rPr>
              <a:t>Prefer not to say</a:t>
            </a:r>
            <a:endParaRPr lang="en-US" sz="4400" dirty="0">
              <a:solidFill>
                <a:schemeClr val="bg2">
                  <a:lumMod val="10000"/>
                </a:schemeClr>
              </a:solidFill>
              <a:latin typeface="D-DIN" panose="020B0504030202030204" pitchFamily="34" charset="77"/>
              <a:ea typeface="Open Sans" charset="0"/>
              <a:cs typeface="Open Sans" charset="0"/>
            </a:endParaRPr>
          </a:p>
          <a:p>
            <a:pPr marL="342900" indent="-342900" algn="l">
              <a:buFont typeface="Wingdings" panose="05000000000000000000" pitchFamily="2" charset="2"/>
              <a:buChar char="q"/>
            </a:pPr>
            <a:endParaRPr lang="en-US" sz="4400" dirty="0">
              <a:solidFill>
                <a:schemeClr val="bg2">
                  <a:lumMod val="10000"/>
                </a:schemeClr>
              </a:solidFill>
              <a:latin typeface="D-DIN" panose="020B0504030202030204" pitchFamily="34" charset="77"/>
              <a:ea typeface="Open Sans" charset="0"/>
              <a:cs typeface="Open Sans" charset="0"/>
            </a:endParaRPr>
          </a:p>
          <a:p>
            <a:pPr marL="342900" indent="-342900" algn="l">
              <a:buFont typeface="Wingdings" panose="05000000000000000000" pitchFamily="2" charset="2"/>
              <a:buChar char="q"/>
            </a:pPr>
            <a:r>
              <a:rPr lang="en-US" sz="4400" dirty="0">
                <a:solidFill>
                  <a:schemeClr val="bg2">
                    <a:lumMod val="10000"/>
                  </a:schemeClr>
                </a:solidFill>
                <a:latin typeface="D-DIN" panose="020B0504030202030204" pitchFamily="34" charset="77"/>
                <a:ea typeface="Open Sans" charset="0"/>
                <a:cs typeface="Open Sans" charset="0"/>
              </a:rPr>
              <a:t>Do you consider yourself to have a disability or chronic illness? </a:t>
            </a:r>
          </a:p>
          <a:p>
            <a:pPr marL="571500" indent="-571500">
              <a:buFont typeface="Arial" panose="020B0604020202020204" pitchFamily="34" charset="0"/>
              <a:buChar char="•"/>
            </a:pPr>
            <a:r>
              <a:rPr lang="en-US" sz="4000" dirty="0">
                <a:solidFill>
                  <a:schemeClr val="bg2">
                    <a:lumMod val="10000"/>
                  </a:schemeClr>
                </a:solidFill>
                <a:latin typeface="D-DIN" panose="020B0504030202030204" pitchFamily="34" charset="77"/>
                <a:ea typeface="Open Sans" charset="0"/>
                <a:cs typeface="Open Sans" charset="0"/>
              </a:rPr>
              <a:t>Yes, No, Prefer not to say</a:t>
            </a:r>
          </a:p>
          <a:p>
            <a:endParaRPr lang="en-US" sz="4000" dirty="0">
              <a:solidFill>
                <a:schemeClr val="bg2">
                  <a:lumMod val="10000"/>
                </a:schemeClr>
              </a:solidFill>
              <a:latin typeface="D-DIN" panose="020B0504030202030204" pitchFamily="34" charset="77"/>
              <a:ea typeface="Open Sans" charset="0"/>
              <a:cs typeface="Open Sans" charset="0"/>
            </a:endParaRPr>
          </a:p>
          <a:p>
            <a:pPr marL="685800" indent="-685800" algn="l">
              <a:buFont typeface="Wingdings" panose="05000000000000000000" pitchFamily="2" charset="2"/>
              <a:buChar char="q"/>
            </a:pPr>
            <a:r>
              <a:rPr lang="en-US" sz="4400" dirty="0">
                <a:solidFill>
                  <a:schemeClr val="bg2">
                    <a:lumMod val="10000"/>
                  </a:schemeClr>
                </a:solidFill>
                <a:latin typeface="D-DIN" panose="020B0504030202030204" pitchFamily="34" charset="77"/>
                <a:ea typeface="Open Sans" charset="0"/>
                <a:cs typeface="Open Sans" charset="0"/>
              </a:rPr>
              <a:t>What type of contract do you have?</a:t>
            </a:r>
          </a:p>
          <a:p>
            <a:pPr marL="1028665" indent="-571500">
              <a:buFont typeface="Arial" panose="020B0604020202020204" pitchFamily="34" charset="0"/>
              <a:buChar char="•"/>
            </a:pPr>
            <a:r>
              <a:rPr lang="en-US" sz="4000" dirty="0">
                <a:solidFill>
                  <a:schemeClr val="bg2">
                    <a:lumMod val="10000"/>
                  </a:schemeClr>
                </a:solidFill>
                <a:latin typeface="D-DIN" panose="020B0504030202030204" pitchFamily="34" charset="77"/>
                <a:ea typeface="Open Sans" charset="0"/>
                <a:cs typeface="Open Sans" charset="0"/>
              </a:rPr>
              <a:t>Temporary / casual</a:t>
            </a:r>
          </a:p>
          <a:p>
            <a:pPr marL="1028665" lvl="1" indent="-571500">
              <a:buFont typeface="Arial" panose="020B0604020202020204" pitchFamily="34" charset="0"/>
              <a:buChar char="•"/>
            </a:pPr>
            <a:r>
              <a:rPr lang="en-US" sz="4000" dirty="0">
                <a:solidFill>
                  <a:schemeClr val="bg2">
                    <a:lumMod val="10000"/>
                  </a:schemeClr>
                </a:solidFill>
                <a:latin typeface="D-DIN" panose="020B0504030202030204" pitchFamily="34" charset="77"/>
                <a:ea typeface="Open Sans" charset="0"/>
                <a:cs typeface="Open Sans" charset="0"/>
              </a:rPr>
              <a:t>Permanent / tenured</a:t>
            </a:r>
          </a:p>
          <a:p>
            <a:pPr marL="1028665" lvl="1" indent="-571500">
              <a:buFont typeface="Arial" panose="020B0604020202020204" pitchFamily="34" charset="0"/>
              <a:buChar char="•"/>
            </a:pPr>
            <a:endParaRPr lang="en-US" sz="4000" dirty="0">
              <a:solidFill>
                <a:schemeClr val="bg2">
                  <a:lumMod val="10000"/>
                </a:schemeClr>
              </a:solidFill>
              <a:latin typeface="D-DIN" panose="020B0504030202030204" pitchFamily="34" charset="77"/>
              <a:ea typeface="Open Sans" charset="0"/>
              <a:cs typeface="Open Sans" charset="0"/>
            </a:endParaRPr>
          </a:p>
          <a:p>
            <a:pPr marL="1028665" lvl="1" indent="-571500" algn="l">
              <a:buFont typeface="Wingdings" panose="05000000000000000000" pitchFamily="2" charset="2"/>
              <a:buChar char="q"/>
            </a:pPr>
            <a:endParaRPr lang="en-US" sz="3600" dirty="0">
              <a:solidFill>
                <a:srgbClr val="000B22"/>
              </a:solidFill>
              <a:latin typeface="D-DIN Exp" panose="020B0504020202030204"/>
            </a:endParaRPr>
          </a:p>
          <a:p>
            <a:pPr marL="571500" indent="-571500">
              <a:buFont typeface="Arial" panose="020B0604020202020204" pitchFamily="34" charset="0"/>
              <a:buChar char="•"/>
            </a:pPr>
            <a:endParaRPr lang="en-US" sz="4000" dirty="0">
              <a:solidFill>
                <a:schemeClr val="bg2">
                  <a:lumMod val="10000"/>
                </a:schemeClr>
              </a:solidFill>
              <a:latin typeface="D-DIN" panose="020B0504030202030204" pitchFamily="34" charset="77"/>
              <a:ea typeface="Open Sans" charset="0"/>
              <a:cs typeface="Open Sans" charset="0"/>
            </a:endParaRPr>
          </a:p>
        </p:txBody>
      </p:sp>
    </p:spTree>
    <p:extLst>
      <p:ext uri="{BB962C8B-B14F-4D97-AF65-F5344CB8AC3E}">
        <p14:creationId xmlns:p14="http://schemas.microsoft.com/office/powerpoint/2010/main" val="1851076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20AC50AA-3C29-B2A4-25B0-BF9BD65A80FA}"/>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D0F03A5D-3FC0-D941-9ADE-5E9F0D3A769F}"/>
              </a:ext>
            </a:extLst>
          </p:cNvPr>
          <p:cNvGrpSpPr/>
          <p:nvPr/>
        </p:nvGrpSpPr>
        <p:grpSpPr>
          <a:xfrm>
            <a:off x="199619" y="357809"/>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CAFB58FD-4B88-BE19-F3DB-E503406F26FE}"/>
                </a:ext>
              </a:extLst>
            </p:cNvPr>
            <p:cNvPicPr>
              <a:picLocks noChangeAspect="1"/>
            </p:cNvPicPr>
            <p:nvPr/>
          </p:nvPicPr>
          <p:blipFill>
            <a:blip r:embed="rId2"/>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A9B18F0C-5FFC-4F62-F39A-04D7B2B2618C}"/>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endParaRPr dirty="0"/>
            </a:p>
          </p:txBody>
        </p:sp>
      </p:grpSp>
      <p:sp>
        <p:nvSpPr>
          <p:cNvPr id="5" name="Title 4">
            <a:extLst>
              <a:ext uri="{FF2B5EF4-FFF2-40B4-BE49-F238E27FC236}">
                <a16:creationId xmlns:a16="http://schemas.microsoft.com/office/drawing/2014/main" id="{BEF0EFDB-E913-1AA4-97F7-B5BF43FFA891}"/>
              </a:ext>
            </a:extLst>
          </p:cNvPr>
          <p:cNvSpPr>
            <a:spLocks noGrp="1"/>
          </p:cNvSpPr>
          <p:nvPr>
            <p:ph type="title"/>
          </p:nvPr>
        </p:nvSpPr>
        <p:spPr/>
        <p:txBody>
          <a:bodyPr/>
          <a:lstStyle/>
          <a:p>
            <a:r>
              <a:rPr lang="en-US" dirty="0"/>
              <a:t>Implementation</a:t>
            </a:r>
          </a:p>
        </p:txBody>
      </p:sp>
    </p:spTree>
    <p:extLst>
      <p:ext uri="{BB962C8B-B14F-4D97-AF65-F5344CB8AC3E}">
        <p14:creationId xmlns:p14="http://schemas.microsoft.com/office/powerpoint/2010/main" val="250421143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1454F7D5-7CBF-B906-DC0C-C84F796A6553}"/>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E69B34C2-BEE3-DF68-166F-98ABD777BF46}"/>
              </a:ext>
            </a:extLst>
          </p:cNvPr>
          <p:cNvGrpSpPr/>
          <p:nvPr/>
        </p:nvGrpSpPr>
        <p:grpSpPr>
          <a:xfrm>
            <a:off x="199619" y="357809"/>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DC96B4C9-6B10-C9C1-A937-2C82ADA0E75A}"/>
                </a:ext>
              </a:extLst>
            </p:cNvPr>
            <p:cNvPicPr>
              <a:picLocks noChangeAspect="1"/>
            </p:cNvPicPr>
            <p:nvPr/>
          </p:nvPicPr>
          <p:blipFill>
            <a:blip r:embed="rId3"/>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8B39F99C-B325-F0AF-8D15-A5F1DA7A526B}"/>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endParaRPr dirty="0"/>
            </a:p>
          </p:txBody>
        </p:sp>
      </p:grpSp>
      <p:sp>
        <p:nvSpPr>
          <p:cNvPr id="5" name="Title 4">
            <a:extLst>
              <a:ext uri="{FF2B5EF4-FFF2-40B4-BE49-F238E27FC236}">
                <a16:creationId xmlns:a16="http://schemas.microsoft.com/office/drawing/2014/main" id="{2B79B0BE-C47B-A7B1-C7B3-3F2255C71102}"/>
              </a:ext>
            </a:extLst>
          </p:cNvPr>
          <p:cNvSpPr>
            <a:spLocks noGrp="1"/>
          </p:cNvSpPr>
          <p:nvPr>
            <p:ph type="title"/>
          </p:nvPr>
        </p:nvSpPr>
        <p:spPr>
          <a:xfrm>
            <a:off x="7442791" y="357809"/>
            <a:ext cx="14502809" cy="1513521"/>
          </a:xfrm>
        </p:spPr>
        <p:txBody>
          <a:bodyPr>
            <a:normAutofit/>
          </a:bodyPr>
          <a:lstStyle/>
          <a:p>
            <a:r>
              <a:rPr lang="en-US" sz="5400" cap="all" dirty="0">
                <a:latin typeface="D-DIN Exp" panose="020B0504020202030204"/>
              </a:rPr>
              <a:t>timeline</a:t>
            </a:r>
          </a:p>
        </p:txBody>
      </p:sp>
      <p:sp>
        <p:nvSpPr>
          <p:cNvPr id="3" name="TextBox 2">
            <a:extLst>
              <a:ext uri="{FF2B5EF4-FFF2-40B4-BE49-F238E27FC236}">
                <a16:creationId xmlns:a16="http://schemas.microsoft.com/office/drawing/2014/main" id="{D69B0162-1663-F577-4E96-1663DC471CA3}"/>
              </a:ext>
            </a:extLst>
          </p:cNvPr>
          <p:cNvSpPr txBox="1"/>
          <p:nvPr/>
        </p:nvSpPr>
        <p:spPr>
          <a:xfrm>
            <a:off x="808073" y="3626845"/>
            <a:ext cx="21513209" cy="96949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a:solidFill>
                  <a:srgbClr val="000B22"/>
                </a:solidFill>
                <a:latin typeface="D-DIN Exp" panose="020B0504020202030204"/>
                <a:ea typeface="Calibri" panose="020F0502020204030204" pitchFamily="34" charset="0"/>
                <a:cs typeface="Times New Roman" panose="02020603050405020304" pitchFamily="18" charset="0"/>
              </a:rPr>
              <a:t>A total timespan was 16 months</a:t>
            </a:r>
          </a:p>
          <a:p>
            <a:pPr marL="1554480" indent="-685800" algn="l">
              <a:buFont typeface="Wingdings" panose="05000000000000000000" pitchFamily="2" charset="2"/>
              <a:buChar char="§"/>
            </a:pPr>
            <a:r>
              <a:rPr lang="en-US" sz="4800" dirty="0">
                <a:solidFill>
                  <a:srgbClr val="000B22"/>
                </a:solidFill>
                <a:latin typeface="D-DIN Exp" panose="020B0504020202030204"/>
                <a:ea typeface="Calibri" panose="020F0502020204030204" pitchFamily="34" charset="0"/>
                <a:cs typeface="Times New Roman" panose="02020603050405020304" pitchFamily="18" charset="0"/>
              </a:rPr>
              <a:t>t</a:t>
            </a:r>
            <a:r>
              <a:rPr lang="en-US" sz="4800" dirty="0">
                <a:solidFill>
                  <a:srgbClr val="000B22"/>
                </a:solidFill>
                <a:effectLst/>
                <a:latin typeface="D-DIN Exp" panose="020B0504020202030204"/>
                <a:ea typeface="Calibri" panose="020F0502020204030204" pitchFamily="34" charset="0"/>
                <a:cs typeface="Times New Roman" panose="02020603050405020304" pitchFamily="18" charset="0"/>
              </a:rPr>
              <a:t>he construction of the questionnaire, (3 months)</a:t>
            </a:r>
          </a:p>
          <a:p>
            <a:pPr marL="1554480" indent="-685800" algn="l">
              <a:buFont typeface="Wingdings" panose="05000000000000000000" pitchFamily="2" charset="2"/>
              <a:buChar char="§"/>
            </a:pPr>
            <a:r>
              <a:rPr lang="en-US" sz="4800" dirty="0">
                <a:solidFill>
                  <a:srgbClr val="000B22"/>
                </a:solidFill>
                <a:effectLst/>
                <a:latin typeface="D-DIN Exp" panose="020B0504020202030204"/>
                <a:ea typeface="Calibri" panose="020F0502020204030204" pitchFamily="34" charset="0"/>
                <a:cs typeface="Times New Roman" panose="02020603050405020304" pitchFamily="18" charset="0"/>
              </a:rPr>
              <a:t>testing cognitively and quantitatively (1 months), </a:t>
            </a:r>
          </a:p>
          <a:p>
            <a:pPr marL="1554480" indent="-685800" algn="l">
              <a:buFont typeface="Wingdings" panose="05000000000000000000" pitchFamily="2" charset="2"/>
              <a:buChar char="§"/>
            </a:pPr>
            <a:r>
              <a:rPr lang="en-US" sz="4800" dirty="0">
                <a:solidFill>
                  <a:srgbClr val="000B22"/>
                </a:solidFill>
                <a:effectLst/>
                <a:latin typeface="D-DIN Exp" panose="020B0504020202030204"/>
                <a:ea typeface="Calibri" panose="020F0502020204030204" pitchFamily="34" charset="0"/>
                <a:cs typeface="Times New Roman" panose="02020603050405020304" pitchFamily="18" charset="0"/>
              </a:rPr>
              <a:t>translation and programming all 14 languages (1+1 months), </a:t>
            </a:r>
          </a:p>
          <a:p>
            <a:pPr marL="1554480" indent="-685800" algn="l">
              <a:buFont typeface="Wingdings" panose="05000000000000000000" pitchFamily="2" charset="2"/>
              <a:buChar char="§"/>
            </a:pPr>
            <a:r>
              <a:rPr lang="en-US" sz="4800" dirty="0">
                <a:solidFill>
                  <a:srgbClr val="000B22"/>
                </a:solidFill>
                <a:effectLst/>
                <a:latin typeface="D-DIN Exp" panose="020B0504020202030204"/>
                <a:ea typeface="Calibri" panose="020F0502020204030204" pitchFamily="34" charset="0"/>
                <a:cs typeface="Times New Roman" panose="02020603050405020304" pitchFamily="18" charset="0"/>
              </a:rPr>
              <a:t>collecting the data from the 46 fields (4 months),</a:t>
            </a:r>
          </a:p>
          <a:p>
            <a:pPr marL="1554480" indent="-685800" algn="l">
              <a:buFont typeface="Wingdings" panose="05000000000000000000" pitchFamily="2" charset="2"/>
              <a:buChar char="§"/>
            </a:pPr>
            <a:r>
              <a:rPr lang="en-US" sz="4800" dirty="0">
                <a:solidFill>
                  <a:srgbClr val="000B22"/>
                </a:solidFill>
                <a:effectLst/>
                <a:latin typeface="D-DIN Exp" panose="020B0504020202030204"/>
                <a:ea typeface="Calibri" panose="020F0502020204030204" pitchFamily="34" charset="0"/>
                <a:cs typeface="Times New Roman" panose="02020603050405020304" pitchFamily="18" charset="0"/>
              </a:rPr>
              <a:t>cleaning and curating data  (1 month) </a:t>
            </a:r>
          </a:p>
          <a:p>
            <a:pPr marL="1554480" indent="-685800" algn="l">
              <a:buFont typeface="Wingdings" panose="05000000000000000000" pitchFamily="2" charset="2"/>
              <a:buChar char="§"/>
            </a:pPr>
            <a:r>
              <a:rPr lang="en-US" sz="4800" dirty="0">
                <a:solidFill>
                  <a:srgbClr val="000B22"/>
                </a:solidFill>
                <a:effectLst/>
                <a:latin typeface="D-DIN Exp" panose="020B0504020202030204"/>
                <a:ea typeface="Calibri" panose="020F0502020204030204" pitchFamily="34" charset="0"/>
                <a:cs typeface="Times New Roman" panose="02020603050405020304" pitchFamily="18" charset="0"/>
              </a:rPr>
              <a:t>aggregating datasets and </a:t>
            </a:r>
            <a:r>
              <a:rPr lang="en-US" sz="4800" dirty="0" err="1">
                <a:solidFill>
                  <a:srgbClr val="000B22"/>
                </a:solidFill>
                <a:effectLst/>
                <a:latin typeface="D-DIN Exp" panose="020B0504020202030204"/>
                <a:ea typeface="Calibri" panose="020F0502020204030204" pitchFamily="34" charset="0"/>
                <a:cs typeface="Times New Roman" panose="02020603050405020304" pitchFamily="18" charset="0"/>
              </a:rPr>
              <a:t>analysing</a:t>
            </a:r>
            <a:r>
              <a:rPr lang="en-US" sz="4800" dirty="0">
                <a:solidFill>
                  <a:srgbClr val="000B22"/>
                </a:solidFill>
                <a:effectLst/>
                <a:latin typeface="D-DIN Exp" panose="020B0504020202030204"/>
                <a:ea typeface="Calibri" panose="020F0502020204030204" pitchFamily="34" charset="0"/>
                <a:cs typeface="Times New Roman" panose="02020603050405020304" pitchFamily="18" charset="0"/>
              </a:rPr>
              <a:t> the data (4 months)</a:t>
            </a:r>
          </a:p>
          <a:p>
            <a:pPr marL="1554480" indent="-685800" algn="l">
              <a:buFont typeface="Wingdings" panose="05000000000000000000" pitchFamily="2" charset="2"/>
              <a:buChar char="§"/>
            </a:pPr>
            <a:r>
              <a:rPr lang="en-US" sz="4800" dirty="0">
                <a:solidFill>
                  <a:srgbClr val="000B22"/>
                </a:solidFill>
                <a:effectLst/>
                <a:latin typeface="D-DIN Exp" panose="020B0504020202030204"/>
                <a:ea typeface="Calibri" panose="020F0502020204030204" pitchFamily="34" charset="0"/>
                <a:cs typeface="Times New Roman" panose="02020603050405020304" pitchFamily="18" charset="0"/>
              </a:rPr>
              <a:t>producing a first internal descriptive report from the data (1 month)</a:t>
            </a:r>
          </a:p>
          <a:p>
            <a:r>
              <a:rPr lang="en-US" sz="4800" dirty="0">
                <a:solidFill>
                  <a:srgbClr val="000B22"/>
                </a:solidFill>
                <a:effectLst/>
                <a:latin typeface="D-DIN Exp" panose="020B0504020202030204"/>
                <a:ea typeface="Calibri" panose="020F0502020204030204" pitchFamily="34" charset="0"/>
                <a:cs typeface="Times New Roman" panose="02020603050405020304" pitchFamily="18" charset="0"/>
              </a:rPr>
              <a:t>. </a:t>
            </a:r>
          </a:p>
          <a:p>
            <a:endParaRPr lang="en-US" sz="4800" dirty="0">
              <a:solidFill>
                <a:srgbClr val="000B22"/>
              </a:solidFill>
              <a:latin typeface="D-DIN Exp" panose="020B0504020202030204"/>
              <a:ea typeface="Calibri" panose="020F0502020204030204" pitchFamily="34" charset="0"/>
              <a:cs typeface="Times New Roman" panose="02020603050405020304" pitchFamily="18" charset="0"/>
            </a:endParaRPr>
          </a:p>
          <a:p>
            <a:r>
              <a:rPr lang="en-US" sz="4800" dirty="0">
                <a:solidFill>
                  <a:srgbClr val="000B22"/>
                </a:solidFill>
                <a:effectLst/>
                <a:latin typeface="D-DIN Exp" panose="020B0504020202030204"/>
                <a:ea typeface="Calibri" panose="020F0502020204030204" pitchFamily="34" charset="0"/>
                <a:cs typeface="Times New Roman" panose="02020603050405020304" pitchFamily="18" charset="0"/>
              </a:rPr>
              <a:t>The field time for collecting the data </a:t>
            </a:r>
            <a:r>
              <a:rPr lang="en-US" sz="4800" dirty="0">
                <a:solidFill>
                  <a:srgbClr val="000B22"/>
                </a:solidFill>
                <a:latin typeface="D-DIN Exp" panose="020B0504020202030204"/>
                <a:ea typeface="Calibri" panose="020F0502020204030204" pitchFamily="34" charset="0"/>
                <a:cs typeface="Times New Roman" panose="02020603050405020304" pitchFamily="18" charset="0"/>
              </a:rPr>
              <a:t>from one institution was 4 weeks minimum and could be prolonged till 8 weeks. </a:t>
            </a:r>
            <a:r>
              <a:rPr lang="en-US" sz="4800" dirty="0">
                <a:solidFill>
                  <a:srgbClr val="000B22"/>
                </a:solidFill>
                <a:effectLst/>
                <a:latin typeface="D-DIN Exp" panose="020B0504020202030204"/>
                <a:ea typeface="Calibri" panose="020F0502020204030204" pitchFamily="34" charset="0"/>
                <a:cs typeface="Times New Roman" panose="02020603050405020304" pitchFamily="18" charset="0"/>
              </a:rPr>
              <a:t> </a:t>
            </a:r>
          </a:p>
          <a:p>
            <a:endParaRPr lang="en-US" sz="4800" dirty="0">
              <a:solidFill>
                <a:srgbClr val="000B22"/>
              </a:solidFill>
              <a:latin typeface="D-DIN Exp" panose="020B0504020202030204"/>
            </a:endParaRPr>
          </a:p>
        </p:txBody>
      </p:sp>
    </p:spTree>
    <p:extLst>
      <p:ext uri="{BB962C8B-B14F-4D97-AF65-F5344CB8AC3E}">
        <p14:creationId xmlns:p14="http://schemas.microsoft.com/office/powerpoint/2010/main" val="26278932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D957B91-3A59-2046-8B38-E004164F8B88}"/>
              </a:ext>
            </a:extLst>
          </p:cNvPr>
          <p:cNvPicPr>
            <a:picLocks noChangeAspect="1"/>
          </p:cNvPicPr>
          <p:nvPr/>
        </p:nvPicPr>
        <p:blipFill>
          <a:blip r:embed="rId2"/>
          <a:stretch>
            <a:fillRect/>
          </a:stretch>
        </p:blipFill>
        <p:spPr>
          <a:xfrm>
            <a:off x="1893594" y="390679"/>
            <a:ext cx="21531532" cy="9153686"/>
          </a:xfrm>
          <a:prstGeom prst="rect">
            <a:avLst/>
          </a:prstGeom>
        </p:spPr>
      </p:pic>
      <p:sp>
        <p:nvSpPr>
          <p:cNvPr id="4" name="TextBox 3">
            <a:extLst>
              <a:ext uri="{FF2B5EF4-FFF2-40B4-BE49-F238E27FC236}">
                <a16:creationId xmlns:a16="http://schemas.microsoft.com/office/drawing/2014/main" id="{3D203F0B-AC1B-06B2-A1DE-26CE2B0D2CC0}"/>
              </a:ext>
            </a:extLst>
          </p:cNvPr>
          <p:cNvSpPr txBox="1"/>
          <p:nvPr/>
        </p:nvSpPr>
        <p:spPr>
          <a:xfrm>
            <a:off x="1893594" y="11258252"/>
            <a:ext cx="14549120" cy="707886"/>
          </a:xfrm>
          <a:prstGeom prst="rect">
            <a:avLst/>
          </a:prstGeom>
          <a:noFill/>
        </p:spPr>
        <p:txBody>
          <a:bodyPr wrap="square">
            <a:spAutoFit/>
          </a:bodyPr>
          <a:lstStyle/>
          <a:p>
            <a:r>
              <a:rPr lang="en-US" sz="4000" dirty="0">
                <a:latin typeface="D-DIN Exp" panose="020B0504020202030204"/>
              </a:rPr>
              <a:t>https://unisafe-gbv.eu/</a:t>
            </a:r>
          </a:p>
        </p:txBody>
      </p:sp>
    </p:spTree>
    <p:extLst>
      <p:ext uri="{BB962C8B-B14F-4D97-AF65-F5344CB8AC3E}">
        <p14:creationId xmlns:p14="http://schemas.microsoft.com/office/powerpoint/2010/main" val="2788221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B9F2A-4F87-2EFF-6C34-CB01F23790A7}"/>
            </a:ext>
          </a:extLst>
        </p:cNvPr>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0591DD29-59A7-0BE3-9CBD-B5A8320E74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09628" y="276446"/>
            <a:ext cx="11949172" cy="6745123"/>
          </a:xfrm>
          <a:prstGeom prst="rect">
            <a:avLst/>
          </a:prstGeom>
          <a:noFill/>
          <a:ln>
            <a:noFill/>
          </a:ln>
        </p:spPr>
      </p:pic>
      <p:pic>
        <p:nvPicPr>
          <p:cNvPr id="4" name="Picture 3" descr="Graphical user interface, text&#10;&#10;Description automatically generated">
            <a:extLst>
              <a:ext uri="{FF2B5EF4-FFF2-40B4-BE49-F238E27FC236}">
                <a16:creationId xmlns:a16="http://schemas.microsoft.com/office/drawing/2014/main" id="{C8109C2E-5D38-DC1D-AC83-D8BCB85CF5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28" y="7942521"/>
            <a:ext cx="9778892" cy="5497033"/>
          </a:xfrm>
          <a:prstGeom prst="rect">
            <a:avLst/>
          </a:prstGeom>
          <a:noFill/>
          <a:ln>
            <a:noFill/>
          </a:ln>
        </p:spPr>
      </p:pic>
      <p:pic>
        <p:nvPicPr>
          <p:cNvPr id="5" name="Picture 4" descr="Graphical user interface, text&#10;&#10;Description automatically generated">
            <a:extLst>
              <a:ext uri="{FF2B5EF4-FFF2-40B4-BE49-F238E27FC236}">
                <a16:creationId xmlns:a16="http://schemas.microsoft.com/office/drawing/2014/main" id="{AE6C763A-DFDD-4528-C026-E781F9E77D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57944" y="7942521"/>
            <a:ext cx="10081529" cy="5667155"/>
          </a:xfrm>
          <a:prstGeom prst="rect">
            <a:avLst/>
          </a:prstGeom>
          <a:noFill/>
          <a:ln>
            <a:noFill/>
          </a:ln>
        </p:spPr>
      </p:pic>
      <p:pic>
        <p:nvPicPr>
          <p:cNvPr id="6" name="Picture 5" descr="Graphical user interface&#10;&#10;Description automatically generated">
            <a:extLst>
              <a:ext uri="{FF2B5EF4-FFF2-40B4-BE49-F238E27FC236}">
                <a16:creationId xmlns:a16="http://schemas.microsoft.com/office/drawing/2014/main" id="{E017EB90-1F93-3097-A3DE-29643D919A2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2353" y="-42601"/>
            <a:ext cx="7570382" cy="7570382"/>
          </a:xfrm>
          <a:prstGeom prst="rect">
            <a:avLst/>
          </a:prstGeom>
          <a:noFill/>
          <a:ln>
            <a:noFill/>
          </a:ln>
        </p:spPr>
      </p:pic>
    </p:spTree>
    <p:extLst>
      <p:ext uri="{BB962C8B-B14F-4D97-AF65-F5344CB8AC3E}">
        <p14:creationId xmlns:p14="http://schemas.microsoft.com/office/powerpoint/2010/main" val="18326548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FCE478B6-E6FC-CED5-38CA-9B7DF88B97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DD4CE6-B203-3D4D-9235-2E2A3EBDD5CD}"/>
              </a:ext>
            </a:extLst>
          </p:cNvPr>
          <p:cNvSpPr txBox="1"/>
          <p:nvPr/>
        </p:nvSpPr>
        <p:spPr>
          <a:xfrm>
            <a:off x="152400" y="1086112"/>
            <a:ext cx="23839318" cy="13057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de-DE" sz="3600" dirty="0">
                <a:solidFill>
                  <a:schemeClr val="bg2">
                    <a:lumMod val="10000"/>
                  </a:schemeClr>
                </a:solidFill>
                <a:latin typeface="D-DIN Exp" panose="020B0504020202030204"/>
              </a:rPr>
              <a:t>Lipinsky, A., </a:t>
            </a:r>
            <a:r>
              <a:rPr lang="de-DE" sz="3600" dirty="0" err="1">
                <a:solidFill>
                  <a:schemeClr val="bg2">
                    <a:lumMod val="10000"/>
                  </a:schemeClr>
                </a:solidFill>
                <a:latin typeface="D-DIN Exp" panose="020B0504020202030204"/>
              </a:rPr>
              <a:t>Schredl</a:t>
            </a:r>
            <a:r>
              <a:rPr lang="de-DE" sz="3600" dirty="0">
                <a:solidFill>
                  <a:schemeClr val="bg2">
                    <a:lumMod val="10000"/>
                  </a:schemeClr>
                </a:solidFill>
                <a:latin typeface="D-DIN Exp" panose="020B0504020202030204"/>
              </a:rPr>
              <a:t>, C., Baumann, H., </a:t>
            </a:r>
            <a:r>
              <a:rPr lang="de-DE" sz="3600" dirty="0" err="1">
                <a:solidFill>
                  <a:schemeClr val="bg2">
                    <a:lumMod val="10000"/>
                  </a:schemeClr>
                </a:solidFill>
                <a:latin typeface="D-DIN Exp" panose="020B0504020202030204"/>
              </a:rPr>
              <a:t>Lomazzi</a:t>
            </a:r>
            <a:r>
              <a:rPr lang="de-DE" sz="3600" dirty="0">
                <a:solidFill>
                  <a:schemeClr val="bg2">
                    <a:lumMod val="10000"/>
                  </a:schemeClr>
                </a:solidFill>
                <a:latin typeface="D-DIN Exp" panose="020B0504020202030204"/>
              </a:rPr>
              <a:t>, V., Freund, F., Humbert, A. L., </a:t>
            </a:r>
            <a:r>
              <a:rPr lang="de-DE" sz="3600" dirty="0" err="1">
                <a:solidFill>
                  <a:schemeClr val="bg2">
                    <a:lumMod val="10000"/>
                  </a:schemeClr>
                </a:solidFill>
                <a:latin typeface="D-DIN Exp" panose="020B0504020202030204"/>
              </a:rPr>
              <a:t>Tanwar</a:t>
            </a:r>
            <a:r>
              <a:rPr lang="de-DE" sz="3600" dirty="0">
                <a:solidFill>
                  <a:schemeClr val="bg2">
                    <a:lumMod val="10000"/>
                  </a:schemeClr>
                </a:solidFill>
                <a:latin typeface="D-DIN Exp" panose="020B0504020202030204"/>
              </a:rPr>
              <a:t>, J., &amp; </a:t>
            </a:r>
            <a:r>
              <a:rPr lang="de-DE" sz="3600" dirty="0" err="1">
                <a:solidFill>
                  <a:schemeClr val="bg2">
                    <a:lumMod val="10000"/>
                  </a:schemeClr>
                </a:solidFill>
                <a:latin typeface="D-DIN Exp" panose="020B0504020202030204"/>
              </a:rPr>
              <a:t>Bondestam</a:t>
            </a:r>
            <a:r>
              <a:rPr lang="de-DE" sz="3600" dirty="0">
                <a:solidFill>
                  <a:schemeClr val="bg2">
                    <a:lumMod val="10000"/>
                  </a:schemeClr>
                </a:solidFill>
                <a:latin typeface="D-DIN Exp" panose="020B0504020202030204"/>
              </a:rPr>
              <a:t>, F. (2021). </a:t>
            </a:r>
            <a:r>
              <a:rPr lang="de-DE" sz="3600" dirty="0" err="1">
                <a:solidFill>
                  <a:schemeClr val="bg2">
                    <a:lumMod val="10000"/>
                  </a:schemeClr>
                </a:solidFill>
                <a:latin typeface="D-DIN Exp" panose="020B0504020202030204"/>
              </a:rPr>
              <a:t>UniSAFE</a:t>
            </a:r>
            <a:r>
              <a:rPr lang="de-DE" sz="3600" dirty="0">
                <a:solidFill>
                  <a:schemeClr val="bg2">
                    <a:lumMod val="10000"/>
                  </a:schemeClr>
                </a:solidFill>
                <a:latin typeface="D-DIN Exp" panose="020B0504020202030204"/>
              </a:rPr>
              <a:t> D4.1 Final </a:t>
            </a:r>
            <a:r>
              <a:rPr lang="de-DE" sz="3600" dirty="0" err="1">
                <a:solidFill>
                  <a:schemeClr val="bg2">
                    <a:lumMod val="10000"/>
                  </a:schemeClr>
                </a:solidFill>
                <a:latin typeface="D-DIN Exp" panose="020B0504020202030204"/>
              </a:rPr>
              <a:t>UniSAFE</a:t>
            </a:r>
            <a:r>
              <a:rPr lang="de-DE" sz="3600" dirty="0">
                <a:solidFill>
                  <a:schemeClr val="bg2">
                    <a:lumMod val="10000"/>
                  </a:schemeClr>
                </a:solidFill>
                <a:latin typeface="D-DIN Exp" panose="020B0504020202030204"/>
              </a:rPr>
              <a:t>-Survey </a:t>
            </a:r>
            <a:r>
              <a:rPr lang="de-DE" sz="3600" dirty="0" err="1">
                <a:solidFill>
                  <a:schemeClr val="bg2">
                    <a:lumMod val="10000"/>
                  </a:schemeClr>
                </a:solidFill>
                <a:latin typeface="D-DIN Exp" panose="020B0504020202030204"/>
              </a:rPr>
              <a:t>Questionnaire</a:t>
            </a:r>
            <a:r>
              <a:rPr lang="de-DE" sz="3600" dirty="0">
                <a:solidFill>
                  <a:schemeClr val="bg2">
                    <a:lumMod val="10000"/>
                  </a:schemeClr>
                </a:solidFill>
                <a:latin typeface="D-DIN Exp" panose="020B0504020202030204"/>
              </a:rPr>
              <a:t>. </a:t>
            </a:r>
            <a:r>
              <a:rPr lang="de-DE" sz="3600" i="1" dirty="0" err="1">
                <a:solidFill>
                  <a:schemeClr val="bg2">
                    <a:lumMod val="10000"/>
                  </a:schemeClr>
                </a:solidFill>
                <a:latin typeface="D-DIN Exp" panose="020B0504020202030204"/>
              </a:rPr>
              <a:t>Zenodo</a:t>
            </a:r>
            <a:r>
              <a:rPr lang="de-DE" sz="3600" dirty="0">
                <a:latin typeface="D-DIN Exp" panose="020B0504020202030204"/>
              </a:rPr>
              <a:t>. </a:t>
            </a:r>
            <a:r>
              <a:rPr lang="de-DE" sz="3600" dirty="0">
                <a:latin typeface="D-DIN Exp" panose="020B0504020202030204"/>
                <a:hlinkClick r:id="rId3"/>
              </a:rPr>
              <a:t>https://doi.org/10.5281/zenodo.7220636</a:t>
            </a:r>
            <a:r>
              <a:rPr lang="de-DE" sz="3600" dirty="0">
                <a:latin typeface="D-DIN Exp" panose="020B0504020202030204"/>
              </a:rPr>
              <a:t>  </a:t>
            </a:r>
          </a:p>
          <a:p>
            <a:endParaRPr lang="de-DE" sz="3600" dirty="0">
              <a:latin typeface="D-DIN Exp" panose="020B0504020202030204"/>
            </a:endParaRPr>
          </a:p>
          <a:p>
            <a:pPr algn="l"/>
            <a:r>
              <a:rPr lang="de-DE" sz="3600" dirty="0">
                <a:solidFill>
                  <a:schemeClr val="bg2">
                    <a:lumMod val="10000"/>
                  </a:schemeClr>
                </a:solidFill>
                <a:latin typeface="D-DIN Exp" panose="020B0504020202030204"/>
              </a:rPr>
              <a:t>Lipinsky, A., </a:t>
            </a:r>
            <a:r>
              <a:rPr lang="de-DE" sz="3600" dirty="0" err="1">
                <a:solidFill>
                  <a:schemeClr val="bg2">
                    <a:lumMod val="10000"/>
                  </a:schemeClr>
                </a:solidFill>
                <a:latin typeface="D-DIN Exp" panose="020B0504020202030204"/>
              </a:rPr>
              <a:t>Schredl</a:t>
            </a:r>
            <a:r>
              <a:rPr lang="de-DE" sz="3600" dirty="0">
                <a:solidFill>
                  <a:schemeClr val="bg2">
                    <a:lumMod val="10000"/>
                  </a:schemeClr>
                </a:solidFill>
                <a:latin typeface="D-DIN Exp" panose="020B0504020202030204"/>
              </a:rPr>
              <a:t>, C., Baumann, H., Humbert, A. L., </a:t>
            </a:r>
            <a:r>
              <a:rPr lang="de-DE" sz="3600" dirty="0" err="1">
                <a:solidFill>
                  <a:schemeClr val="bg2">
                    <a:lumMod val="10000"/>
                  </a:schemeClr>
                </a:solidFill>
                <a:latin typeface="D-DIN Exp" panose="020B0504020202030204"/>
              </a:rPr>
              <a:t>Tanwar</a:t>
            </a:r>
            <a:r>
              <a:rPr lang="de-DE" sz="3600" dirty="0">
                <a:solidFill>
                  <a:schemeClr val="bg2">
                    <a:lumMod val="10000"/>
                  </a:schemeClr>
                </a:solidFill>
                <a:latin typeface="D-DIN Exp" panose="020B0504020202030204"/>
              </a:rPr>
              <a:t>, J., </a:t>
            </a:r>
            <a:r>
              <a:rPr lang="de-DE" sz="3600" dirty="0" err="1">
                <a:solidFill>
                  <a:schemeClr val="bg2">
                    <a:lumMod val="10000"/>
                  </a:schemeClr>
                </a:solidFill>
                <a:latin typeface="D-DIN Exp" panose="020B0504020202030204"/>
              </a:rPr>
              <a:t>Bondestam</a:t>
            </a:r>
            <a:r>
              <a:rPr lang="de-DE" sz="3600" dirty="0">
                <a:solidFill>
                  <a:schemeClr val="bg2">
                    <a:lumMod val="10000"/>
                  </a:schemeClr>
                </a:solidFill>
                <a:latin typeface="D-DIN Exp" panose="020B0504020202030204"/>
              </a:rPr>
              <a:t>, F., Freund, F., &amp; </a:t>
            </a:r>
            <a:r>
              <a:rPr lang="de-DE" sz="3600" dirty="0" err="1">
                <a:solidFill>
                  <a:schemeClr val="bg2">
                    <a:lumMod val="10000"/>
                  </a:schemeClr>
                </a:solidFill>
                <a:latin typeface="D-DIN Exp" panose="020B0504020202030204"/>
              </a:rPr>
              <a:t>Lomazzi</a:t>
            </a:r>
            <a:r>
              <a:rPr lang="de-DE" sz="3600" dirty="0">
                <a:solidFill>
                  <a:schemeClr val="bg2">
                    <a:lumMod val="10000"/>
                  </a:schemeClr>
                </a:solidFill>
                <a:latin typeface="D-DIN Exp" panose="020B0504020202030204"/>
              </a:rPr>
              <a:t>, V. (2022). </a:t>
            </a:r>
            <a:r>
              <a:rPr lang="de-DE" sz="3600" dirty="0" err="1">
                <a:solidFill>
                  <a:schemeClr val="bg2">
                    <a:lumMod val="10000"/>
                  </a:schemeClr>
                </a:solidFill>
                <a:latin typeface="D-DIN Exp" panose="020B0504020202030204"/>
              </a:rPr>
              <a:t>UniSAFE</a:t>
            </a:r>
            <a:r>
              <a:rPr lang="de-DE" sz="3600" dirty="0">
                <a:solidFill>
                  <a:schemeClr val="bg2">
                    <a:lumMod val="10000"/>
                  </a:schemeClr>
                </a:solidFill>
                <a:latin typeface="D-DIN Exp" panose="020B0504020202030204"/>
              </a:rPr>
              <a:t> Survey – Gender-</a:t>
            </a:r>
            <a:r>
              <a:rPr lang="de-DE" sz="3600" dirty="0" err="1">
                <a:solidFill>
                  <a:schemeClr val="bg2">
                    <a:lumMod val="10000"/>
                  </a:schemeClr>
                </a:solidFill>
                <a:latin typeface="D-DIN Exp" panose="020B0504020202030204"/>
              </a:rPr>
              <a:t>based</a:t>
            </a:r>
            <a:r>
              <a:rPr lang="de-DE" sz="3600" dirty="0">
                <a:solidFill>
                  <a:schemeClr val="bg2">
                    <a:lumMod val="10000"/>
                  </a:schemeClr>
                </a:solidFill>
                <a:latin typeface="D-DIN Exp" panose="020B0504020202030204"/>
              </a:rPr>
              <a:t> </a:t>
            </a:r>
            <a:r>
              <a:rPr lang="de-DE" sz="3600" dirty="0" err="1">
                <a:solidFill>
                  <a:schemeClr val="bg2">
                    <a:lumMod val="10000"/>
                  </a:schemeClr>
                </a:solidFill>
                <a:latin typeface="D-DIN Exp" panose="020B0504020202030204"/>
              </a:rPr>
              <a:t>violence</a:t>
            </a:r>
            <a:r>
              <a:rPr lang="de-DE" sz="3600" dirty="0">
                <a:solidFill>
                  <a:schemeClr val="bg2">
                    <a:lumMod val="10000"/>
                  </a:schemeClr>
                </a:solidFill>
                <a:latin typeface="D-DIN Exp" panose="020B0504020202030204"/>
              </a:rPr>
              <a:t> and </a:t>
            </a:r>
            <a:r>
              <a:rPr lang="de-DE" sz="3600" dirty="0" err="1">
                <a:solidFill>
                  <a:schemeClr val="bg2">
                    <a:lumMod val="10000"/>
                  </a:schemeClr>
                </a:solidFill>
                <a:latin typeface="D-DIN Exp" panose="020B0504020202030204"/>
              </a:rPr>
              <a:t>institutional</a:t>
            </a:r>
            <a:r>
              <a:rPr lang="de-DE" sz="3600" dirty="0">
                <a:solidFill>
                  <a:schemeClr val="bg2">
                    <a:lumMod val="10000"/>
                  </a:schemeClr>
                </a:solidFill>
                <a:latin typeface="D-DIN Exp" panose="020B0504020202030204"/>
              </a:rPr>
              <a:t> </a:t>
            </a:r>
            <a:r>
              <a:rPr lang="de-DE" sz="3600" dirty="0" err="1">
                <a:solidFill>
                  <a:schemeClr val="bg2">
                    <a:lumMod val="10000"/>
                  </a:schemeClr>
                </a:solidFill>
                <a:latin typeface="D-DIN Exp" panose="020B0504020202030204"/>
              </a:rPr>
              <a:t>responses</a:t>
            </a:r>
            <a:r>
              <a:rPr lang="de-DE" sz="3600" dirty="0">
                <a:solidFill>
                  <a:schemeClr val="bg2">
                    <a:lumMod val="10000"/>
                  </a:schemeClr>
                </a:solidFill>
                <a:latin typeface="D-DIN Exp" panose="020B0504020202030204"/>
              </a:rPr>
              <a:t>. </a:t>
            </a:r>
            <a:r>
              <a:rPr lang="de-DE" sz="3600" i="1" dirty="0">
                <a:solidFill>
                  <a:schemeClr val="bg2">
                    <a:lumMod val="10000"/>
                  </a:schemeClr>
                </a:solidFill>
                <a:latin typeface="D-DIN Exp" panose="020B0504020202030204"/>
              </a:rPr>
              <a:t>GESIS - Leibniz Institute </a:t>
            </a:r>
            <a:r>
              <a:rPr lang="de-DE" sz="3600" i="1" dirty="0" err="1">
                <a:solidFill>
                  <a:schemeClr val="bg2">
                    <a:lumMod val="10000"/>
                  </a:schemeClr>
                </a:solidFill>
                <a:latin typeface="D-DIN Exp" panose="020B0504020202030204"/>
              </a:rPr>
              <a:t>for</a:t>
            </a:r>
            <a:r>
              <a:rPr lang="de-DE" sz="3600" i="1" dirty="0">
                <a:solidFill>
                  <a:schemeClr val="bg2">
                    <a:lumMod val="10000"/>
                  </a:schemeClr>
                </a:solidFill>
                <a:latin typeface="D-DIN Exp" panose="020B0504020202030204"/>
              </a:rPr>
              <a:t> </a:t>
            </a:r>
            <a:r>
              <a:rPr lang="de-DE" sz="3600" i="1" dirty="0" err="1">
                <a:solidFill>
                  <a:schemeClr val="bg2">
                    <a:lumMod val="10000"/>
                  </a:schemeClr>
                </a:solidFill>
                <a:latin typeface="D-DIN Exp" panose="020B0504020202030204"/>
              </a:rPr>
              <a:t>the</a:t>
            </a:r>
            <a:r>
              <a:rPr lang="de-DE" sz="3600" i="1" dirty="0">
                <a:solidFill>
                  <a:schemeClr val="bg2">
                    <a:lumMod val="10000"/>
                  </a:schemeClr>
                </a:solidFill>
                <a:latin typeface="D-DIN Exp" panose="020B0504020202030204"/>
              </a:rPr>
              <a:t> </a:t>
            </a:r>
            <a:r>
              <a:rPr lang="de-DE" sz="3600" i="1" dirty="0" err="1">
                <a:solidFill>
                  <a:schemeClr val="bg2">
                    <a:lumMod val="10000"/>
                  </a:schemeClr>
                </a:solidFill>
                <a:latin typeface="D-DIN Exp" panose="020B0504020202030204"/>
              </a:rPr>
              <a:t>Social</a:t>
            </a:r>
            <a:r>
              <a:rPr lang="de-DE" sz="3600" i="1" dirty="0">
                <a:solidFill>
                  <a:schemeClr val="bg2">
                    <a:lumMod val="10000"/>
                  </a:schemeClr>
                </a:solidFill>
                <a:latin typeface="D-DIN Exp" panose="020B0504020202030204"/>
              </a:rPr>
              <a:t> Sciences. </a:t>
            </a:r>
            <a:r>
              <a:rPr lang="de-DE" sz="3600" dirty="0">
                <a:solidFill>
                  <a:schemeClr val="bg2">
                    <a:lumMod val="10000"/>
                  </a:schemeClr>
                </a:solidFill>
                <a:latin typeface="D-DIN Exp" panose="020B0504020202030204"/>
              </a:rPr>
              <a:t>Datenfile Version 1.0.0</a:t>
            </a:r>
            <a:r>
              <a:rPr lang="de-DE" sz="3600" dirty="0">
                <a:latin typeface="D-DIN Exp" panose="020B0504020202030204"/>
              </a:rPr>
              <a:t>, </a:t>
            </a:r>
            <a:r>
              <a:rPr lang="de-DE" sz="3600" dirty="0">
                <a:latin typeface="D-DIN Exp" panose="020B0504020202030204"/>
                <a:hlinkClick r:id="rId4"/>
              </a:rPr>
              <a:t>https://doi.org/10.7802/2475</a:t>
            </a:r>
            <a:r>
              <a:rPr lang="de-DE" sz="3600" dirty="0">
                <a:latin typeface="D-DIN Exp" panose="020B0504020202030204"/>
              </a:rPr>
              <a:t> </a:t>
            </a:r>
          </a:p>
          <a:p>
            <a:endParaRPr lang="de-DE" sz="3600" dirty="0">
              <a:latin typeface="D-DIN Exp" panose="020B0504020202030204"/>
            </a:endParaRPr>
          </a:p>
          <a:p>
            <a:pPr algn="l"/>
            <a:r>
              <a:rPr lang="de-DE" sz="3600" dirty="0" err="1">
                <a:solidFill>
                  <a:schemeClr val="bg2">
                    <a:lumMod val="10000"/>
                  </a:schemeClr>
                </a:solidFill>
                <a:latin typeface="D-DIN Exp" panose="020B0504020202030204"/>
              </a:rPr>
              <a:t>Schredl</a:t>
            </a:r>
            <a:r>
              <a:rPr lang="de-DE" sz="3600" dirty="0">
                <a:solidFill>
                  <a:schemeClr val="bg2">
                    <a:lumMod val="10000"/>
                  </a:schemeClr>
                </a:solidFill>
                <a:latin typeface="D-DIN Exp" panose="020B0504020202030204"/>
              </a:rPr>
              <a:t>, C; Lipinsky, A., Baumann, H., Humbert, A. L., </a:t>
            </a:r>
            <a:r>
              <a:rPr lang="de-DE" sz="3600" dirty="0" err="1">
                <a:solidFill>
                  <a:schemeClr val="bg2">
                    <a:lumMod val="10000"/>
                  </a:schemeClr>
                </a:solidFill>
                <a:latin typeface="D-DIN Exp" panose="020B0504020202030204"/>
              </a:rPr>
              <a:t>Tanwar</a:t>
            </a:r>
            <a:r>
              <a:rPr lang="de-DE" sz="3600" dirty="0">
                <a:solidFill>
                  <a:schemeClr val="bg2">
                    <a:lumMod val="10000"/>
                  </a:schemeClr>
                </a:solidFill>
                <a:latin typeface="D-DIN Exp" panose="020B0504020202030204"/>
              </a:rPr>
              <a:t>, J., </a:t>
            </a:r>
            <a:r>
              <a:rPr lang="de-DE" sz="3600" dirty="0" err="1">
                <a:solidFill>
                  <a:schemeClr val="bg2">
                    <a:lumMod val="10000"/>
                  </a:schemeClr>
                </a:solidFill>
                <a:latin typeface="D-DIN Exp" panose="020B0504020202030204"/>
              </a:rPr>
              <a:t>Bondestam</a:t>
            </a:r>
            <a:r>
              <a:rPr lang="de-DE" sz="3600" dirty="0">
                <a:solidFill>
                  <a:schemeClr val="bg2">
                    <a:lumMod val="10000"/>
                  </a:schemeClr>
                </a:solidFill>
                <a:latin typeface="D-DIN Exp" panose="020B0504020202030204"/>
              </a:rPr>
              <a:t>, F., Freund, F., </a:t>
            </a:r>
            <a:r>
              <a:rPr lang="de-DE" sz="3600" dirty="0" err="1">
                <a:solidFill>
                  <a:schemeClr val="bg2">
                    <a:lumMod val="10000"/>
                  </a:schemeClr>
                </a:solidFill>
                <a:latin typeface="D-DIN Exp" panose="020B0504020202030204"/>
              </a:rPr>
              <a:t>Lomazzi</a:t>
            </a:r>
            <a:r>
              <a:rPr lang="de-DE" sz="3600" dirty="0">
                <a:solidFill>
                  <a:schemeClr val="bg2">
                    <a:lumMod val="10000"/>
                  </a:schemeClr>
                </a:solidFill>
                <a:latin typeface="D-DIN Exp" panose="020B0504020202030204"/>
              </a:rPr>
              <a:t>, V., Häuser, S. (2023) Method Report </a:t>
            </a:r>
            <a:r>
              <a:rPr lang="de-DE" sz="3600" dirty="0" err="1">
                <a:solidFill>
                  <a:schemeClr val="bg2">
                    <a:lumMod val="10000"/>
                  </a:schemeClr>
                </a:solidFill>
                <a:latin typeface="D-DIN Exp" panose="020B0504020202030204"/>
              </a:rPr>
              <a:t>of</a:t>
            </a:r>
            <a:r>
              <a:rPr lang="de-DE" sz="3600" dirty="0">
                <a:solidFill>
                  <a:schemeClr val="bg2">
                    <a:lumMod val="10000"/>
                  </a:schemeClr>
                </a:solidFill>
                <a:latin typeface="D-DIN Exp" panose="020B0504020202030204"/>
              </a:rPr>
              <a:t> </a:t>
            </a:r>
            <a:r>
              <a:rPr lang="de-DE" sz="3600" dirty="0" err="1">
                <a:solidFill>
                  <a:schemeClr val="bg2">
                    <a:lumMod val="10000"/>
                  </a:schemeClr>
                </a:solidFill>
                <a:latin typeface="D-DIN Exp" panose="020B0504020202030204"/>
              </a:rPr>
              <a:t>the</a:t>
            </a:r>
            <a:r>
              <a:rPr lang="de-DE" sz="3600" dirty="0">
                <a:solidFill>
                  <a:schemeClr val="bg2">
                    <a:lumMod val="10000"/>
                  </a:schemeClr>
                </a:solidFill>
                <a:latin typeface="D-DIN Exp" panose="020B0504020202030204"/>
              </a:rPr>
              <a:t> </a:t>
            </a:r>
            <a:r>
              <a:rPr lang="de-DE" sz="3600" dirty="0" err="1">
                <a:solidFill>
                  <a:schemeClr val="bg2">
                    <a:lumMod val="10000"/>
                  </a:schemeClr>
                </a:solidFill>
                <a:latin typeface="D-DIN Exp" panose="020B0504020202030204"/>
              </a:rPr>
              <a:t>UniSAFE</a:t>
            </a:r>
            <a:r>
              <a:rPr lang="de-DE" sz="3600" dirty="0">
                <a:solidFill>
                  <a:schemeClr val="bg2">
                    <a:lumMod val="10000"/>
                  </a:schemeClr>
                </a:solidFill>
                <a:latin typeface="D-DIN Exp" panose="020B0504020202030204"/>
              </a:rPr>
              <a:t> Survey (GESIS Papers, 2023/08). Köln: GESIS - Leibniz-Institut für Sozialwissenschaften. </a:t>
            </a:r>
            <a:r>
              <a:rPr lang="de-DE" sz="3600" dirty="0">
                <a:latin typeface="D-DIN Exp" panose="020B0504020202030204"/>
                <a:hlinkClick r:id="rId5"/>
              </a:rPr>
              <a:t>https://</a:t>
            </a:r>
            <a:r>
              <a:rPr lang="pt-BR" sz="3600" dirty="0">
                <a:latin typeface="D-DIN Exp" panose="020B0504020202030204"/>
                <a:hlinkClick r:id="rId5"/>
              </a:rPr>
              <a:t>doi.org/10.21241/ssoar.89100</a:t>
            </a:r>
            <a:endParaRPr lang="pt-BR" sz="3600" dirty="0">
              <a:latin typeface="D-DIN Exp" panose="020B0504020202030204"/>
            </a:endParaRPr>
          </a:p>
          <a:p>
            <a:pPr algn="l"/>
            <a:endParaRPr lang="pt-BR" sz="3600" dirty="0">
              <a:latin typeface="D-DIN Exp" panose="020B0504020202030204"/>
            </a:endParaRPr>
          </a:p>
          <a:p>
            <a:pPr algn="l"/>
            <a:r>
              <a:rPr lang="de-DE" sz="3600" dirty="0" err="1">
                <a:solidFill>
                  <a:schemeClr val="bg2">
                    <a:lumMod val="10000"/>
                  </a:schemeClr>
                </a:solidFill>
                <a:latin typeface="D-DIN Exp" panose="020B0504020202030204"/>
              </a:rPr>
              <a:t>Schredl</a:t>
            </a:r>
            <a:r>
              <a:rPr lang="de-DE" sz="3600" dirty="0">
                <a:solidFill>
                  <a:schemeClr val="bg2">
                    <a:lumMod val="10000"/>
                  </a:schemeClr>
                </a:solidFill>
                <a:latin typeface="D-DIN Exp" panose="020B0504020202030204"/>
              </a:rPr>
              <a:t>, C; Lipinsky, A., Humbert, A. L. (2025) </a:t>
            </a:r>
            <a:r>
              <a:rPr lang="de-DE" sz="3600" i="1" dirty="0" err="1">
                <a:solidFill>
                  <a:schemeClr val="bg2">
                    <a:lumMod val="10000"/>
                  </a:schemeClr>
                </a:solidFill>
                <a:latin typeface="D-DIN Exp" panose="020B0504020202030204"/>
              </a:rPr>
              <a:t>You</a:t>
            </a:r>
            <a:r>
              <a:rPr lang="de-DE" sz="3600" i="1" dirty="0">
                <a:solidFill>
                  <a:schemeClr val="bg2">
                    <a:lumMod val="10000"/>
                  </a:schemeClr>
                </a:solidFill>
                <a:latin typeface="D-DIN Exp" panose="020B0504020202030204"/>
              </a:rPr>
              <a:t> </a:t>
            </a:r>
            <a:r>
              <a:rPr lang="de-DE" sz="3600" i="1" dirty="0" err="1">
                <a:solidFill>
                  <a:schemeClr val="bg2">
                    <a:lumMod val="10000"/>
                  </a:schemeClr>
                </a:solidFill>
                <a:latin typeface="D-DIN Exp" panose="020B0504020202030204"/>
              </a:rPr>
              <a:t>can‘t</a:t>
            </a:r>
            <a:r>
              <a:rPr lang="de-DE" sz="3600" i="1" dirty="0">
                <a:solidFill>
                  <a:schemeClr val="bg2">
                    <a:lumMod val="10000"/>
                  </a:schemeClr>
                </a:solidFill>
                <a:latin typeface="D-DIN Exp" panose="020B0504020202030204"/>
              </a:rPr>
              <a:t> </a:t>
            </a:r>
            <a:r>
              <a:rPr lang="de-DE" sz="3600" i="1" dirty="0" err="1">
                <a:solidFill>
                  <a:schemeClr val="bg2">
                    <a:lumMod val="10000"/>
                  </a:schemeClr>
                </a:solidFill>
                <a:latin typeface="D-DIN Exp" panose="020B0504020202030204"/>
              </a:rPr>
              <a:t>see</a:t>
            </a:r>
            <a:r>
              <a:rPr lang="de-DE" sz="3600" i="1" dirty="0">
                <a:solidFill>
                  <a:schemeClr val="bg2">
                    <a:lumMod val="10000"/>
                  </a:schemeClr>
                </a:solidFill>
                <a:latin typeface="D-DIN Exp" panose="020B0504020202030204"/>
              </a:rPr>
              <a:t> </a:t>
            </a:r>
            <a:r>
              <a:rPr lang="de-DE" sz="3600" i="1" dirty="0" err="1">
                <a:solidFill>
                  <a:schemeClr val="bg2">
                    <a:lumMod val="10000"/>
                  </a:schemeClr>
                </a:solidFill>
                <a:latin typeface="D-DIN Exp" panose="020B0504020202030204"/>
              </a:rPr>
              <a:t>what</a:t>
            </a:r>
            <a:r>
              <a:rPr lang="de-DE" sz="3600" i="1" dirty="0">
                <a:solidFill>
                  <a:schemeClr val="bg2">
                    <a:lumMod val="10000"/>
                  </a:schemeClr>
                </a:solidFill>
                <a:latin typeface="D-DIN Exp" panose="020B0504020202030204"/>
              </a:rPr>
              <a:t> </a:t>
            </a:r>
            <a:r>
              <a:rPr lang="de-DE" sz="3600" i="1" dirty="0" err="1">
                <a:solidFill>
                  <a:schemeClr val="bg2">
                    <a:lumMod val="10000"/>
                  </a:schemeClr>
                </a:solidFill>
                <a:latin typeface="D-DIN Exp" panose="020B0504020202030204"/>
              </a:rPr>
              <a:t>you</a:t>
            </a:r>
            <a:r>
              <a:rPr lang="de-DE" sz="3600" i="1" dirty="0">
                <a:solidFill>
                  <a:schemeClr val="bg2">
                    <a:lumMod val="10000"/>
                  </a:schemeClr>
                </a:solidFill>
                <a:latin typeface="D-DIN Exp" panose="020B0504020202030204"/>
              </a:rPr>
              <a:t> </a:t>
            </a:r>
            <a:r>
              <a:rPr lang="de-DE" sz="3600" i="1" dirty="0" err="1">
                <a:solidFill>
                  <a:schemeClr val="bg2">
                    <a:lumMod val="10000"/>
                  </a:schemeClr>
                </a:solidFill>
                <a:latin typeface="D-DIN Exp" panose="020B0504020202030204"/>
              </a:rPr>
              <a:t>don‘t</a:t>
            </a:r>
            <a:r>
              <a:rPr lang="de-DE" sz="3600" i="1" dirty="0">
                <a:solidFill>
                  <a:schemeClr val="bg2">
                    <a:lumMod val="10000"/>
                  </a:schemeClr>
                </a:solidFill>
                <a:latin typeface="D-DIN Exp" panose="020B0504020202030204"/>
              </a:rPr>
              <a:t> </a:t>
            </a:r>
            <a:r>
              <a:rPr lang="de-DE" sz="3600" i="1" dirty="0" err="1">
                <a:solidFill>
                  <a:schemeClr val="bg2">
                    <a:lumMod val="10000"/>
                  </a:schemeClr>
                </a:solidFill>
                <a:latin typeface="D-DIN Exp" panose="020B0504020202030204"/>
              </a:rPr>
              <a:t>measure!</a:t>
            </a:r>
            <a:r>
              <a:rPr lang="de-DE" sz="3600" dirty="0" err="1">
                <a:solidFill>
                  <a:schemeClr val="bg2">
                    <a:lumMod val="10000"/>
                  </a:schemeClr>
                </a:solidFill>
                <a:latin typeface="D-DIN Exp" panose="020B0504020202030204"/>
              </a:rPr>
              <a:t>A</a:t>
            </a:r>
            <a:r>
              <a:rPr lang="de-DE" sz="3600" dirty="0">
                <a:solidFill>
                  <a:schemeClr val="bg2">
                    <a:lumMod val="10000"/>
                  </a:schemeClr>
                </a:solidFill>
                <a:latin typeface="D-DIN Exp" panose="020B0504020202030204"/>
              </a:rPr>
              <a:t> </a:t>
            </a:r>
            <a:r>
              <a:rPr lang="de-DE" sz="3600" dirty="0" err="1">
                <a:solidFill>
                  <a:schemeClr val="bg2">
                    <a:lumMod val="10000"/>
                  </a:schemeClr>
                </a:solidFill>
                <a:latin typeface="D-DIN Exp" panose="020B0504020202030204"/>
              </a:rPr>
              <a:t>scoping</a:t>
            </a:r>
            <a:r>
              <a:rPr lang="de-DE" sz="3600" dirty="0">
                <a:solidFill>
                  <a:schemeClr val="bg2">
                    <a:lumMod val="10000"/>
                  </a:schemeClr>
                </a:solidFill>
                <a:latin typeface="D-DIN Exp" panose="020B0504020202030204"/>
              </a:rPr>
              <a:t> review </a:t>
            </a:r>
            <a:r>
              <a:rPr lang="de-DE" sz="3600" dirty="0" err="1">
                <a:solidFill>
                  <a:schemeClr val="bg2">
                    <a:lumMod val="10000"/>
                  </a:schemeClr>
                </a:solidFill>
                <a:latin typeface="D-DIN Exp" panose="020B0504020202030204"/>
              </a:rPr>
              <a:t>of</a:t>
            </a:r>
            <a:r>
              <a:rPr lang="de-DE" sz="3600" dirty="0">
                <a:solidFill>
                  <a:schemeClr val="bg2">
                    <a:lumMod val="10000"/>
                  </a:schemeClr>
                </a:solidFill>
                <a:latin typeface="D-DIN Exp" panose="020B0504020202030204"/>
              </a:rPr>
              <a:t> </a:t>
            </a:r>
            <a:r>
              <a:rPr lang="de-DE" sz="3600" dirty="0" err="1">
                <a:solidFill>
                  <a:schemeClr val="bg2">
                    <a:lumMod val="10000"/>
                  </a:schemeClr>
                </a:solidFill>
                <a:latin typeface="D-DIN Exp" panose="020B0504020202030204"/>
              </a:rPr>
              <a:t>measurements</a:t>
            </a:r>
            <a:r>
              <a:rPr lang="de-DE" sz="3600" dirty="0">
                <a:solidFill>
                  <a:schemeClr val="bg2">
                    <a:lumMod val="10000"/>
                  </a:schemeClr>
                </a:solidFill>
                <a:latin typeface="D-DIN Exp" panose="020B0504020202030204"/>
              </a:rPr>
              <a:t> </a:t>
            </a:r>
            <a:r>
              <a:rPr lang="de-DE" sz="3600" dirty="0" err="1">
                <a:solidFill>
                  <a:schemeClr val="bg2">
                    <a:lumMod val="10000"/>
                  </a:schemeClr>
                </a:solidFill>
                <a:latin typeface="D-DIN Exp" panose="020B0504020202030204"/>
              </a:rPr>
              <a:t>of</a:t>
            </a:r>
            <a:r>
              <a:rPr lang="de-DE" sz="3600" dirty="0">
                <a:solidFill>
                  <a:schemeClr val="bg2">
                    <a:lumMod val="10000"/>
                  </a:schemeClr>
                </a:solidFill>
                <a:latin typeface="D-DIN Exp" panose="020B0504020202030204"/>
              </a:rPr>
              <a:t> gender-</a:t>
            </a:r>
            <a:r>
              <a:rPr lang="de-DE" sz="3600" dirty="0" err="1">
                <a:solidFill>
                  <a:schemeClr val="bg2">
                    <a:lumMod val="10000"/>
                  </a:schemeClr>
                </a:solidFill>
                <a:latin typeface="D-DIN Exp" panose="020B0504020202030204"/>
              </a:rPr>
              <a:t>based</a:t>
            </a:r>
            <a:r>
              <a:rPr lang="de-DE" sz="3600" dirty="0">
                <a:solidFill>
                  <a:schemeClr val="bg2">
                    <a:lumMod val="10000"/>
                  </a:schemeClr>
                </a:solidFill>
                <a:latin typeface="D-DIN Exp" panose="020B0504020202030204"/>
              </a:rPr>
              <a:t> </a:t>
            </a:r>
            <a:r>
              <a:rPr lang="de-DE" sz="3600" dirty="0" err="1">
                <a:solidFill>
                  <a:schemeClr val="bg2">
                    <a:lumMod val="10000"/>
                  </a:schemeClr>
                </a:solidFill>
                <a:latin typeface="D-DIN Exp" panose="020B0504020202030204"/>
              </a:rPr>
              <a:t>violence</a:t>
            </a:r>
            <a:r>
              <a:rPr lang="de-DE" sz="3600" dirty="0">
                <a:solidFill>
                  <a:schemeClr val="bg2">
                    <a:lumMod val="10000"/>
                  </a:schemeClr>
                </a:solidFill>
                <a:latin typeface="D-DIN Exp" panose="020B0504020202030204"/>
              </a:rPr>
              <a:t>, ist </a:t>
            </a:r>
            <a:r>
              <a:rPr lang="de-DE" sz="3600" dirty="0" err="1">
                <a:solidFill>
                  <a:schemeClr val="bg2">
                    <a:lumMod val="10000"/>
                  </a:schemeClr>
                </a:solidFill>
                <a:latin typeface="D-DIN Exp" panose="020B0504020202030204"/>
              </a:rPr>
              <a:t>determinants</a:t>
            </a:r>
            <a:r>
              <a:rPr lang="de-DE" sz="3600" dirty="0">
                <a:solidFill>
                  <a:schemeClr val="bg2">
                    <a:lumMod val="10000"/>
                  </a:schemeClr>
                </a:solidFill>
                <a:latin typeface="D-DIN Exp" panose="020B0504020202030204"/>
              </a:rPr>
              <a:t> and  </a:t>
            </a:r>
            <a:r>
              <a:rPr lang="de-DE" sz="3600" dirty="0" err="1">
                <a:solidFill>
                  <a:schemeClr val="bg2">
                    <a:lumMod val="10000"/>
                  </a:schemeClr>
                </a:solidFill>
                <a:latin typeface="D-DIN Exp" panose="020B0504020202030204"/>
              </a:rPr>
              <a:t>consequences</a:t>
            </a:r>
            <a:r>
              <a:rPr lang="de-DE" sz="3600" dirty="0">
                <a:solidFill>
                  <a:schemeClr val="bg2">
                    <a:lumMod val="10000"/>
                  </a:schemeClr>
                </a:solidFill>
                <a:latin typeface="D-DIN Exp" panose="020B0504020202030204"/>
              </a:rPr>
              <a:t> in </a:t>
            </a:r>
            <a:r>
              <a:rPr lang="de-DE" sz="3600" dirty="0" err="1">
                <a:solidFill>
                  <a:schemeClr val="bg2">
                    <a:lumMod val="10000"/>
                  </a:schemeClr>
                </a:solidFill>
                <a:latin typeface="D-DIN Exp" panose="020B0504020202030204"/>
              </a:rPr>
              <a:t>academia</a:t>
            </a:r>
            <a:r>
              <a:rPr lang="de-DE" sz="3600" dirty="0">
                <a:solidFill>
                  <a:schemeClr val="bg2">
                    <a:lumMod val="10000"/>
                  </a:schemeClr>
                </a:solidFill>
                <a:latin typeface="D-DIN Exp" panose="020B0504020202030204"/>
              </a:rPr>
              <a:t>. PLoS ONE 20(2) </a:t>
            </a:r>
            <a:r>
              <a:rPr lang="de-DE" sz="3600" dirty="0">
                <a:solidFill>
                  <a:schemeClr val="bg2">
                    <a:lumMod val="10000"/>
                  </a:schemeClr>
                </a:solidFill>
                <a:latin typeface="D-DIN Exp" panose="020B0504020202030204"/>
                <a:hlinkClick r:id="rId6"/>
              </a:rPr>
              <a:t>https://doi.org/10.1371/journal.pone.0317872</a:t>
            </a:r>
            <a:r>
              <a:rPr lang="de-DE" sz="3600" dirty="0">
                <a:solidFill>
                  <a:schemeClr val="bg2">
                    <a:lumMod val="10000"/>
                  </a:schemeClr>
                </a:solidFill>
                <a:latin typeface="D-DIN Exp" panose="020B0504020202030204"/>
              </a:rPr>
              <a:t> </a:t>
            </a:r>
          </a:p>
          <a:p>
            <a:pPr algn="l"/>
            <a:endParaRPr lang="de-DE" sz="3600" dirty="0">
              <a:solidFill>
                <a:schemeClr val="bg2">
                  <a:lumMod val="10000"/>
                </a:schemeClr>
              </a:solidFill>
              <a:latin typeface="D-DIN Exp" panose="020B0504020202030204"/>
            </a:endParaRPr>
          </a:p>
          <a:p>
            <a:pPr algn="l"/>
            <a:r>
              <a:rPr lang="en-GB" sz="3600" dirty="0">
                <a:solidFill>
                  <a:schemeClr val="bg2">
                    <a:lumMod val="10000"/>
                  </a:schemeClr>
                </a:solidFill>
                <a:latin typeface="D-DIN Exp" panose="020B0504020202030204"/>
                <a:ea typeface="Calibri" panose="020F0502020204030204" pitchFamily="34" charset="0"/>
              </a:rPr>
              <a:t>Strid, S., Humbert, A.L., Hearn J., </a:t>
            </a:r>
            <a:r>
              <a:rPr lang="en-GB" sz="3600" dirty="0" err="1">
                <a:solidFill>
                  <a:schemeClr val="bg2">
                    <a:lumMod val="10000"/>
                  </a:schemeClr>
                </a:solidFill>
                <a:latin typeface="D-DIN Exp" panose="020B0504020202030204"/>
                <a:ea typeface="Calibri" panose="020F0502020204030204" pitchFamily="34" charset="0"/>
              </a:rPr>
              <a:t>Bondestam</a:t>
            </a:r>
            <a:r>
              <a:rPr lang="en-GB" sz="3600" dirty="0">
                <a:solidFill>
                  <a:schemeClr val="bg2">
                    <a:lumMod val="10000"/>
                  </a:schemeClr>
                </a:solidFill>
                <a:latin typeface="D-DIN Exp" panose="020B0504020202030204"/>
                <a:ea typeface="Calibri" panose="020F0502020204030204" pitchFamily="34" charset="0"/>
              </a:rPr>
              <a:t>, F., </a:t>
            </a:r>
            <a:r>
              <a:rPr lang="en-GB" sz="3600" dirty="0" err="1">
                <a:solidFill>
                  <a:schemeClr val="bg2">
                    <a:lumMod val="10000"/>
                  </a:schemeClr>
                </a:solidFill>
                <a:latin typeface="D-DIN Exp" panose="020B0504020202030204"/>
                <a:ea typeface="Calibri" panose="020F0502020204030204" pitchFamily="34" charset="0"/>
              </a:rPr>
              <a:t>Husu</a:t>
            </a:r>
            <a:r>
              <a:rPr lang="en-GB" sz="3600" dirty="0">
                <a:solidFill>
                  <a:schemeClr val="bg2">
                    <a:lumMod val="10000"/>
                  </a:schemeClr>
                </a:solidFill>
                <a:latin typeface="D-DIN Exp" panose="020B0504020202030204"/>
                <a:ea typeface="Calibri" panose="020F0502020204030204" pitchFamily="34" charset="0"/>
              </a:rPr>
              <a:t>, L. 2021. </a:t>
            </a:r>
            <a:r>
              <a:rPr lang="en-GB" sz="3600" i="1" dirty="0">
                <a:solidFill>
                  <a:schemeClr val="bg2">
                    <a:lumMod val="10000"/>
                  </a:schemeClr>
                </a:solidFill>
                <a:latin typeface="D-DIN Exp" panose="020B0504020202030204"/>
                <a:ea typeface="Calibri" panose="020F0502020204030204" pitchFamily="34" charset="0"/>
              </a:rPr>
              <a:t>UNISAFE Deliverable No. 3.1. Theoretical </a:t>
            </a:r>
            <a:r>
              <a:rPr lang="en-GB" sz="3600" i="1" dirty="0">
                <a:solidFill>
                  <a:schemeClr val="tx2">
                    <a:lumMod val="50000"/>
                  </a:schemeClr>
                </a:solidFill>
                <a:latin typeface="D-DIN Exp" panose="020B0504020202030204"/>
                <a:ea typeface="Calibri" panose="020F0502020204030204" pitchFamily="34" charset="0"/>
              </a:rPr>
              <a:t>and conceptual framework. </a:t>
            </a:r>
            <a:r>
              <a:rPr lang="en-GB" sz="3600" i="1" dirty="0">
                <a:solidFill>
                  <a:schemeClr val="tx2">
                    <a:lumMod val="50000"/>
                  </a:schemeClr>
                </a:solidFill>
                <a:latin typeface="D-DIN Exp" panose="020B0504020202030204"/>
                <a:ea typeface="Calibri" panose="020F0502020204030204" pitchFamily="34" charset="0"/>
                <a:hlinkClick r:id="rId7"/>
              </a:rPr>
              <a:t>https://zenodo.org/records/7333232#.Y3e_V33MJPY</a:t>
            </a:r>
            <a:r>
              <a:rPr lang="en-GB" sz="3600" i="1" dirty="0">
                <a:solidFill>
                  <a:schemeClr val="tx2">
                    <a:lumMod val="50000"/>
                  </a:schemeClr>
                </a:solidFill>
                <a:latin typeface="D-DIN Exp" panose="020B0504020202030204"/>
                <a:ea typeface="Calibri" panose="020F0502020204030204" pitchFamily="34" charset="0"/>
              </a:rPr>
              <a:t> </a:t>
            </a:r>
            <a:endParaRPr lang="de-DE" sz="3600" dirty="0">
              <a:solidFill>
                <a:schemeClr val="tx2">
                  <a:lumMod val="50000"/>
                </a:schemeClr>
              </a:solidFill>
              <a:latin typeface="D-DIN Exp" panose="020B0504020202030204"/>
            </a:endParaRPr>
          </a:p>
          <a:p>
            <a:pPr algn="l"/>
            <a:endParaRPr lang="en-US" sz="3600" dirty="0">
              <a:latin typeface="D-DIN Exp" panose="020B0504020202030204"/>
            </a:endParaRPr>
          </a:p>
          <a:p>
            <a:pPr algn="l"/>
            <a:r>
              <a:rPr lang="en-US" sz="3600" dirty="0" err="1">
                <a:solidFill>
                  <a:schemeClr val="bg2">
                    <a:lumMod val="10000"/>
                  </a:schemeClr>
                </a:solidFill>
                <a:latin typeface="D-DIN Exp" panose="020B0504020202030204"/>
              </a:rPr>
              <a:t>UniSAFE</a:t>
            </a:r>
            <a:r>
              <a:rPr lang="en-US" sz="3600" dirty="0">
                <a:solidFill>
                  <a:schemeClr val="bg2">
                    <a:lumMod val="10000"/>
                  </a:schemeClr>
                </a:solidFill>
                <a:latin typeface="D-DIN Exp" panose="020B0504020202030204"/>
              </a:rPr>
              <a:t> D3.2 Report on the European Policy Baseline</a:t>
            </a:r>
            <a:r>
              <a:rPr lang="en-US" sz="3600" dirty="0">
                <a:latin typeface="D-DIN Exp" panose="020B0504020202030204"/>
              </a:rPr>
              <a:t> </a:t>
            </a:r>
            <a:r>
              <a:rPr lang="en-US" sz="3600" dirty="0">
                <a:latin typeface="D-DIN Exp" panose="020B0504020202030204"/>
                <a:hlinkClick r:id="rId8"/>
              </a:rPr>
              <a:t>https://zenodo.org/records/5780037#.Ybi-x1nTVhF</a:t>
            </a:r>
            <a:r>
              <a:rPr lang="en-US" sz="3600" dirty="0">
                <a:latin typeface="D-DIN Exp" panose="020B0504020202030204"/>
              </a:rPr>
              <a:t> </a:t>
            </a:r>
          </a:p>
          <a:p>
            <a:pPr algn="l"/>
            <a:endParaRPr lang="en-US" sz="3600" dirty="0">
              <a:solidFill>
                <a:schemeClr val="tx2">
                  <a:lumMod val="50000"/>
                </a:schemeClr>
              </a:solidFill>
              <a:latin typeface="D-DIN Exp" panose="020B0504020202030204"/>
            </a:endParaRPr>
          </a:p>
          <a:p>
            <a:pPr algn="l"/>
            <a:r>
              <a:rPr lang="en-US" sz="3600" dirty="0">
                <a:solidFill>
                  <a:schemeClr val="tx2">
                    <a:lumMod val="50000"/>
                  </a:schemeClr>
                </a:solidFill>
                <a:latin typeface="D-DIN Exp" panose="020B0504020202030204"/>
              </a:rPr>
              <a:t>Huck, A.; Andreska, Z., </a:t>
            </a:r>
            <a:r>
              <a:rPr lang="en-US" sz="3600" dirty="0" err="1">
                <a:solidFill>
                  <a:schemeClr val="tx2">
                    <a:lumMod val="50000"/>
                  </a:schemeClr>
                </a:solidFill>
                <a:latin typeface="D-DIN Exp" panose="020B0504020202030204"/>
              </a:rPr>
              <a:t>Dvorcakova</a:t>
            </a:r>
            <a:r>
              <a:rPr lang="en-US" sz="3600" dirty="0">
                <a:solidFill>
                  <a:schemeClr val="tx2">
                    <a:lumMod val="50000"/>
                  </a:schemeClr>
                </a:solidFill>
                <a:latin typeface="D-DIN Exp" panose="020B0504020202030204"/>
              </a:rPr>
              <a:t>, J. &amp; </a:t>
            </a:r>
            <a:r>
              <a:rPr lang="en-US" sz="3600" dirty="0" err="1">
                <a:solidFill>
                  <a:schemeClr val="tx2">
                    <a:lumMod val="50000"/>
                  </a:schemeClr>
                </a:solidFill>
                <a:latin typeface="D-DIN Exp" panose="020B0504020202030204"/>
              </a:rPr>
              <a:t>Linkova</a:t>
            </a:r>
            <a:r>
              <a:rPr lang="en-US" sz="3600" dirty="0">
                <a:solidFill>
                  <a:schemeClr val="tx2">
                    <a:lumMod val="50000"/>
                  </a:schemeClr>
                </a:solidFill>
                <a:latin typeface="D-DIN Exp" panose="020B0504020202030204"/>
              </a:rPr>
              <a:t>, M. (2022) Inventory policies and measures to respond to GBV in European universities and research organizations (Deliverable D. 5.1. </a:t>
            </a:r>
            <a:r>
              <a:rPr lang="en-US" sz="3600" dirty="0" err="1">
                <a:solidFill>
                  <a:schemeClr val="tx2">
                    <a:lumMod val="50000"/>
                  </a:schemeClr>
                </a:solidFill>
                <a:latin typeface="D-DIN Exp" panose="020B0504020202030204"/>
              </a:rPr>
              <a:t>UniSAFE</a:t>
            </a:r>
            <a:r>
              <a:rPr lang="en-US" sz="3600" dirty="0">
                <a:solidFill>
                  <a:schemeClr val="tx2">
                    <a:lumMod val="50000"/>
                  </a:schemeClr>
                </a:solidFill>
                <a:latin typeface="D-DIN Exp" panose="020B0504020202030204"/>
              </a:rPr>
              <a:t>. </a:t>
            </a:r>
            <a:r>
              <a:rPr lang="en-US" sz="3600" dirty="0">
                <a:solidFill>
                  <a:schemeClr val="tx2">
                    <a:lumMod val="50000"/>
                  </a:schemeClr>
                </a:solidFill>
                <a:latin typeface="D-DIN Exp" panose="020B0504020202030204"/>
                <a:hlinkClick r:id="rId9"/>
              </a:rPr>
              <a:t>https://doi.org/10.5281/zenodo.5939082</a:t>
            </a:r>
            <a:r>
              <a:rPr lang="en-US" sz="3600" dirty="0">
                <a:solidFill>
                  <a:schemeClr val="tx2">
                    <a:lumMod val="50000"/>
                  </a:schemeClr>
                </a:solidFill>
                <a:latin typeface="D-DIN Exp" panose="020B0504020202030204"/>
              </a:rPr>
              <a:t> )</a:t>
            </a:r>
            <a:endParaRPr lang="en-US" sz="3600" dirty="0">
              <a:solidFill>
                <a:schemeClr val="tx2">
                  <a:lumMod val="50000"/>
                  <a:alpha val="70000"/>
                </a:schemeClr>
              </a:solidFill>
              <a:latin typeface="D-DIN Exp" panose="020B0504020202030204"/>
            </a:endParaRPr>
          </a:p>
          <a:p>
            <a:endParaRPr lang="en-US" dirty="0"/>
          </a:p>
        </p:txBody>
      </p:sp>
      <p:sp>
        <p:nvSpPr>
          <p:cNvPr id="4" name="TextBox 3">
            <a:extLst>
              <a:ext uri="{FF2B5EF4-FFF2-40B4-BE49-F238E27FC236}">
                <a16:creationId xmlns:a16="http://schemas.microsoft.com/office/drawing/2014/main" id="{F79CCFC6-9EC3-9F14-083E-37E2B3EC0829}"/>
              </a:ext>
            </a:extLst>
          </p:cNvPr>
          <p:cNvSpPr txBox="1"/>
          <p:nvPr/>
        </p:nvSpPr>
        <p:spPr>
          <a:xfrm>
            <a:off x="7926572" y="255114"/>
            <a:ext cx="1219554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a:solidFill>
                  <a:schemeClr val="tx2">
                    <a:lumMod val="50000"/>
                  </a:schemeClr>
                </a:solidFill>
                <a:latin typeface="D-DIN Exp" panose="020B0504020202030204"/>
              </a:rPr>
              <a:t>References</a:t>
            </a:r>
            <a:endParaRPr lang="en-US" sz="4800" dirty="0"/>
          </a:p>
        </p:txBody>
      </p:sp>
      <p:sp>
        <p:nvSpPr>
          <p:cNvPr id="6" name="Rectangle 2">
            <a:extLst>
              <a:ext uri="{FF2B5EF4-FFF2-40B4-BE49-F238E27FC236}">
                <a16:creationId xmlns:a16="http://schemas.microsoft.com/office/drawing/2014/main" id="{2E03AA11-5450-00E8-2A8B-0612C1AC9739}"/>
              </a:ext>
            </a:extLst>
          </p:cNvPr>
          <p:cNvSpPr>
            <a:spLocks noChangeArrowheads="1"/>
          </p:cNvSpPr>
          <p:nvPr/>
        </p:nvSpPr>
        <p:spPr bwMode="auto">
          <a:xfrm>
            <a:off x="0" y="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155CC"/>
                </a:solidFill>
                <a:effectLst/>
                <a:latin typeface="Aptos" panose="020B0004020202020204" pitchFamily="34" charset="0"/>
                <a:hlinkClick r:id="rId10"/>
              </a:rPr>
              <a:t>https://journals.plos.org/plosone/article?id=10.1371/journal.pone.0317872</a:t>
            </a:r>
            <a:r>
              <a:rPr kumimoji="0" lang="en-US" altLang="en-US" sz="1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E0A896DE-B335-1971-419C-74AACAC667E4}"/>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155CC"/>
                </a:solidFill>
                <a:effectLst/>
                <a:latin typeface="Aptos" panose="020B0004020202020204" pitchFamily="34" charset="0"/>
                <a:hlinkClick r:id="rId10"/>
              </a:rPr>
              <a:t>https://journals.plos.org/plosone/article?id=10.1371/journal.pone.0317872</a:t>
            </a:r>
            <a:r>
              <a:rPr kumimoji="0" lang="en-US" altLang="en-US" sz="1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392595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p:cNvGrpSpPr/>
        <p:nvPr/>
      </p:nvGrpSpPr>
      <p:grpSpPr>
        <a:xfrm>
          <a:off x="0" y="0"/>
          <a:ext cx="0" cy="0"/>
          <a:chOff x="0" y="0"/>
          <a:chExt cx="0" cy="0"/>
        </a:xfrm>
      </p:grpSpPr>
      <p:grpSp>
        <p:nvGrpSpPr>
          <p:cNvPr id="184" name="Image Gallery"/>
          <p:cNvGrpSpPr/>
          <p:nvPr/>
        </p:nvGrpSpPr>
        <p:grpSpPr>
          <a:xfrm>
            <a:off x="19656" y="337830"/>
            <a:ext cx="6441702" cy="3857400"/>
            <a:chOff x="0" y="0"/>
            <a:chExt cx="6441700" cy="3857399"/>
          </a:xfrm>
        </p:grpSpPr>
        <p:pic>
          <p:nvPicPr>
            <p:cNvPr id="182" name="Logo prezentacijai-02.png" descr="Logo prezentacijai-02.png"/>
            <p:cNvPicPr>
              <a:picLocks noChangeAspect="1"/>
            </p:cNvPicPr>
            <p:nvPr/>
          </p:nvPicPr>
          <p:blipFill>
            <a:blip r:embed="rId2"/>
            <a:srcRect t="24626" b="24626"/>
            <a:stretch>
              <a:fillRect/>
            </a:stretch>
          </p:blipFill>
          <p:spPr>
            <a:xfrm>
              <a:off x="0" y="0"/>
              <a:ext cx="6441701" cy="3269035"/>
            </a:xfrm>
            <a:prstGeom prst="rect">
              <a:avLst/>
            </a:prstGeom>
            <a:ln w="12700" cap="flat">
              <a:noFill/>
              <a:miter lim="400000"/>
            </a:ln>
            <a:effectLst/>
          </p:spPr>
        </p:pic>
        <p:sp>
          <p:nvSpPr>
            <p:cNvPr id="183" name="Caption"/>
            <p:cNvSpPr/>
            <p:nvPr/>
          </p:nvSpPr>
          <p:spPr>
            <a:xfrm>
              <a:off x="0" y="3345234"/>
              <a:ext cx="6441701" cy="512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endParaRPr dirty="0"/>
            </a:p>
          </p:txBody>
        </p:sp>
      </p:grpSp>
      <p:sp>
        <p:nvSpPr>
          <p:cNvPr id="2" name="Thank You!">
            <a:extLst>
              <a:ext uri="{FF2B5EF4-FFF2-40B4-BE49-F238E27FC236}">
                <a16:creationId xmlns:a16="http://schemas.microsoft.com/office/drawing/2014/main" id="{C5CEBCD1-5955-B360-58A7-5FCCDA8684C5}"/>
              </a:ext>
            </a:extLst>
          </p:cNvPr>
          <p:cNvSpPr txBox="1"/>
          <p:nvPr/>
        </p:nvSpPr>
        <p:spPr>
          <a:xfrm>
            <a:off x="11057448" y="4599841"/>
            <a:ext cx="9019595" cy="1616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80000"/>
              </a:lnSpc>
              <a:defRPr sz="12000" spc="-239">
                <a:solidFill>
                  <a:srgbClr val="FFFFFF"/>
                </a:solidFill>
                <a:latin typeface="Brandon Grotesque Regular"/>
                <a:ea typeface="Brandon Grotesque Regular"/>
                <a:cs typeface="Brandon Grotesque Regular"/>
                <a:sym typeface="Brandon Grotesque Regular"/>
              </a:defRPr>
            </a:lvl1pPr>
          </a:lstStyle>
          <a:p>
            <a:r>
              <a:rPr dirty="0"/>
              <a:t>Thank You!</a:t>
            </a:r>
          </a:p>
        </p:txBody>
      </p:sp>
      <p:sp>
        <p:nvSpPr>
          <p:cNvPr id="7" name="TextBox 6">
            <a:extLst>
              <a:ext uri="{FF2B5EF4-FFF2-40B4-BE49-F238E27FC236}">
                <a16:creationId xmlns:a16="http://schemas.microsoft.com/office/drawing/2014/main" id="{B6C2CA42-358A-2951-1AD5-7913042E00B8}"/>
              </a:ext>
            </a:extLst>
          </p:cNvPr>
          <p:cNvSpPr txBox="1"/>
          <p:nvPr/>
        </p:nvSpPr>
        <p:spPr>
          <a:xfrm>
            <a:off x="6097657" y="6442502"/>
            <a:ext cx="12195312"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de-DE" sz="4000" b="0" i="0" u="none" strike="noStrike" cap="none" spc="0" normalizeH="0" baseline="0" dirty="0" err="1">
                <a:ln>
                  <a:noFill/>
                </a:ln>
                <a:solidFill>
                  <a:srgbClr val="000B22"/>
                </a:solidFill>
                <a:effectLst/>
                <a:uFillTx/>
                <a:latin typeface="Calibri" panose="020F0502020204030204" pitchFamily="34" charset="0"/>
                <a:cs typeface="Calibri" panose="020F0502020204030204" pitchFamily="34" charset="0"/>
                <a:sym typeface="Helvetica Neue"/>
              </a:rPr>
              <a:t>Contacts</a:t>
            </a:r>
            <a:endParaRPr kumimoji="0" lang="de-DE" sz="4000" b="0" i="0" u="none" strike="noStrike" cap="none" spc="0" normalizeH="0" baseline="0" dirty="0">
              <a:ln>
                <a:noFill/>
              </a:ln>
              <a:solidFill>
                <a:srgbClr val="000B22"/>
              </a:solidFill>
              <a:effectLst/>
              <a:uFillTx/>
              <a:latin typeface="Calibri" panose="020F0502020204030204" pitchFamily="34" charset="0"/>
              <a:cs typeface="Calibri" panose="020F0502020204030204" pitchFamily="34" charset="0"/>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lang="lt-LT" sz="4000" dirty="0">
                <a:solidFill>
                  <a:srgbClr val="000B22"/>
                </a:solidFill>
                <a:latin typeface="Calibri" panose="020F0502020204030204" pitchFamily="34" charset="0"/>
                <a:cs typeface="Calibri" panose="020F0502020204030204" pitchFamily="34" charset="0"/>
              </a:rPr>
              <a:t>Vilana </a:t>
            </a:r>
            <a:r>
              <a:rPr lang="lt-LT" sz="4000" dirty="0" err="1">
                <a:solidFill>
                  <a:srgbClr val="000B22"/>
                </a:solidFill>
                <a:latin typeface="Calibri" panose="020F0502020204030204" pitchFamily="34" charset="0"/>
                <a:cs typeface="Calibri" panose="020F0502020204030204" pitchFamily="34" charset="0"/>
              </a:rPr>
              <a:t>Pilinkaitė</a:t>
            </a:r>
            <a:r>
              <a:rPr lang="lt-LT" sz="4000" dirty="0">
                <a:solidFill>
                  <a:srgbClr val="000B22"/>
                </a:solidFill>
                <a:latin typeface="Calibri" panose="020F0502020204030204" pitchFamily="34" charset="0"/>
                <a:cs typeface="Calibri" panose="020F0502020204030204" pitchFamily="34" charset="0"/>
              </a:rPr>
              <a:t> </a:t>
            </a:r>
            <a:r>
              <a:rPr lang="lt-LT" sz="4000" dirty="0" err="1">
                <a:solidFill>
                  <a:srgbClr val="000B22"/>
                </a:solidFill>
                <a:latin typeface="Calibri" panose="020F0502020204030204" pitchFamily="34" charset="0"/>
                <a:cs typeface="Calibri" panose="020F0502020204030204" pitchFamily="34" charset="0"/>
              </a:rPr>
              <a:t>Sotirovič</a:t>
            </a:r>
            <a:r>
              <a:rPr lang="de-DE" sz="2400" dirty="0">
                <a:solidFill>
                  <a:schemeClr val="tx1">
                    <a:lumMod val="50000"/>
                  </a:schemeClr>
                </a:solidFill>
                <a:latin typeface="Calibri" panose="020F0502020204030204" pitchFamily="34" charset="0"/>
                <a:cs typeface="Calibri" panose="020F0502020204030204" pitchFamily="34" charset="0"/>
              </a:rPr>
              <a:t>	</a:t>
            </a:r>
            <a:r>
              <a:rPr lang="de-DE" sz="4000" dirty="0" err="1">
                <a:solidFill>
                  <a:schemeClr val="tx1">
                    <a:lumMod val="50000"/>
                  </a:schemeClr>
                </a:solidFill>
                <a:latin typeface="Calibri" panose="020F0502020204030204" pitchFamily="34" charset="0"/>
                <a:cs typeface="Calibri" panose="020F0502020204030204" pitchFamily="34" charset="0"/>
                <a:hlinkClick r:id="rId3"/>
              </a:rPr>
              <a:t>vilana@ces.lt</a:t>
            </a:r>
            <a:r>
              <a:rPr lang="de-DE" sz="4000" dirty="0">
                <a:solidFill>
                  <a:schemeClr val="tx1">
                    <a:lumMod val="50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C71D2E6B-C241-DB5B-D690-B1BADAA21EC1}"/>
              </a:ext>
            </a:extLst>
          </p:cNvPr>
          <p:cNvSpPr txBox="1"/>
          <p:nvPr/>
        </p:nvSpPr>
        <p:spPr>
          <a:xfrm>
            <a:off x="297713" y="8648900"/>
            <a:ext cx="21854528"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2800" dirty="0" err="1">
                <a:solidFill>
                  <a:schemeClr val="bg2">
                    <a:lumMod val="10000"/>
                  </a:schemeClr>
                </a:solidFill>
              </a:rPr>
              <a:t>Lipinky</a:t>
            </a:r>
            <a:r>
              <a:rPr lang="en-GB" sz="2800" dirty="0">
                <a:solidFill>
                  <a:schemeClr val="bg2">
                    <a:lumMod val="10000"/>
                  </a:schemeClr>
                </a:solidFill>
              </a:rPr>
              <a:t>, A.,  Pereira, B. C. J., </a:t>
            </a:r>
            <a:r>
              <a:rPr lang="en-GB" sz="2800" dirty="0" err="1">
                <a:solidFill>
                  <a:schemeClr val="bg2">
                    <a:lumMod val="10000"/>
                  </a:schemeClr>
                </a:solidFill>
              </a:rPr>
              <a:t>Pilinkaite</a:t>
            </a:r>
            <a:r>
              <a:rPr lang="en-GB" sz="2800" dirty="0">
                <a:solidFill>
                  <a:schemeClr val="bg2">
                    <a:lumMod val="10000"/>
                  </a:schemeClr>
                </a:solidFill>
              </a:rPr>
              <a:t> </a:t>
            </a:r>
            <a:r>
              <a:rPr lang="en-GB" sz="2800" dirty="0" err="1">
                <a:solidFill>
                  <a:schemeClr val="bg2">
                    <a:lumMod val="10000"/>
                  </a:schemeClr>
                </a:solidFill>
              </a:rPr>
              <a:t>Sotirovic</a:t>
            </a:r>
            <a:r>
              <a:rPr lang="en-GB" sz="2800" dirty="0">
                <a:solidFill>
                  <a:schemeClr val="bg2">
                    <a:lumMod val="10000"/>
                  </a:schemeClr>
                </a:solidFill>
              </a:rPr>
              <a:t>, V., “Embracing Paradox Realities: Racially Minoritised Women and Gender-Based Violence in Higher Education” </a:t>
            </a:r>
            <a:r>
              <a:rPr lang="en-GB" sz="2800" i="1" dirty="0">
                <a:solidFill>
                  <a:schemeClr val="bg2">
                    <a:lumMod val="10000"/>
                  </a:schemeClr>
                </a:solidFill>
              </a:rPr>
              <a:t>Social Inclusion</a:t>
            </a:r>
            <a:r>
              <a:rPr lang="en-GB" sz="2800" dirty="0">
                <a:solidFill>
                  <a:schemeClr val="bg2">
                    <a:lumMod val="10000"/>
                  </a:schemeClr>
                </a:solidFill>
              </a:rPr>
              <a:t> (in print) </a:t>
            </a:r>
            <a:r>
              <a:rPr lang="en-US" sz="2800" dirty="0">
                <a:solidFill>
                  <a:schemeClr val="bg2">
                    <a:lumMod val="10000"/>
                  </a:schemeClr>
                </a:solidFill>
              </a:rPr>
              <a:t>DOI</a:t>
            </a:r>
            <a:r>
              <a:rPr lang="en-US" sz="2800" b="1" dirty="0"/>
              <a:t>: </a:t>
            </a:r>
            <a:r>
              <a:rPr lang="en-US" sz="2800" dirty="0">
                <a:hlinkClick r:id="rId4"/>
              </a:rPr>
              <a:t>https://doi.org/10.17645/si.9825</a:t>
            </a:r>
            <a:endParaRPr lang="en-US" sz="2800" dirty="0">
              <a:solidFill>
                <a:schemeClr val="tx1">
                  <a:lumMod val="50000"/>
                </a:schemeClr>
              </a:solidFill>
            </a:endParaRPr>
          </a:p>
          <a:p>
            <a:pPr marL="0" marR="0" indent="0" algn="l" defTabSz="2438338" rtl="0" fontAlgn="auto" latinLnBrk="0" hangingPunct="0">
              <a:lnSpc>
                <a:spcPct val="100000"/>
              </a:lnSpc>
              <a:spcBef>
                <a:spcPts val="0"/>
              </a:spcBef>
              <a:spcAft>
                <a:spcPts val="0"/>
              </a:spcAft>
              <a:buClrTx/>
              <a:buSzTx/>
              <a:buFontTx/>
              <a:buNone/>
              <a:tabLst/>
            </a:pPr>
            <a:endParaRPr lang="en-US" sz="2800" dirty="0">
              <a:solidFill>
                <a:srgbClr val="000B22"/>
              </a:solidFill>
              <a:latin typeface="Calibri" panose="020F0502020204030204" pitchFamily="34" charset="0"/>
              <a:cs typeface="Calibri" panose="020F0502020204030204" pitchFamily="34" charset="0"/>
            </a:endParaRPr>
          </a:p>
          <a:p>
            <a:pPr marL="0" marR="0" indent="0" algn="l" defTabSz="2438338" rtl="0" fontAlgn="auto" latinLnBrk="0" hangingPunct="0">
              <a:lnSpc>
                <a:spcPct val="100000"/>
              </a:lnSpc>
              <a:spcBef>
                <a:spcPts val="0"/>
              </a:spcBef>
              <a:spcAft>
                <a:spcPts val="0"/>
              </a:spcAft>
              <a:buClrTx/>
              <a:buSzTx/>
              <a:buFontTx/>
              <a:buNone/>
              <a:tabLst/>
            </a:pPr>
            <a:r>
              <a:rPr lang="lt-LT" sz="2800" dirty="0" err="1">
                <a:solidFill>
                  <a:srgbClr val="000B22"/>
                </a:solidFill>
                <a:latin typeface="Calibri" panose="020F0502020204030204" pitchFamily="34" charset="0"/>
                <a:cs typeface="Calibri" panose="020F0502020204030204" pitchFamily="34" charset="0"/>
              </a:rPr>
              <a:t>Pilinkaitė</a:t>
            </a:r>
            <a:r>
              <a:rPr lang="lt-LT" sz="2800" dirty="0">
                <a:solidFill>
                  <a:srgbClr val="000B22"/>
                </a:solidFill>
                <a:latin typeface="Calibri" panose="020F0502020204030204" pitchFamily="34" charset="0"/>
                <a:cs typeface="Calibri" panose="020F0502020204030204" pitchFamily="34" charset="0"/>
              </a:rPr>
              <a:t> </a:t>
            </a:r>
            <a:r>
              <a:rPr lang="lt-LT" sz="2800" dirty="0" err="1">
                <a:solidFill>
                  <a:srgbClr val="000B22"/>
                </a:solidFill>
                <a:latin typeface="Calibri" panose="020F0502020204030204" pitchFamily="34" charset="0"/>
                <a:cs typeface="Calibri" panose="020F0502020204030204" pitchFamily="34" charset="0"/>
              </a:rPr>
              <a:t>Sotirovič</a:t>
            </a:r>
            <a:r>
              <a:rPr lang="en-US" sz="2800" dirty="0">
                <a:solidFill>
                  <a:srgbClr val="000B22"/>
                </a:solidFill>
                <a:latin typeface="Calibri" panose="020F0502020204030204" pitchFamily="34" charset="0"/>
                <a:cs typeface="Calibri" panose="020F0502020204030204" pitchFamily="34" charset="0"/>
              </a:rPr>
              <a:t>, Vilana, </a:t>
            </a:r>
            <a:r>
              <a:rPr lang="en-US" sz="2800" dirty="0" err="1">
                <a:solidFill>
                  <a:srgbClr val="000B22"/>
                </a:solidFill>
                <a:latin typeface="Calibri" panose="020F0502020204030204" pitchFamily="34" charset="0"/>
                <a:cs typeface="Calibri" panose="020F0502020204030204" pitchFamily="34" charset="0"/>
              </a:rPr>
              <a:t>Lipinsky</a:t>
            </a:r>
            <a:r>
              <a:rPr lang="en-US" sz="2800" dirty="0">
                <a:solidFill>
                  <a:srgbClr val="000B22"/>
                </a:solidFill>
                <a:latin typeface="Calibri" panose="020F0502020204030204" pitchFamily="34" charset="0"/>
                <a:cs typeface="Calibri" panose="020F0502020204030204" pitchFamily="34" charset="0"/>
              </a:rPr>
              <a:t>, </a:t>
            </a:r>
            <a:r>
              <a:rPr lang="en-US" sz="2800" dirty="0" err="1">
                <a:solidFill>
                  <a:srgbClr val="000B22"/>
                </a:solidFill>
                <a:latin typeface="Calibri" panose="020F0502020204030204" pitchFamily="34" charset="0"/>
                <a:cs typeface="Calibri" panose="020F0502020204030204" pitchFamily="34" charset="0"/>
              </a:rPr>
              <a:t>Anke</a:t>
            </a:r>
            <a:r>
              <a:rPr lang="en-US" sz="2800" dirty="0">
                <a:solidFill>
                  <a:srgbClr val="000B22"/>
                </a:solidFill>
                <a:latin typeface="Calibri" panose="020F0502020204030204" pitchFamily="34" charset="0"/>
                <a:cs typeface="Calibri" panose="020F0502020204030204" pitchFamily="34" charset="0"/>
              </a:rPr>
              <a:t>, </a:t>
            </a:r>
            <a:r>
              <a:rPr lang="en-US" sz="2800" dirty="0" err="1">
                <a:solidFill>
                  <a:srgbClr val="000B22"/>
                </a:solidFill>
                <a:latin typeface="Calibri" panose="020F0502020204030204" pitchFamily="34" charset="0"/>
                <a:cs typeface="Calibri" panose="020F0502020204030204" pitchFamily="34" charset="0"/>
              </a:rPr>
              <a:t>Struzinska</a:t>
            </a:r>
            <a:r>
              <a:rPr lang="en-US" sz="2800" dirty="0">
                <a:solidFill>
                  <a:srgbClr val="000B22"/>
                </a:solidFill>
                <a:latin typeface="Calibri" panose="020F0502020204030204" pitchFamily="34" charset="0"/>
                <a:cs typeface="Calibri" panose="020F0502020204030204" pitchFamily="34" charset="0"/>
              </a:rPr>
              <a:t>, Katarzyna and Beatriz </a:t>
            </a:r>
            <a:r>
              <a:rPr lang="en-US" sz="2800" dirty="0" err="1">
                <a:solidFill>
                  <a:srgbClr val="000B22"/>
                </a:solidFill>
                <a:latin typeface="Calibri" panose="020F0502020204030204" pitchFamily="34" charset="0"/>
                <a:cs typeface="Calibri" panose="020F0502020204030204" pitchFamily="34" charset="0"/>
              </a:rPr>
              <a:t>Ranea-Trivino</a:t>
            </a:r>
            <a:r>
              <a:rPr lang="en-US" sz="2800" dirty="0">
                <a:solidFill>
                  <a:srgbClr val="000B22"/>
                </a:solidFill>
                <a:latin typeface="Calibri" panose="020F0502020204030204" pitchFamily="34" charset="0"/>
                <a:cs typeface="Calibri" panose="020F0502020204030204" pitchFamily="34" charset="0"/>
              </a:rPr>
              <a:t>. 2024. You Can Knock on the Doors and Windows of the University, but Nobody Will Care: How Universities Benefit from Network Silence around Gender-Based Violence </a:t>
            </a:r>
            <a:r>
              <a:rPr lang="en-US" sz="2800" i="1" dirty="0">
                <a:solidFill>
                  <a:srgbClr val="000B22"/>
                </a:solidFill>
                <a:latin typeface="Calibri" panose="020F0502020204030204" pitchFamily="34" charset="0"/>
                <a:cs typeface="Calibri" panose="020F0502020204030204" pitchFamily="34" charset="0"/>
              </a:rPr>
              <a:t>Social Sciences</a:t>
            </a:r>
            <a:r>
              <a:rPr lang="en-US" sz="2800" dirty="0">
                <a:solidFill>
                  <a:srgbClr val="000B22"/>
                </a:solidFill>
                <a:latin typeface="Calibri" panose="020F0502020204030204" pitchFamily="34" charset="0"/>
                <a:cs typeface="Calibri" panose="020F0502020204030204" pitchFamily="34" charset="0"/>
              </a:rPr>
              <a:t>  Vol. 13 (4) Doi: 10.3390/socsci13040199</a:t>
            </a:r>
            <a:r>
              <a:rPr lang="en-US" sz="2800" b="0" i="0" dirty="0">
                <a:solidFill>
                  <a:srgbClr val="222222"/>
                </a:solidFill>
                <a:effectLst/>
                <a:highlight>
                  <a:srgbClr val="FFFFFF"/>
                </a:highlight>
                <a:latin typeface="helvetica neue"/>
              </a:rPr>
              <a:t> </a:t>
            </a:r>
          </a:p>
          <a:p>
            <a:pPr marL="0" marR="0" indent="0" algn="l" defTabSz="2438338" rtl="0" fontAlgn="auto" latinLnBrk="0" hangingPunct="0">
              <a:lnSpc>
                <a:spcPct val="100000"/>
              </a:lnSpc>
              <a:spcBef>
                <a:spcPts val="0"/>
              </a:spcBef>
              <a:spcAft>
                <a:spcPts val="0"/>
              </a:spcAft>
              <a:buClrTx/>
              <a:buSzTx/>
              <a:buFontTx/>
              <a:buNone/>
              <a:tabLst/>
            </a:pPr>
            <a:endParaRPr lang="en-US" sz="2800" dirty="0">
              <a:solidFill>
                <a:srgbClr val="222222"/>
              </a:solidFill>
              <a:highlight>
                <a:srgbClr val="FFFFFF"/>
              </a:highlight>
              <a:latin typeface="helvetica neue"/>
              <a:cs typeface="Calibri" panose="020F0502020204030204" pitchFamily="34" charset="0"/>
            </a:endParaRPr>
          </a:p>
          <a:p>
            <a:pPr algn="l"/>
            <a:r>
              <a:rPr lang="en-GB" sz="2800" dirty="0" err="1">
                <a:solidFill>
                  <a:schemeClr val="bg2">
                    <a:lumMod val="25000"/>
                  </a:schemeClr>
                </a:solidFill>
                <a:latin typeface="Arial Nova Cond" panose="020B0506020202020204" pitchFamily="34" charset="0"/>
                <a:ea typeface="Calibri" panose="020F0502020204030204" pitchFamily="34" charset="0"/>
                <a:cs typeface="Arial" panose="020B0604020202020204" pitchFamily="34" charset="0"/>
              </a:rPr>
              <a:t>Pilinkaite</a:t>
            </a:r>
            <a:r>
              <a:rPr lang="en-GB" sz="2800" dirty="0">
                <a:solidFill>
                  <a:schemeClr val="bg2">
                    <a:lumMod val="25000"/>
                  </a:schemeClr>
                </a:solidFill>
                <a:latin typeface="Arial Nova Cond" panose="020B0506020202020204" pitchFamily="34" charset="0"/>
                <a:ea typeface="Calibri" panose="020F0502020204030204" pitchFamily="34" charset="0"/>
                <a:cs typeface="Arial" panose="020B0604020202020204" pitchFamily="34" charset="0"/>
              </a:rPr>
              <a:t> </a:t>
            </a:r>
            <a:r>
              <a:rPr lang="en-GB" sz="2800" dirty="0" err="1">
                <a:solidFill>
                  <a:schemeClr val="bg2">
                    <a:lumMod val="25000"/>
                  </a:schemeClr>
                </a:solidFill>
                <a:latin typeface="Arial Nova Cond" panose="020B0506020202020204" pitchFamily="34" charset="0"/>
                <a:ea typeface="Calibri" panose="020F0502020204030204" pitchFamily="34" charset="0"/>
                <a:cs typeface="Arial" panose="020B0604020202020204" pitchFamily="34" charset="0"/>
              </a:rPr>
              <a:t>Sotirovic</a:t>
            </a:r>
            <a:r>
              <a:rPr lang="en-GB" sz="2800" dirty="0">
                <a:solidFill>
                  <a:schemeClr val="bg2">
                    <a:lumMod val="25000"/>
                  </a:schemeClr>
                </a:solidFill>
                <a:latin typeface="Arial Nova Cond" panose="020B0506020202020204" pitchFamily="34" charset="0"/>
                <a:ea typeface="Calibri" panose="020F0502020204030204" pitchFamily="34" charset="0"/>
                <a:cs typeface="Arial" panose="020B0604020202020204" pitchFamily="34" charset="0"/>
              </a:rPr>
              <a:t>, V. and </a:t>
            </a:r>
            <a:r>
              <a:rPr lang="en-GB" sz="2800" dirty="0" err="1">
                <a:solidFill>
                  <a:schemeClr val="bg2">
                    <a:lumMod val="25000"/>
                  </a:schemeClr>
                </a:solidFill>
                <a:latin typeface="Arial Nova Cond" panose="020B0506020202020204" pitchFamily="34" charset="0"/>
                <a:ea typeface="Calibri" panose="020F0502020204030204" pitchFamily="34" charset="0"/>
                <a:cs typeface="Arial" panose="020B0604020202020204" pitchFamily="34" charset="0"/>
              </a:rPr>
              <a:t>Blazyte</a:t>
            </a:r>
            <a:r>
              <a:rPr lang="en-GB" sz="2800" dirty="0">
                <a:solidFill>
                  <a:schemeClr val="bg2">
                    <a:lumMod val="25000"/>
                  </a:schemeClr>
                </a:solidFill>
                <a:latin typeface="Arial Nova Cond" panose="020B0506020202020204" pitchFamily="34" charset="0"/>
                <a:ea typeface="Calibri" panose="020F0502020204030204" pitchFamily="34" charset="0"/>
                <a:cs typeface="Arial" panose="020B0604020202020204" pitchFamily="34" charset="0"/>
              </a:rPr>
              <a:t> G. (2022). Individual experiences and observation of gender-based violence in academia. Executive summary of the analysis of interviews with researchers at higher risk to gender-based violence 2023</a:t>
            </a:r>
            <a:r>
              <a:rPr lang="en-GB" sz="2800" dirty="0">
                <a:latin typeface="Arial Nova Cond" panose="020B0506020202020204" pitchFamily="34" charset="0"/>
                <a:ea typeface="Calibri" panose="020F0502020204030204" pitchFamily="34" charset="0"/>
                <a:cs typeface="Arial" panose="020B0604020202020204" pitchFamily="34" charset="0"/>
              </a:rPr>
              <a:t> </a:t>
            </a:r>
            <a:r>
              <a:rPr lang="en-GB" sz="2800" dirty="0">
                <a:latin typeface="Arial Nova Cond" panose="020B0506020202020204" pitchFamily="34" charset="0"/>
                <a:ea typeface="Calibri" panose="020F0502020204030204" pitchFamily="34" charset="0"/>
                <a:cs typeface="Arial" panose="020B0604020202020204" pitchFamily="34" charset="0"/>
                <a:hlinkClick r:id="rId5"/>
              </a:rPr>
              <a:t>https://zenodo.org/records/7643496#.ZBNrOfbMJPZ</a:t>
            </a:r>
            <a:r>
              <a:rPr lang="en-GB" sz="2800" dirty="0">
                <a:latin typeface="Arial Nova Cond" panose="020B0506020202020204" pitchFamily="34" charset="0"/>
                <a:ea typeface="Calibri" panose="020F0502020204030204" pitchFamily="34" charset="0"/>
                <a:cs typeface="Arial" panose="020B0604020202020204" pitchFamily="34" charset="0"/>
              </a:rPr>
              <a:t> </a:t>
            </a:r>
            <a:endParaRPr lang="en-US" sz="3600" dirty="0"/>
          </a:p>
          <a:p>
            <a:pPr marL="0" marR="0" indent="0" algn="l" defTabSz="2438338" rtl="0" fontAlgn="auto" latinLnBrk="0" hangingPunct="0">
              <a:lnSpc>
                <a:spcPct val="100000"/>
              </a:lnSpc>
              <a:spcBef>
                <a:spcPts val="0"/>
              </a:spcBef>
              <a:spcAft>
                <a:spcPts val="0"/>
              </a:spcAft>
              <a:buClrTx/>
              <a:buSzTx/>
              <a:buFontTx/>
              <a:buNone/>
              <a:tabLst/>
            </a:pPr>
            <a:endParaRPr lang="de-DE" sz="2800"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42151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97691-0AAF-94A2-31FC-2BB8DCB5D530}"/>
              </a:ext>
            </a:extLst>
          </p:cNvPr>
          <p:cNvSpPr>
            <a:spLocks noGrp="1"/>
          </p:cNvSpPr>
          <p:nvPr>
            <p:ph type="title"/>
          </p:nvPr>
        </p:nvSpPr>
        <p:spPr>
          <a:xfrm>
            <a:off x="9271590" y="102008"/>
            <a:ext cx="9356651" cy="1195165"/>
          </a:xfrm>
        </p:spPr>
        <p:txBody>
          <a:bodyPr>
            <a:noAutofit/>
          </a:bodyPr>
          <a:lstStyle/>
          <a:p>
            <a:pPr>
              <a:spcBef>
                <a:spcPts val="600"/>
              </a:spcBef>
              <a:spcAft>
                <a:spcPts val="600"/>
              </a:spcAft>
            </a:pPr>
            <a:r>
              <a:rPr lang="de-DE" sz="4800" dirty="0">
                <a:solidFill>
                  <a:schemeClr val="tx2">
                    <a:lumMod val="75000"/>
                  </a:schemeClr>
                </a:solidFill>
                <a:latin typeface="D-DIN Exp" panose="020B0504020202030204"/>
              </a:rPr>
              <a:t>Forms </a:t>
            </a:r>
            <a:r>
              <a:rPr lang="de-DE" sz="4800" dirty="0" err="1">
                <a:solidFill>
                  <a:schemeClr val="tx2">
                    <a:lumMod val="75000"/>
                  </a:schemeClr>
                </a:solidFill>
                <a:latin typeface="D-DIN Exp" panose="020B0504020202030204"/>
              </a:rPr>
              <a:t>of</a:t>
            </a:r>
            <a:r>
              <a:rPr lang="de-DE" sz="4800" dirty="0">
                <a:solidFill>
                  <a:schemeClr val="tx2">
                    <a:lumMod val="75000"/>
                  </a:schemeClr>
                </a:solidFill>
                <a:latin typeface="D-DIN Exp" panose="020B0504020202030204"/>
              </a:rPr>
              <a:t> gender-</a:t>
            </a:r>
            <a:r>
              <a:rPr lang="de-DE" sz="4800" dirty="0" err="1">
                <a:solidFill>
                  <a:schemeClr val="tx2">
                    <a:lumMod val="75000"/>
                  </a:schemeClr>
                </a:solidFill>
                <a:latin typeface="D-DIN Exp" panose="020B0504020202030204"/>
              </a:rPr>
              <a:t>based</a:t>
            </a:r>
            <a:r>
              <a:rPr lang="de-DE" sz="4800" dirty="0">
                <a:solidFill>
                  <a:schemeClr val="tx2">
                    <a:lumMod val="75000"/>
                  </a:schemeClr>
                </a:solidFill>
                <a:latin typeface="D-DIN Exp" panose="020B0504020202030204"/>
              </a:rPr>
              <a:t> </a:t>
            </a:r>
            <a:r>
              <a:rPr lang="de-DE" sz="4800" dirty="0" err="1">
                <a:solidFill>
                  <a:schemeClr val="tx2">
                    <a:lumMod val="75000"/>
                  </a:schemeClr>
                </a:solidFill>
                <a:latin typeface="D-DIN Exp" panose="020B0504020202030204"/>
              </a:rPr>
              <a:t>violence</a:t>
            </a:r>
            <a:endParaRPr lang="de-DE" sz="4800" dirty="0">
              <a:solidFill>
                <a:schemeClr val="tx2">
                  <a:lumMod val="75000"/>
                </a:schemeClr>
              </a:solidFill>
              <a:latin typeface="D-DIN Exp" panose="020B0504020202030204"/>
            </a:endParaRPr>
          </a:p>
        </p:txBody>
      </p:sp>
      <p:sp>
        <p:nvSpPr>
          <p:cNvPr id="6" name="TextBox 5">
            <a:extLst>
              <a:ext uri="{FF2B5EF4-FFF2-40B4-BE49-F238E27FC236}">
                <a16:creationId xmlns:a16="http://schemas.microsoft.com/office/drawing/2014/main" id="{C1C854BB-506B-C0C0-BBF7-ED7FB8CB70DF}"/>
              </a:ext>
            </a:extLst>
          </p:cNvPr>
          <p:cNvSpPr txBox="1"/>
          <p:nvPr/>
        </p:nvSpPr>
        <p:spPr>
          <a:xfrm>
            <a:off x="355599" y="1297174"/>
            <a:ext cx="23822838" cy="11687990"/>
          </a:xfrm>
          <a:prstGeom prst="rect">
            <a:avLst/>
          </a:prstGeom>
          <a:noFill/>
        </p:spPr>
        <p:txBody>
          <a:bodyPr wrap="square">
            <a:spAutoFit/>
          </a:bodyPr>
          <a:lstStyle/>
          <a:p>
            <a:pPr marL="457200" indent="-457200" algn="just">
              <a:spcBef>
                <a:spcPts val="1200"/>
              </a:spcBef>
              <a:spcAft>
                <a:spcPts val="1200"/>
              </a:spcAft>
              <a:buFont typeface="Wingdings" panose="05000000000000000000" pitchFamily="2" charset="2"/>
              <a:buChar char="Ø"/>
            </a:pPr>
            <a:r>
              <a:rPr lang="en-US" sz="3600" b="1" i="0" dirty="0">
                <a:solidFill>
                  <a:schemeClr val="tx2">
                    <a:lumMod val="75000"/>
                  </a:schemeClr>
                </a:solidFill>
                <a:effectLst/>
                <a:latin typeface="D-DIN Exp" panose="020B0504020202030204"/>
              </a:rPr>
              <a:t>Physical violence </a:t>
            </a:r>
            <a:r>
              <a:rPr lang="en-US" sz="3600" b="0" i="0" dirty="0">
                <a:solidFill>
                  <a:schemeClr val="tx2">
                    <a:lumMod val="75000"/>
                  </a:schemeClr>
                </a:solidFill>
                <a:effectLst/>
                <a:latin typeface="D-DIN Exp" panose="020B0504020202030204"/>
              </a:rPr>
              <a:t>and abuse refer to the intentional </a:t>
            </a:r>
            <a:r>
              <a:rPr lang="en-US" sz="3600" b="1" i="0" dirty="0">
                <a:solidFill>
                  <a:schemeClr val="tx2">
                    <a:lumMod val="75000"/>
                  </a:schemeClr>
                </a:solidFill>
                <a:effectLst/>
                <a:latin typeface="D-DIN Exp" panose="020B0504020202030204"/>
              </a:rPr>
              <a:t>use of physical force </a:t>
            </a:r>
            <a:r>
              <a:rPr lang="en-US" sz="3600" b="0" i="0" dirty="0">
                <a:solidFill>
                  <a:schemeClr val="tx2">
                    <a:lumMod val="75000"/>
                  </a:schemeClr>
                </a:solidFill>
                <a:effectLst/>
                <a:latin typeface="D-DIN Exp" panose="020B0504020202030204"/>
              </a:rPr>
              <a:t>against another person or group including kicking, beating, pushing, slapping, shoving, hitting and blocking</a:t>
            </a:r>
            <a:r>
              <a:rPr lang="en-US" sz="3600" dirty="0">
                <a:solidFill>
                  <a:schemeClr val="tx2">
                    <a:lumMod val="75000"/>
                  </a:schemeClr>
                </a:solidFill>
                <a:latin typeface="D-DIN Exp" panose="020B0504020202030204"/>
              </a:rPr>
              <a:t>.</a:t>
            </a:r>
            <a:endParaRPr lang="en-US" sz="3600" b="0" i="0" dirty="0">
              <a:solidFill>
                <a:schemeClr val="tx2">
                  <a:lumMod val="75000"/>
                </a:schemeClr>
              </a:solidFill>
              <a:effectLst/>
              <a:latin typeface="D-DIN Exp" panose="020B0504020202030204"/>
            </a:endParaRPr>
          </a:p>
          <a:p>
            <a:pPr marL="457200" lvl="2" indent="-457200" algn="l">
              <a:spcBef>
                <a:spcPts val="1200"/>
              </a:spcBef>
              <a:spcAft>
                <a:spcPts val="1200"/>
              </a:spcAft>
              <a:buFont typeface="Wingdings" panose="05000000000000000000" pitchFamily="2" charset="2"/>
              <a:buChar char="Ø"/>
            </a:pPr>
            <a:r>
              <a:rPr lang="en-US" sz="3600" b="1" dirty="0">
                <a:solidFill>
                  <a:schemeClr val="tx2">
                    <a:lumMod val="75000"/>
                  </a:schemeClr>
                </a:solidFill>
                <a:latin typeface="D-DIN Exp" panose="020B0504020202030204"/>
              </a:rPr>
              <a:t>Economic and financial violence </a:t>
            </a:r>
            <a:r>
              <a:rPr lang="en-US" sz="3600" dirty="0">
                <a:solidFill>
                  <a:schemeClr val="tx2">
                    <a:lumMod val="75000"/>
                  </a:schemeClr>
                </a:solidFill>
                <a:latin typeface="D-DIN Exp" panose="020B0504020202030204"/>
              </a:rPr>
              <a:t>refer to </a:t>
            </a:r>
            <a:r>
              <a:rPr lang="en-US" sz="3600" b="1" dirty="0" err="1">
                <a:solidFill>
                  <a:schemeClr val="tx2">
                    <a:lumMod val="75000"/>
                  </a:schemeClr>
                </a:solidFill>
                <a:latin typeface="D-DIN Exp" panose="020B0504020202030204"/>
              </a:rPr>
              <a:t>behaviours</a:t>
            </a:r>
            <a:r>
              <a:rPr lang="en-US" sz="3600" b="1" dirty="0">
                <a:solidFill>
                  <a:schemeClr val="tx2">
                    <a:lumMod val="75000"/>
                  </a:schemeClr>
                </a:solidFill>
                <a:latin typeface="D-DIN Exp" panose="020B0504020202030204"/>
              </a:rPr>
              <a:t> </a:t>
            </a:r>
            <a:r>
              <a:rPr lang="en-US" sz="3600" dirty="0">
                <a:solidFill>
                  <a:schemeClr val="tx2">
                    <a:lumMod val="75000"/>
                  </a:schemeClr>
                </a:solidFill>
                <a:latin typeface="D-DIN Exp" panose="020B0504020202030204"/>
              </a:rPr>
              <a:t>that result in financial or economic harm to an individual or make them financially dependent. This can include controlling financial resources, denying access to money or other resources, forbidding participation in education or employment-related activities, and withholding support</a:t>
            </a:r>
          </a:p>
          <a:p>
            <a:pPr marL="457200" indent="-457200" algn="just">
              <a:spcBef>
                <a:spcPts val="1200"/>
              </a:spcBef>
              <a:spcAft>
                <a:spcPts val="1200"/>
              </a:spcAft>
              <a:buFont typeface="Wingdings" panose="05000000000000000000" pitchFamily="2" charset="2"/>
              <a:buChar char="Ø"/>
            </a:pPr>
            <a:r>
              <a:rPr lang="en-US" sz="3600" b="1" dirty="0">
                <a:solidFill>
                  <a:schemeClr val="tx2">
                    <a:lumMod val="75000"/>
                  </a:schemeClr>
                </a:solidFill>
                <a:latin typeface="D-DIN Exp" panose="020B0504020202030204"/>
              </a:rPr>
              <a:t>Gender harassment </a:t>
            </a:r>
            <a:r>
              <a:rPr lang="en-US" sz="3600" dirty="0">
                <a:solidFill>
                  <a:schemeClr val="tx2">
                    <a:lumMod val="75000"/>
                  </a:schemeClr>
                </a:solidFill>
                <a:latin typeface="D-DIN Exp" panose="020B0504020202030204"/>
              </a:rPr>
              <a:t>refers to unwelcome </a:t>
            </a:r>
            <a:r>
              <a:rPr lang="en-US" sz="3600" b="1" dirty="0" err="1">
                <a:solidFill>
                  <a:schemeClr val="tx2">
                    <a:lumMod val="75000"/>
                  </a:schemeClr>
                </a:solidFill>
                <a:latin typeface="D-DIN Exp" panose="020B0504020202030204"/>
              </a:rPr>
              <a:t>behaviours</a:t>
            </a:r>
            <a:r>
              <a:rPr lang="en-US" sz="3600" b="1" dirty="0">
                <a:solidFill>
                  <a:schemeClr val="tx2">
                    <a:lumMod val="75000"/>
                  </a:schemeClr>
                </a:solidFill>
                <a:latin typeface="D-DIN Exp" panose="020B0504020202030204"/>
              </a:rPr>
              <a:t>,</a:t>
            </a:r>
            <a:r>
              <a:rPr lang="en-US" sz="3600" dirty="0">
                <a:solidFill>
                  <a:schemeClr val="tx2">
                    <a:lumMod val="75000"/>
                  </a:schemeClr>
                </a:solidFill>
                <a:latin typeface="D-DIN Exp" panose="020B0504020202030204"/>
              </a:rPr>
              <a:t> actions or comments that create a hostile or offensive environment and are directed towards an individual or a group based on their sex, gender identity or gender expression</a:t>
            </a:r>
          </a:p>
          <a:p>
            <a:pPr marL="457200" indent="-457200" algn="just">
              <a:spcBef>
                <a:spcPts val="1200"/>
              </a:spcBef>
              <a:spcAft>
                <a:spcPts val="1200"/>
              </a:spcAft>
              <a:buFont typeface="Wingdings" panose="05000000000000000000" pitchFamily="2" charset="2"/>
              <a:buChar char="Ø"/>
            </a:pPr>
            <a:r>
              <a:rPr lang="en-US" sz="3600" b="1" dirty="0">
                <a:solidFill>
                  <a:schemeClr val="tx2">
                    <a:lumMod val="75000"/>
                  </a:schemeClr>
                </a:solidFill>
                <a:latin typeface="D-DIN Exp" panose="020B0504020202030204"/>
              </a:rPr>
              <a:t>Psychological violence,</a:t>
            </a:r>
            <a:r>
              <a:rPr lang="en-US" sz="3600" dirty="0">
                <a:solidFill>
                  <a:schemeClr val="tx2">
                    <a:lumMod val="75000"/>
                  </a:schemeClr>
                </a:solidFill>
                <a:latin typeface="D-DIN Exp" panose="020B0504020202030204"/>
              </a:rPr>
              <a:t> also known as emotional abuse, involves harmful and intentional </a:t>
            </a:r>
            <a:r>
              <a:rPr lang="en-US" sz="3600" b="1" dirty="0" err="1">
                <a:solidFill>
                  <a:schemeClr val="tx2">
                    <a:lumMod val="75000"/>
                  </a:schemeClr>
                </a:solidFill>
                <a:latin typeface="D-DIN Exp" panose="020B0504020202030204"/>
              </a:rPr>
              <a:t>behaviours</a:t>
            </a:r>
            <a:r>
              <a:rPr lang="en-US" sz="3600" dirty="0">
                <a:solidFill>
                  <a:schemeClr val="tx2">
                    <a:lumMod val="75000"/>
                  </a:schemeClr>
                </a:solidFill>
                <a:latin typeface="D-DIN Exp" panose="020B0504020202030204"/>
              </a:rPr>
              <a:t> that undermine, manipulate, or control a person’s thoughts, feelings, and actions. This includes verbal abuse, threats, blackmail, controlling </a:t>
            </a:r>
            <a:r>
              <a:rPr lang="en-US" sz="3600" dirty="0" err="1">
                <a:solidFill>
                  <a:schemeClr val="tx2">
                    <a:lumMod val="75000"/>
                  </a:schemeClr>
                </a:solidFill>
                <a:latin typeface="D-DIN Exp" panose="020B0504020202030204"/>
              </a:rPr>
              <a:t>behaviour</a:t>
            </a:r>
            <a:r>
              <a:rPr lang="en-US" sz="3600" dirty="0">
                <a:solidFill>
                  <a:schemeClr val="tx2">
                    <a:lumMod val="75000"/>
                  </a:schemeClr>
                </a:solidFill>
                <a:latin typeface="D-DIN Exp" panose="020B0504020202030204"/>
              </a:rPr>
              <a:t>, and coercion</a:t>
            </a:r>
          </a:p>
          <a:p>
            <a:pPr marL="457200" indent="-457200" algn="just">
              <a:spcBef>
                <a:spcPts val="1200"/>
              </a:spcBef>
              <a:spcAft>
                <a:spcPts val="1200"/>
              </a:spcAft>
              <a:buFont typeface="Wingdings" panose="05000000000000000000" pitchFamily="2" charset="2"/>
              <a:buChar char="Ø"/>
            </a:pPr>
            <a:r>
              <a:rPr lang="en-US" sz="3600" b="1" dirty="0">
                <a:solidFill>
                  <a:schemeClr val="tx2">
                    <a:lumMod val="75000"/>
                  </a:schemeClr>
                </a:solidFill>
                <a:latin typeface="D-DIN Exp" panose="020B0504020202030204"/>
              </a:rPr>
              <a:t>Sexual harassment </a:t>
            </a:r>
            <a:r>
              <a:rPr lang="en-US" sz="3600" dirty="0">
                <a:solidFill>
                  <a:schemeClr val="tx2">
                    <a:lumMod val="75000"/>
                  </a:schemeClr>
                </a:solidFill>
                <a:latin typeface="D-DIN Exp" panose="020B0504020202030204"/>
              </a:rPr>
              <a:t>is any form of </a:t>
            </a:r>
            <a:r>
              <a:rPr lang="en-US" sz="3600" b="1" dirty="0">
                <a:solidFill>
                  <a:schemeClr val="tx2">
                    <a:lumMod val="75000"/>
                  </a:schemeClr>
                </a:solidFill>
                <a:latin typeface="D-DIN Exp" panose="020B0504020202030204"/>
              </a:rPr>
              <a:t>unwanted</a:t>
            </a:r>
            <a:r>
              <a:rPr lang="en-US" sz="3600" dirty="0">
                <a:solidFill>
                  <a:schemeClr val="tx2">
                    <a:lumMod val="75000"/>
                  </a:schemeClr>
                </a:solidFill>
                <a:latin typeface="D-DIN Exp" panose="020B0504020202030204"/>
              </a:rPr>
              <a:t> verbal, nonverbal, or physical </a:t>
            </a:r>
            <a:r>
              <a:rPr lang="en-US" sz="3600" b="1" dirty="0" err="1">
                <a:solidFill>
                  <a:schemeClr val="tx2">
                    <a:lumMod val="75000"/>
                  </a:schemeClr>
                </a:solidFill>
                <a:latin typeface="D-DIN Exp" panose="020B0504020202030204"/>
              </a:rPr>
              <a:t>behaviour</a:t>
            </a:r>
            <a:r>
              <a:rPr lang="en-US" sz="3600" dirty="0">
                <a:solidFill>
                  <a:schemeClr val="tx2">
                    <a:lumMod val="75000"/>
                  </a:schemeClr>
                </a:solidFill>
                <a:latin typeface="D-DIN Exp" panose="020B0504020202030204"/>
              </a:rPr>
              <a:t> of a sexual nature, including but not limited to unwanted sexual comments, jokes, innuendos, stalking, bullying, sexual invitations, and demands. It can create an intimidating, hostile, degrading, humiliating, or offensive environment, and is a form of sexual violence. </a:t>
            </a:r>
          </a:p>
          <a:p>
            <a:pPr marL="457200" indent="-457200" algn="just">
              <a:spcBef>
                <a:spcPts val="1200"/>
              </a:spcBef>
              <a:spcAft>
                <a:spcPts val="1200"/>
              </a:spcAft>
              <a:buFont typeface="Wingdings" panose="05000000000000000000" pitchFamily="2" charset="2"/>
              <a:buChar char="Ø"/>
            </a:pPr>
            <a:r>
              <a:rPr lang="en-US" sz="3600" b="1" dirty="0">
                <a:solidFill>
                  <a:schemeClr val="tx2">
                    <a:lumMod val="75000"/>
                  </a:schemeClr>
                </a:solidFill>
                <a:latin typeface="D-DIN Exp" panose="020B0504020202030204"/>
              </a:rPr>
              <a:t>Sexual violence</a:t>
            </a:r>
            <a:r>
              <a:rPr lang="en-US" sz="3600" dirty="0">
                <a:solidFill>
                  <a:schemeClr val="tx2">
                    <a:lumMod val="75000"/>
                  </a:schemeClr>
                </a:solidFill>
                <a:latin typeface="D-DIN Exp" panose="020B0504020202030204"/>
              </a:rPr>
              <a:t> is any </a:t>
            </a:r>
            <a:r>
              <a:rPr lang="en-US" sz="3600" b="1" dirty="0">
                <a:solidFill>
                  <a:schemeClr val="tx2">
                    <a:lumMod val="75000"/>
                  </a:schemeClr>
                </a:solidFill>
                <a:latin typeface="D-DIN Exp" panose="020B0504020202030204"/>
              </a:rPr>
              <a:t>sexual act </a:t>
            </a:r>
            <a:r>
              <a:rPr lang="en-US" sz="3600" dirty="0">
                <a:solidFill>
                  <a:schemeClr val="tx2">
                    <a:lumMod val="75000"/>
                  </a:schemeClr>
                </a:solidFill>
                <a:latin typeface="D-DIN Exp" panose="020B0504020202030204"/>
              </a:rPr>
              <a:t>that is perpetrated against someone’s will, including rape, sexual assault, sexual harassment, and sexual coercion.. </a:t>
            </a:r>
          </a:p>
          <a:p>
            <a:pPr marL="457200" indent="-457200" algn="just">
              <a:spcBef>
                <a:spcPts val="1200"/>
              </a:spcBef>
              <a:spcAft>
                <a:spcPts val="1200"/>
              </a:spcAft>
              <a:buFont typeface="Wingdings" panose="05000000000000000000" pitchFamily="2" charset="2"/>
              <a:buChar char="Ø"/>
            </a:pPr>
            <a:r>
              <a:rPr lang="en-US" sz="3600" b="1" dirty="0">
                <a:solidFill>
                  <a:schemeClr val="tx2">
                    <a:lumMod val="75000"/>
                  </a:schemeClr>
                </a:solidFill>
                <a:latin typeface="D-DIN Exp" panose="020B0504020202030204"/>
              </a:rPr>
              <a:t>Online violence, </a:t>
            </a:r>
            <a:r>
              <a:rPr lang="en-US" sz="3600" dirty="0">
                <a:solidFill>
                  <a:schemeClr val="tx2">
                    <a:lumMod val="75000"/>
                  </a:schemeClr>
                </a:solidFill>
                <a:latin typeface="D-DIN Exp" panose="020B0504020202030204"/>
              </a:rPr>
              <a:t>abuse and violation can take many forms, for example, cyberstalking, cyberbullying, internet-based sexual abuse, non-consensual distribution of sexual images and text</a:t>
            </a:r>
          </a:p>
        </p:txBody>
      </p:sp>
      <p:sp>
        <p:nvSpPr>
          <p:cNvPr id="12" name="Textfeld 3">
            <a:extLst>
              <a:ext uri="{FF2B5EF4-FFF2-40B4-BE49-F238E27FC236}">
                <a16:creationId xmlns:a16="http://schemas.microsoft.com/office/drawing/2014/main" id="{71D7A813-A8A4-9627-CAC5-472731D60C6A}"/>
              </a:ext>
            </a:extLst>
          </p:cNvPr>
          <p:cNvSpPr txBox="1"/>
          <p:nvPr/>
        </p:nvSpPr>
        <p:spPr>
          <a:xfrm>
            <a:off x="355599" y="13152327"/>
            <a:ext cx="23822837" cy="461665"/>
          </a:xfrm>
          <a:prstGeom prst="rect">
            <a:avLst/>
          </a:prstGeom>
          <a:noFill/>
        </p:spPr>
        <p:txBody>
          <a:bodyPr wrap="square" rtlCol="0">
            <a:spAutoFit/>
          </a:bodyPr>
          <a:lstStyle/>
          <a:p>
            <a:r>
              <a:rPr lang="en-GB" dirty="0">
                <a:solidFill>
                  <a:schemeClr val="tx2">
                    <a:lumMod val="50000"/>
                  </a:schemeClr>
                </a:solidFill>
                <a:effectLst/>
                <a:latin typeface="D-DIN Exp"/>
                <a:ea typeface="Calibri" panose="020F0502020204030204" pitchFamily="34" charset="0"/>
              </a:rPr>
              <a:t>Strid, S., Humbert, A.L., Hearn J., </a:t>
            </a:r>
            <a:r>
              <a:rPr lang="en-GB" dirty="0" err="1">
                <a:solidFill>
                  <a:schemeClr val="tx2">
                    <a:lumMod val="50000"/>
                  </a:schemeClr>
                </a:solidFill>
                <a:effectLst/>
                <a:latin typeface="D-DIN Exp"/>
                <a:ea typeface="Calibri" panose="020F0502020204030204" pitchFamily="34" charset="0"/>
              </a:rPr>
              <a:t>Bondestam</a:t>
            </a:r>
            <a:r>
              <a:rPr lang="en-GB" dirty="0">
                <a:solidFill>
                  <a:schemeClr val="tx2">
                    <a:lumMod val="50000"/>
                  </a:schemeClr>
                </a:solidFill>
                <a:effectLst/>
                <a:latin typeface="D-DIN Exp"/>
                <a:ea typeface="Calibri" panose="020F0502020204030204" pitchFamily="34" charset="0"/>
              </a:rPr>
              <a:t>, F., </a:t>
            </a:r>
            <a:r>
              <a:rPr lang="en-GB" dirty="0" err="1">
                <a:solidFill>
                  <a:schemeClr val="tx2">
                    <a:lumMod val="50000"/>
                  </a:schemeClr>
                </a:solidFill>
                <a:effectLst/>
                <a:latin typeface="D-DIN Exp"/>
                <a:ea typeface="Calibri" panose="020F0502020204030204" pitchFamily="34" charset="0"/>
              </a:rPr>
              <a:t>Husu</a:t>
            </a:r>
            <a:r>
              <a:rPr lang="en-GB" dirty="0">
                <a:solidFill>
                  <a:schemeClr val="tx2">
                    <a:lumMod val="50000"/>
                  </a:schemeClr>
                </a:solidFill>
                <a:effectLst/>
                <a:latin typeface="D-DIN Exp"/>
                <a:ea typeface="Calibri" panose="020F0502020204030204" pitchFamily="34" charset="0"/>
              </a:rPr>
              <a:t>, L. 2021. </a:t>
            </a:r>
            <a:r>
              <a:rPr lang="en-GB" i="1" dirty="0">
                <a:solidFill>
                  <a:schemeClr val="tx2">
                    <a:lumMod val="50000"/>
                  </a:schemeClr>
                </a:solidFill>
                <a:effectLst/>
                <a:latin typeface="D-DIN Exp"/>
                <a:ea typeface="Calibri" panose="020F0502020204030204" pitchFamily="34" charset="0"/>
              </a:rPr>
              <a:t>UNISAFE Deliverable No. 3.1. Theoretical and conceptual framework. https://zenodo.org/records/7333232#.Y3e_V33MJPY</a:t>
            </a:r>
            <a:endParaRPr lang="de-DE" dirty="0">
              <a:solidFill>
                <a:schemeClr val="tx2">
                  <a:lumMod val="50000"/>
                </a:schemeClr>
              </a:solidFill>
              <a:latin typeface="D-DIN Exp"/>
            </a:endParaRPr>
          </a:p>
        </p:txBody>
      </p:sp>
    </p:spTree>
    <p:extLst>
      <p:ext uri="{BB962C8B-B14F-4D97-AF65-F5344CB8AC3E}">
        <p14:creationId xmlns:p14="http://schemas.microsoft.com/office/powerpoint/2010/main" val="19386208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5C5B5BF9-5EBE-1D66-5251-5D1AE906D0AD}"/>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0920A2FA-CE3B-E79F-CE50-F709219478AF}"/>
              </a:ext>
            </a:extLst>
          </p:cNvPr>
          <p:cNvGrpSpPr/>
          <p:nvPr/>
        </p:nvGrpSpPr>
        <p:grpSpPr>
          <a:xfrm>
            <a:off x="-464253" y="377986"/>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DA4A5DB6-2F6D-6373-1E15-4184AA2B9FFA}"/>
                </a:ext>
              </a:extLst>
            </p:cNvPr>
            <p:cNvPicPr>
              <a:picLocks noChangeAspect="1"/>
            </p:cNvPicPr>
            <p:nvPr/>
          </p:nvPicPr>
          <p:blipFill>
            <a:blip r:embed="rId3"/>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9D6B08B4-C7A3-E1A7-1A09-10EC9C791F6D}"/>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endParaRPr dirty="0"/>
            </a:p>
          </p:txBody>
        </p:sp>
      </p:grpSp>
      <p:pic>
        <p:nvPicPr>
          <p:cNvPr id="2" name="Picture 2" descr="Diagram&#10;&#10;Description automatically generated">
            <a:extLst>
              <a:ext uri="{FF2B5EF4-FFF2-40B4-BE49-F238E27FC236}">
                <a16:creationId xmlns:a16="http://schemas.microsoft.com/office/drawing/2014/main" id="{C95E85B0-4EA2-7AAF-972E-72112596D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0" y="1053048"/>
            <a:ext cx="10349023" cy="109276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3AAC3449-F565-AB23-4211-1832CF144D94}"/>
              </a:ext>
            </a:extLst>
          </p:cNvPr>
          <p:cNvSpPr>
            <a:spLocks noGrp="1"/>
          </p:cNvSpPr>
          <p:nvPr>
            <p:ph type="title"/>
          </p:nvPr>
        </p:nvSpPr>
        <p:spPr>
          <a:xfrm>
            <a:off x="5074556" y="3120371"/>
            <a:ext cx="4043680" cy="1205699"/>
          </a:xfrm>
        </p:spPr>
        <p:txBody>
          <a:bodyPr>
            <a:noAutofit/>
          </a:bodyPr>
          <a:lstStyle/>
          <a:p>
            <a:br>
              <a:rPr lang="en-US" sz="4800" dirty="0"/>
            </a:br>
            <a:r>
              <a:rPr lang="en-US" sz="4800" dirty="0"/>
              <a:t>Conceptual framework</a:t>
            </a:r>
          </a:p>
        </p:txBody>
      </p:sp>
      <p:sp>
        <p:nvSpPr>
          <p:cNvPr id="4" name="TextBox 3">
            <a:extLst>
              <a:ext uri="{FF2B5EF4-FFF2-40B4-BE49-F238E27FC236}">
                <a16:creationId xmlns:a16="http://schemas.microsoft.com/office/drawing/2014/main" id="{EF915110-D33F-8028-3906-7B44B34ECDFA}"/>
              </a:ext>
            </a:extLst>
          </p:cNvPr>
          <p:cNvSpPr txBox="1"/>
          <p:nvPr/>
        </p:nvSpPr>
        <p:spPr>
          <a:xfrm>
            <a:off x="361507" y="5129059"/>
            <a:ext cx="10823944" cy="5078313"/>
          </a:xfrm>
          <a:prstGeom prst="rect">
            <a:avLst/>
          </a:prstGeom>
          <a:noFill/>
        </p:spPr>
        <p:txBody>
          <a:bodyPr wrap="square">
            <a:spAutoFit/>
          </a:bodyPr>
          <a:lstStyle/>
          <a:p>
            <a:pPr algn="just"/>
            <a:r>
              <a:rPr lang="en-US" sz="3600" dirty="0" err="1">
                <a:solidFill>
                  <a:schemeClr val="tx2">
                    <a:lumMod val="50000"/>
                  </a:schemeClr>
                </a:solidFill>
                <a:latin typeface="D-DIN" panose="020B0504030202030204"/>
              </a:rPr>
              <a:t>UniSAFE</a:t>
            </a:r>
            <a:r>
              <a:rPr lang="en-US" sz="3600" dirty="0">
                <a:solidFill>
                  <a:schemeClr val="tx2">
                    <a:lumMod val="50000"/>
                  </a:schemeClr>
                </a:solidFill>
                <a:latin typeface="D-DIN" panose="020B0504030202030204"/>
              </a:rPr>
              <a:t> collects empirical evidence of the prevalence of GBV, understanding how this relates to its determinants and consequences. </a:t>
            </a:r>
          </a:p>
          <a:p>
            <a:pPr algn="just"/>
            <a:r>
              <a:rPr lang="en-US" sz="3600" dirty="0">
                <a:solidFill>
                  <a:schemeClr val="tx2">
                    <a:lumMod val="50000"/>
                  </a:schemeClr>
                </a:solidFill>
                <a:latin typeface="D-DIN" panose="020B0504030202030204"/>
              </a:rPr>
              <a:t>The research also studies how prevalence responds to the roles of university and research </a:t>
            </a:r>
            <a:r>
              <a:rPr lang="en-US" sz="3600" dirty="0" err="1">
                <a:solidFill>
                  <a:schemeClr val="tx2">
                    <a:lumMod val="50000"/>
                  </a:schemeClr>
                </a:solidFill>
                <a:latin typeface="D-DIN" panose="020B0504030202030204"/>
              </a:rPr>
              <a:t>organisations</a:t>
            </a:r>
            <a:r>
              <a:rPr lang="en-US" sz="3600" dirty="0">
                <a:solidFill>
                  <a:schemeClr val="tx2">
                    <a:lumMod val="50000"/>
                  </a:schemeClr>
                </a:solidFill>
                <a:latin typeface="D-DIN" panose="020B0504030202030204"/>
              </a:rPr>
              <a:t> in preventing, protecting, prosecuting, providing services, supported by policies and partnerships. Each of these mechanisms was investigated on national, </a:t>
            </a:r>
            <a:r>
              <a:rPr lang="en-US" sz="3600" dirty="0" err="1">
                <a:solidFill>
                  <a:schemeClr val="tx2">
                    <a:lumMod val="50000"/>
                  </a:schemeClr>
                </a:solidFill>
                <a:latin typeface="D-DIN" panose="020B0504030202030204"/>
              </a:rPr>
              <a:t>organisational</a:t>
            </a:r>
            <a:r>
              <a:rPr lang="en-US" sz="3600" dirty="0">
                <a:solidFill>
                  <a:schemeClr val="tx2">
                    <a:lumMod val="50000"/>
                  </a:schemeClr>
                </a:solidFill>
                <a:latin typeface="D-DIN" panose="020B0504030202030204"/>
              </a:rPr>
              <a:t> and individual levels</a:t>
            </a:r>
            <a:r>
              <a:rPr lang="en-US" sz="3200" dirty="0">
                <a:latin typeface="D-DIN" panose="020B0504030202030204"/>
              </a:rPr>
              <a:t>.   </a:t>
            </a:r>
          </a:p>
        </p:txBody>
      </p:sp>
      <p:sp>
        <p:nvSpPr>
          <p:cNvPr id="6" name="TextBox 5">
            <a:extLst>
              <a:ext uri="{FF2B5EF4-FFF2-40B4-BE49-F238E27FC236}">
                <a16:creationId xmlns:a16="http://schemas.microsoft.com/office/drawing/2014/main" id="{B20B0BC8-DE41-2464-A9FA-81F6B6B69C5B}"/>
              </a:ext>
            </a:extLst>
          </p:cNvPr>
          <p:cNvSpPr txBox="1"/>
          <p:nvPr/>
        </p:nvSpPr>
        <p:spPr>
          <a:xfrm>
            <a:off x="1368337" y="11442118"/>
            <a:ext cx="7274560" cy="1077218"/>
          </a:xfrm>
          <a:prstGeom prst="rect">
            <a:avLst/>
          </a:prstGeom>
          <a:noFill/>
        </p:spPr>
        <p:txBody>
          <a:bodyPr wrap="square">
            <a:spAutoFit/>
          </a:bodyPr>
          <a:lstStyle/>
          <a:p>
            <a:r>
              <a:rPr lang="en-GB" sz="3200" i="1" dirty="0" err="1"/>
              <a:t>UniSAFE</a:t>
            </a:r>
            <a:r>
              <a:rPr lang="en-GB" sz="3200" i="1" dirty="0"/>
              <a:t> Conceptual Framework </a:t>
            </a:r>
            <a:r>
              <a:rPr lang="en-GB" sz="3200" i="1" dirty="0">
                <a:hlinkClick r:id="rId5"/>
              </a:rPr>
              <a:t>Video</a:t>
            </a:r>
            <a:endParaRPr lang="x-none" sz="3200" dirty="0"/>
          </a:p>
        </p:txBody>
      </p:sp>
    </p:spTree>
    <p:extLst>
      <p:ext uri="{BB962C8B-B14F-4D97-AF65-F5344CB8AC3E}">
        <p14:creationId xmlns:p14="http://schemas.microsoft.com/office/powerpoint/2010/main" val="33287907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FEFE3D52-D9F4-0C16-0724-46A60513C810}"/>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DD3F8C4C-4E75-C36C-6559-110BBF75F120}"/>
              </a:ext>
            </a:extLst>
          </p:cNvPr>
          <p:cNvGrpSpPr/>
          <p:nvPr/>
        </p:nvGrpSpPr>
        <p:grpSpPr>
          <a:xfrm>
            <a:off x="-432656" y="119516"/>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1E9EE1BC-C0C3-9C14-CB55-AD2AD3515C4A}"/>
                </a:ext>
              </a:extLst>
            </p:cNvPr>
            <p:cNvPicPr>
              <a:picLocks noChangeAspect="1"/>
            </p:cNvPicPr>
            <p:nvPr/>
          </p:nvPicPr>
          <p:blipFill>
            <a:blip r:embed="rId3"/>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6B6AA7D2-3413-7B38-B506-F459FB3228A7}"/>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endParaRPr dirty="0"/>
            </a:p>
          </p:txBody>
        </p:sp>
      </p:grpSp>
      <p:sp>
        <p:nvSpPr>
          <p:cNvPr id="2" name="Title 4">
            <a:extLst>
              <a:ext uri="{FF2B5EF4-FFF2-40B4-BE49-F238E27FC236}">
                <a16:creationId xmlns:a16="http://schemas.microsoft.com/office/drawing/2014/main" id="{7E3434C8-6709-0F54-F74B-E784F13DEB06}"/>
              </a:ext>
            </a:extLst>
          </p:cNvPr>
          <p:cNvSpPr>
            <a:spLocks noGrp="1"/>
          </p:cNvSpPr>
          <p:nvPr>
            <p:ph type="title"/>
          </p:nvPr>
        </p:nvSpPr>
        <p:spPr>
          <a:xfrm>
            <a:off x="1206496" y="2574991"/>
            <a:ext cx="21971004" cy="4648201"/>
          </a:xfrm>
        </p:spPr>
        <p:txBody>
          <a:bodyPr/>
          <a:lstStyle/>
          <a:p>
            <a:r>
              <a:rPr lang="en-US" dirty="0"/>
              <a:t>Mapping national legal and policy frameworks </a:t>
            </a:r>
          </a:p>
        </p:txBody>
      </p:sp>
      <p:sp>
        <p:nvSpPr>
          <p:cNvPr id="4" name="TextBox 3">
            <a:extLst>
              <a:ext uri="{FF2B5EF4-FFF2-40B4-BE49-F238E27FC236}">
                <a16:creationId xmlns:a16="http://schemas.microsoft.com/office/drawing/2014/main" id="{83F16DAA-05BE-29F5-AAB8-FCF281C0496F}"/>
              </a:ext>
            </a:extLst>
          </p:cNvPr>
          <p:cNvSpPr txBox="1"/>
          <p:nvPr/>
        </p:nvSpPr>
        <p:spPr>
          <a:xfrm>
            <a:off x="2381693" y="11141009"/>
            <a:ext cx="20795807"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dirty="0" err="1">
                <a:latin typeface="D-DIN Exp"/>
              </a:rPr>
              <a:t>UniSAFE</a:t>
            </a:r>
            <a:r>
              <a:rPr lang="en-US" sz="3200" dirty="0">
                <a:latin typeface="D-DIN Exp"/>
              </a:rPr>
              <a:t> D3.2 Report on the European Policy Baseline https://zenodo.org/records/5780037#.Ybi-x1nTVhF</a:t>
            </a:r>
          </a:p>
        </p:txBody>
      </p:sp>
    </p:spTree>
    <p:extLst>
      <p:ext uri="{BB962C8B-B14F-4D97-AF65-F5344CB8AC3E}">
        <p14:creationId xmlns:p14="http://schemas.microsoft.com/office/powerpoint/2010/main" val="28818219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D1AB203C-6B79-1426-598B-4A46059B03F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2AD836-4571-7A42-408F-B62444879EA2}"/>
              </a:ext>
            </a:extLst>
          </p:cNvPr>
          <p:cNvSpPr txBox="1">
            <a:spLocks/>
          </p:cNvSpPr>
          <p:nvPr/>
        </p:nvSpPr>
        <p:spPr>
          <a:xfrm>
            <a:off x="0" y="0"/>
            <a:ext cx="24384000" cy="135931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342900" indent="342900" algn="ctr" hangingPunct="1">
              <a:buFont typeface="Wingdings" panose="05000000000000000000" pitchFamily="2" charset="2"/>
              <a:buChar char="Ø"/>
            </a:pPr>
            <a:r>
              <a:rPr lang="en-US" sz="4200" cap="all" dirty="0">
                <a:latin typeface="D-DIN Exp" panose="020B0504020202030204"/>
              </a:rPr>
              <a:t>Overall description </a:t>
            </a:r>
          </a:p>
          <a:p>
            <a:pPr hangingPunct="1"/>
            <a:endParaRPr lang="en-US" sz="3600" cap="all" dirty="0">
              <a:latin typeface="D-DIN Exp" panose="020B0504020202030204"/>
            </a:endParaRPr>
          </a:p>
          <a:p>
            <a:pPr hangingPunct="1"/>
            <a:r>
              <a:rPr lang="en-US" sz="3600" dirty="0">
                <a:latin typeface="D-DIN Exp" panose="020B0504020202030204"/>
              </a:rPr>
              <a:t>	The law/policy; when it was adopted; reasons/circumstances for adoption; time frame for operation, etc.</a:t>
            </a:r>
          </a:p>
          <a:p>
            <a:pPr hangingPunct="1"/>
            <a:endParaRPr lang="en-US" sz="3600" dirty="0">
              <a:latin typeface="D-DIN Exp" panose="020B0504020202030204"/>
            </a:endParaRPr>
          </a:p>
          <a:p>
            <a:pPr marL="342900" indent="342900" algn="ctr" hangingPunct="1">
              <a:buFont typeface="Wingdings" panose="05000000000000000000" pitchFamily="2" charset="2"/>
              <a:buChar char="Ø"/>
            </a:pPr>
            <a:r>
              <a:rPr lang="en-US" sz="4200" cap="all" dirty="0">
                <a:latin typeface="D-DIN Exp" panose="020B0504020202030204"/>
              </a:rPr>
              <a:t>Target entities/groups</a:t>
            </a:r>
          </a:p>
          <a:p>
            <a:pPr hangingPunct="1"/>
            <a:r>
              <a:rPr lang="en-US" sz="3600" dirty="0">
                <a:latin typeface="D-DIN Exp" panose="020B0504020202030204"/>
              </a:rPr>
              <a:t>	</a:t>
            </a:r>
          </a:p>
          <a:p>
            <a:pPr lvl="1" hangingPunct="1"/>
            <a:r>
              <a:rPr lang="en-US" sz="3600" dirty="0">
                <a:latin typeface="D-DIN Exp" panose="020B0504020202030204"/>
              </a:rPr>
              <a:t>	Specific vulnerable groups (Does the document mention any of those?) (international students/staff; ethnic minority staff; 	students with disabilities; early career researchers.</a:t>
            </a:r>
          </a:p>
          <a:p>
            <a:pPr lvl="1" hangingPunct="1"/>
            <a:r>
              <a:rPr lang="en-US" sz="3600" dirty="0">
                <a:latin typeface="D-DIN Exp" panose="020B0504020202030204"/>
              </a:rPr>
              <a:t>	</a:t>
            </a:r>
            <a:r>
              <a:rPr lang="en-US" sz="3600" b="0" dirty="0">
                <a:latin typeface="D-DIN Exp" panose="020B0504020202030204"/>
              </a:rPr>
              <a:t>	</a:t>
            </a:r>
          </a:p>
          <a:p>
            <a:pPr marL="342900" indent="342900" algn="ctr" hangingPunct="1">
              <a:buFont typeface="Wingdings" panose="05000000000000000000" pitchFamily="2" charset="2"/>
              <a:buChar char="Ø"/>
            </a:pPr>
            <a:r>
              <a:rPr lang="en-US" sz="4200" cap="all" dirty="0">
                <a:latin typeface="D-DIN Exp" panose="020B0504020202030204"/>
              </a:rPr>
              <a:t>Content</a:t>
            </a:r>
          </a:p>
          <a:p>
            <a:pPr marL="342900" indent="-342900" hangingPunct="1">
              <a:buFont typeface="Wingdings" panose="05000000000000000000" pitchFamily="2" charset="2"/>
              <a:buChar char="Ø"/>
            </a:pPr>
            <a:endParaRPr lang="en-US" sz="3600" cap="all" dirty="0">
              <a:latin typeface="D-DIN Exp" panose="020B0504020202030204"/>
            </a:endParaRPr>
          </a:p>
          <a:p>
            <a:pPr lvl="1" hangingPunct="1"/>
            <a:r>
              <a:rPr lang="en-US" sz="3600" dirty="0">
                <a:latin typeface="D-DIN Exp" panose="020B0504020202030204"/>
              </a:rPr>
              <a:t>	Does the document provide the definition of GBV? If yes please indicate</a:t>
            </a:r>
          </a:p>
          <a:p>
            <a:pPr lvl="1" hangingPunct="1"/>
            <a:r>
              <a:rPr lang="en-US" sz="3600" dirty="0">
                <a:latin typeface="D-DIN Exp" panose="020B0504020202030204"/>
              </a:rPr>
              <a:t>	Does the document provide measures for each 7 P (each P is listed as a separate question)</a:t>
            </a:r>
          </a:p>
          <a:p>
            <a:pPr lvl="1" hangingPunct="1"/>
            <a:endParaRPr lang="en-US" sz="3600" dirty="0">
              <a:latin typeface="D-DIN Exp" panose="020B0504020202030204"/>
            </a:endParaRPr>
          </a:p>
          <a:p>
            <a:pPr marL="342900" indent="342900" algn="ctr">
              <a:buFont typeface="Wingdings" panose="05000000000000000000" pitchFamily="2" charset="2"/>
              <a:buChar char="Ø"/>
            </a:pPr>
            <a:r>
              <a:rPr lang="en-US" sz="4200" cap="all" dirty="0">
                <a:latin typeface="D-DIN Exp" panose="020B0504020202030204"/>
              </a:rPr>
              <a:t>Implementation </a:t>
            </a:r>
          </a:p>
          <a:p>
            <a:pPr marL="342900" indent="-342900">
              <a:buFont typeface="Wingdings" panose="05000000000000000000" pitchFamily="2" charset="2"/>
              <a:buChar char="Ø"/>
            </a:pPr>
            <a:endParaRPr lang="en-US" sz="3600" cap="all" dirty="0">
              <a:latin typeface="D-DIN Exp" panose="020B0504020202030204"/>
            </a:endParaRPr>
          </a:p>
          <a:p>
            <a:r>
              <a:rPr lang="en-US" sz="3600" dirty="0">
                <a:latin typeface="D-DIN Exp" panose="020B0504020202030204"/>
              </a:rPr>
              <a:t>	Does the document define concrete objectives to be reached by the target institutions? </a:t>
            </a:r>
          </a:p>
          <a:p>
            <a:r>
              <a:rPr lang="en-US" sz="3600" dirty="0">
                <a:latin typeface="D-DIN Exp" panose="020B0504020202030204"/>
              </a:rPr>
              <a:t>	Are any sanctions defined in case of noncompliance?</a:t>
            </a:r>
          </a:p>
          <a:p>
            <a:r>
              <a:rPr lang="en-US" sz="3600" dirty="0">
                <a:latin typeface="D-DIN Exp" panose="020B0504020202030204"/>
              </a:rPr>
              <a:t>	</a:t>
            </a:r>
            <a:endParaRPr lang="en-US" sz="4000" dirty="0">
              <a:latin typeface="D-DIN Exp" panose="020B0504020202030204"/>
            </a:endParaRPr>
          </a:p>
          <a:p>
            <a:pPr marL="342900" lvl="1" indent="342900" algn="ctr">
              <a:buFont typeface="Wingdings" panose="05000000000000000000" pitchFamily="2" charset="2"/>
              <a:buChar char="Ø"/>
            </a:pPr>
            <a:r>
              <a:rPr lang="en-US" sz="4200" dirty="0">
                <a:latin typeface="D-DIN Exp" panose="020B0504020202030204"/>
              </a:rPr>
              <a:t>CONTEXT</a:t>
            </a:r>
          </a:p>
          <a:p>
            <a:r>
              <a:rPr lang="en-US" sz="3600" dirty="0">
                <a:latin typeface="D-DIN Exp" panose="020B0504020202030204"/>
              </a:rPr>
              <a:t>	Was the creation/approval of the document enabled by any particular occurrence? </a:t>
            </a:r>
          </a:p>
          <a:p>
            <a:r>
              <a:rPr lang="en-US" sz="3600" dirty="0">
                <a:latin typeface="D-DIN Exp" panose="020B0504020202030204"/>
              </a:rPr>
              <a:t>	Were there resistances against the creation/approval of the document? </a:t>
            </a:r>
          </a:p>
          <a:p>
            <a:r>
              <a:rPr lang="en-US" sz="2400" dirty="0">
                <a:latin typeface="D-DIN Exp" panose="020B0504020202030204"/>
              </a:rPr>
              <a:t>	</a:t>
            </a:r>
            <a:endParaRPr lang="en-US" sz="2400" dirty="0"/>
          </a:p>
        </p:txBody>
      </p:sp>
      <p:sp>
        <p:nvSpPr>
          <p:cNvPr id="4" name="TextBox 3">
            <a:extLst>
              <a:ext uri="{FF2B5EF4-FFF2-40B4-BE49-F238E27FC236}">
                <a16:creationId xmlns:a16="http://schemas.microsoft.com/office/drawing/2014/main" id="{1FC52FB0-576B-4082-B68E-878CC9588B1A}"/>
              </a:ext>
            </a:extLst>
          </p:cNvPr>
          <p:cNvSpPr txBox="1"/>
          <p:nvPr/>
        </p:nvSpPr>
        <p:spPr>
          <a:xfrm>
            <a:off x="10324215" y="13131483"/>
            <a:ext cx="14059786"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dirty="0" err="1">
                <a:latin typeface="D-DIN Exp"/>
              </a:rPr>
              <a:t>UniSAFE</a:t>
            </a:r>
            <a:r>
              <a:rPr lang="en-US" dirty="0">
                <a:latin typeface="D-DIN Exp"/>
              </a:rPr>
              <a:t> D3.2 Report on the European Policy Baseline https://zenodo.org/records/5780037#.Ybi-x1nTVhF</a:t>
            </a:r>
          </a:p>
        </p:txBody>
      </p:sp>
    </p:spTree>
    <p:extLst>
      <p:ext uri="{BB962C8B-B14F-4D97-AF65-F5344CB8AC3E}">
        <p14:creationId xmlns:p14="http://schemas.microsoft.com/office/powerpoint/2010/main" val="20463659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A35C37B1-9721-2797-4569-D5F9534E71B5}"/>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D731160F-C53C-5EAE-71A5-6EC14E30B870}"/>
              </a:ext>
            </a:extLst>
          </p:cNvPr>
          <p:cNvGrpSpPr/>
          <p:nvPr/>
        </p:nvGrpSpPr>
        <p:grpSpPr>
          <a:xfrm>
            <a:off x="199619" y="357809"/>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BFABC150-4BB8-C9F7-CA93-AFAC399F12E5}"/>
                </a:ext>
              </a:extLst>
            </p:cNvPr>
            <p:cNvPicPr>
              <a:picLocks noChangeAspect="1"/>
            </p:cNvPicPr>
            <p:nvPr/>
          </p:nvPicPr>
          <p:blipFill>
            <a:blip r:embed="rId2"/>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271D4250-A9C3-BCB4-E120-195093FE090E}"/>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endParaRPr dirty="0"/>
            </a:p>
          </p:txBody>
        </p:sp>
      </p:grpSp>
      <p:sp>
        <p:nvSpPr>
          <p:cNvPr id="5" name="Title 4">
            <a:extLst>
              <a:ext uri="{FF2B5EF4-FFF2-40B4-BE49-F238E27FC236}">
                <a16:creationId xmlns:a16="http://schemas.microsoft.com/office/drawing/2014/main" id="{6304838B-FD1A-F44C-A7DA-83481A729351}"/>
              </a:ext>
            </a:extLst>
          </p:cNvPr>
          <p:cNvSpPr>
            <a:spLocks noGrp="1"/>
          </p:cNvSpPr>
          <p:nvPr>
            <p:ph type="title"/>
          </p:nvPr>
        </p:nvSpPr>
        <p:spPr/>
        <p:txBody>
          <a:bodyPr/>
          <a:lstStyle/>
          <a:p>
            <a:r>
              <a:rPr lang="en-US" dirty="0"/>
              <a:t>Prevalence study</a:t>
            </a:r>
          </a:p>
        </p:txBody>
      </p:sp>
    </p:spTree>
    <p:extLst>
      <p:ext uri="{BB962C8B-B14F-4D97-AF65-F5344CB8AC3E}">
        <p14:creationId xmlns:p14="http://schemas.microsoft.com/office/powerpoint/2010/main" val="144102564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D40CF8A3-F293-9DC4-18A3-D24C702AC07D}"/>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E8E4E2F9-DF1E-B780-064A-30A10AB260F3}"/>
              </a:ext>
            </a:extLst>
          </p:cNvPr>
          <p:cNvGrpSpPr/>
          <p:nvPr/>
        </p:nvGrpSpPr>
        <p:grpSpPr>
          <a:xfrm>
            <a:off x="340242" y="0"/>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61349EC7-4F16-40B9-B261-2735FB4322A8}"/>
                </a:ext>
              </a:extLst>
            </p:cNvPr>
            <p:cNvPicPr>
              <a:picLocks noChangeAspect="1"/>
            </p:cNvPicPr>
            <p:nvPr/>
          </p:nvPicPr>
          <p:blipFill>
            <a:blip r:embed="rId3"/>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31ADA134-41E1-989E-DA24-C23E935BE979}"/>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endParaRPr dirty="0"/>
            </a:p>
          </p:txBody>
        </p:sp>
      </p:grpSp>
      <p:sp>
        <p:nvSpPr>
          <p:cNvPr id="2" name="Content Placeholder 2">
            <a:extLst>
              <a:ext uri="{FF2B5EF4-FFF2-40B4-BE49-F238E27FC236}">
                <a16:creationId xmlns:a16="http://schemas.microsoft.com/office/drawing/2014/main" id="{6E600CA5-B240-3B7E-56D3-574A5C7A1F2D}"/>
              </a:ext>
            </a:extLst>
          </p:cNvPr>
          <p:cNvSpPr txBox="1">
            <a:spLocks/>
          </p:cNvSpPr>
          <p:nvPr/>
        </p:nvSpPr>
        <p:spPr>
          <a:xfrm>
            <a:off x="340242" y="3104707"/>
            <a:ext cx="23795665" cy="10781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ctr" hangingPunct="1"/>
            <a:r>
              <a:rPr lang="en-US" sz="5700" dirty="0">
                <a:solidFill>
                  <a:schemeClr val="tx2">
                    <a:lumMod val="50000"/>
                  </a:schemeClr>
                </a:solidFill>
                <a:latin typeface="D-DIN Exp"/>
              </a:rPr>
              <a:t>Preparation phase</a:t>
            </a:r>
          </a:p>
          <a:p>
            <a:pPr marL="1143000" indent="-1143000" hangingPunct="1">
              <a:buFont typeface="Wingdings" panose="05000000000000000000" pitchFamily="2" charset="2"/>
              <a:buChar char="Ø"/>
            </a:pPr>
            <a:endParaRPr lang="en-US" sz="5700" b="0" dirty="0">
              <a:solidFill>
                <a:schemeClr val="tx2">
                  <a:lumMod val="50000"/>
                </a:schemeClr>
              </a:solidFill>
              <a:latin typeface="D-DIN Exp"/>
            </a:endParaRPr>
          </a:p>
          <a:p>
            <a:pPr marL="1143000" indent="-1143000" hangingPunct="1">
              <a:buFont typeface="Wingdings" panose="05000000000000000000" pitchFamily="2" charset="2"/>
              <a:buChar char="Ø"/>
            </a:pPr>
            <a:r>
              <a:rPr lang="en-US" sz="5700" b="0" dirty="0">
                <a:solidFill>
                  <a:schemeClr val="tx2">
                    <a:lumMod val="50000"/>
                  </a:schemeClr>
                </a:solidFill>
                <a:latin typeface="D-DIN Exp"/>
              </a:rPr>
              <a:t>Memorandum of understanding – a voluntary agreement with selected universities</a:t>
            </a:r>
          </a:p>
          <a:p>
            <a:pPr marL="1143000" indent="-1143000" hangingPunct="1">
              <a:buFont typeface="Wingdings" panose="05000000000000000000" pitchFamily="2" charset="2"/>
              <a:buChar char="Ø"/>
            </a:pPr>
            <a:r>
              <a:rPr lang="en-US" sz="5700" b="0" dirty="0">
                <a:solidFill>
                  <a:schemeClr val="tx2">
                    <a:lumMod val="50000"/>
                  </a:schemeClr>
                </a:solidFill>
                <a:latin typeface="D-DIN Exp"/>
              </a:rPr>
              <a:t>Focal point in a university responsible for smooth running of the survey, engaging with the communication department etc.</a:t>
            </a:r>
          </a:p>
          <a:p>
            <a:pPr marL="1143000" indent="-1143000" hangingPunct="1">
              <a:buFont typeface="Wingdings" panose="05000000000000000000" pitchFamily="2" charset="2"/>
              <a:buChar char="Ø"/>
            </a:pPr>
            <a:r>
              <a:rPr lang="en-US" sz="5700" b="0" dirty="0">
                <a:solidFill>
                  <a:schemeClr val="tx2">
                    <a:lumMod val="50000"/>
                  </a:schemeClr>
                </a:solidFill>
                <a:latin typeface="D-DIN Exp"/>
              </a:rPr>
              <a:t>Administrative data (number of employees by position and gender), leadership (by gender), employment status (full-time/part time – by gender; permanent /temporary – by gender)</a:t>
            </a:r>
          </a:p>
          <a:p>
            <a:pPr marL="1143000" indent="-1143000" hangingPunct="1">
              <a:buFont typeface="Wingdings" panose="05000000000000000000" pitchFamily="2" charset="2"/>
              <a:buChar char="Ø"/>
            </a:pPr>
            <a:r>
              <a:rPr lang="en-US" sz="5700" b="0" dirty="0">
                <a:solidFill>
                  <a:schemeClr val="tx2">
                    <a:lumMod val="50000"/>
                  </a:schemeClr>
                </a:solidFill>
                <a:latin typeface="D-DIN Exp"/>
              </a:rPr>
              <a:t>Preparation of the questionnaire, translation and work with the survey conducting company</a:t>
            </a:r>
          </a:p>
          <a:p>
            <a:pPr hangingPunct="1"/>
            <a:r>
              <a:rPr lang="en-US" sz="5700" b="0" dirty="0">
                <a:solidFill>
                  <a:schemeClr val="tx2">
                    <a:lumMod val="50000"/>
                  </a:schemeClr>
                </a:solidFill>
                <a:latin typeface="D-DIN Exp"/>
              </a:rPr>
              <a:t>	</a:t>
            </a:r>
          </a:p>
          <a:p>
            <a:pPr hangingPunct="1"/>
            <a:endParaRPr lang="en-US" dirty="0"/>
          </a:p>
        </p:txBody>
      </p:sp>
      <p:sp>
        <p:nvSpPr>
          <p:cNvPr id="4" name="TextBox 3">
            <a:extLst>
              <a:ext uri="{FF2B5EF4-FFF2-40B4-BE49-F238E27FC236}">
                <a16:creationId xmlns:a16="http://schemas.microsoft.com/office/drawing/2014/main" id="{DCE75115-E091-582F-3816-0B8D1AD2377D}"/>
              </a:ext>
            </a:extLst>
          </p:cNvPr>
          <p:cNvSpPr txBox="1"/>
          <p:nvPr/>
        </p:nvSpPr>
        <p:spPr>
          <a:xfrm>
            <a:off x="6781945" y="233917"/>
            <a:ext cx="16820707"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b="1" dirty="0">
                <a:latin typeface="D-DIN Exp"/>
              </a:rPr>
              <a:t>Some key points to consider when preparing and conducting the survey</a:t>
            </a:r>
            <a:r>
              <a:rPr lang="de-DE" sz="5400" b="1" dirty="0">
                <a:latin typeface="D-DIN Exp"/>
              </a:rPr>
              <a:t>  </a:t>
            </a:r>
            <a:endParaRPr lang="en-US" sz="5400" b="1" dirty="0">
              <a:latin typeface="D-DIN Exp"/>
            </a:endParaRPr>
          </a:p>
        </p:txBody>
      </p:sp>
    </p:spTree>
    <p:extLst>
      <p:ext uri="{BB962C8B-B14F-4D97-AF65-F5344CB8AC3E}">
        <p14:creationId xmlns:p14="http://schemas.microsoft.com/office/powerpoint/2010/main" val="35202833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ECBCE"/>
        </a:solidFill>
        <a:effectLst/>
      </p:bgPr>
    </p:bg>
    <p:spTree>
      <p:nvGrpSpPr>
        <p:cNvPr id="1" name="">
          <a:extLst>
            <a:ext uri="{FF2B5EF4-FFF2-40B4-BE49-F238E27FC236}">
              <a16:creationId xmlns:a16="http://schemas.microsoft.com/office/drawing/2014/main" id="{84D9DEB2-FE21-7639-FD29-591C401FD4EB}"/>
            </a:ext>
          </a:extLst>
        </p:cNvPr>
        <p:cNvGrpSpPr/>
        <p:nvPr/>
      </p:nvGrpSpPr>
      <p:grpSpPr>
        <a:xfrm>
          <a:off x="0" y="0"/>
          <a:ext cx="0" cy="0"/>
          <a:chOff x="0" y="0"/>
          <a:chExt cx="0" cy="0"/>
        </a:xfrm>
      </p:grpSpPr>
      <p:grpSp>
        <p:nvGrpSpPr>
          <p:cNvPr id="184" name="Image Gallery">
            <a:extLst>
              <a:ext uri="{FF2B5EF4-FFF2-40B4-BE49-F238E27FC236}">
                <a16:creationId xmlns:a16="http://schemas.microsoft.com/office/drawing/2014/main" id="{BC539F2A-6CA3-5914-815A-30C47168534D}"/>
              </a:ext>
            </a:extLst>
          </p:cNvPr>
          <p:cNvGrpSpPr/>
          <p:nvPr/>
        </p:nvGrpSpPr>
        <p:grpSpPr>
          <a:xfrm>
            <a:off x="340242" y="0"/>
            <a:ext cx="6441702" cy="3857400"/>
            <a:chOff x="0" y="0"/>
            <a:chExt cx="6441700" cy="3857399"/>
          </a:xfrm>
        </p:grpSpPr>
        <p:pic>
          <p:nvPicPr>
            <p:cNvPr id="182" name="Logo prezentacijai-02.png" descr="Logo prezentacijai-02.png">
              <a:extLst>
                <a:ext uri="{FF2B5EF4-FFF2-40B4-BE49-F238E27FC236}">
                  <a16:creationId xmlns:a16="http://schemas.microsoft.com/office/drawing/2014/main" id="{B1A5ECEA-8E5A-55B3-FDCA-0DB080FE8E42}"/>
                </a:ext>
              </a:extLst>
            </p:cNvPr>
            <p:cNvPicPr>
              <a:picLocks noChangeAspect="1"/>
            </p:cNvPicPr>
            <p:nvPr/>
          </p:nvPicPr>
          <p:blipFill>
            <a:blip r:embed="rId3"/>
            <a:srcRect t="24626" b="24626"/>
            <a:stretch>
              <a:fillRect/>
            </a:stretch>
          </p:blipFill>
          <p:spPr>
            <a:xfrm>
              <a:off x="0" y="0"/>
              <a:ext cx="6441701" cy="3269035"/>
            </a:xfrm>
            <a:prstGeom prst="rect">
              <a:avLst/>
            </a:prstGeom>
            <a:ln w="12700" cap="flat">
              <a:noFill/>
              <a:miter lim="400000"/>
            </a:ln>
            <a:effectLst/>
          </p:spPr>
        </p:pic>
        <p:sp>
          <p:nvSpPr>
            <p:cNvPr id="183" name="Caption">
              <a:extLst>
                <a:ext uri="{FF2B5EF4-FFF2-40B4-BE49-F238E27FC236}">
                  <a16:creationId xmlns:a16="http://schemas.microsoft.com/office/drawing/2014/main" id="{92E9695F-925B-0AAB-6656-5AA04B1C0108}"/>
                </a:ext>
              </a:extLst>
            </p:cNvPr>
            <p:cNvSpPr/>
            <p:nvPr/>
          </p:nvSpPr>
          <p:spPr>
            <a:xfrm>
              <a:off x="0" y="3345234"/>
              <a:ext cx="6441701" cy="512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endParaRPr dirty="0"/>
            </a:p>
          </p:txBody>
        </p:sp>
      </p:grpSp>
      <p:sp>
        <p:nvSpPr>
          <p:cNvPr id="2" name="Content Placeholder 2">
            <a:extLst>
              <a:ext uri="{FF2B5EF4-FFF2-40B4-BE49-F238E27FC236}">
                <a16:creationId xmlns:a16="http://schemas.microsoft.com/office/drawing/2014/main" id="{8E915736-C4D1-C9D2-F6C5-4DAC7D2ABD5B}"/>
              </a:ext>
            </a:extLst>
          </p:cNvPr>
          <p:cNvSpPr txBox="1">
            <a:spLocks/>
          </p:cNvSpPr>
          <p:nvPr/>
        </p:nvSpPr>
        <p:spPr>
          <a:xfrm>
            <a:off x="340242" y="2222161"/>
            <a:ext cx="23795665" cy="11493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lnSpcReduction="10000"/>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ctr" hangingPunct="1"/>
            <a:r>
              <a:rPr lang="en-US" sz="6400" dirty="0">
                <a:solidFill>
                  <a:schemeClr val="tx2">
                    <a:lumMod val="50000"/>
                  </a:schemeClr>
                </a:solidFill>
                <a:latin typeface="D-DIN Exp"/>
              </a:rPr>
              <a:t>Preparation of the Survey </a:t>
            </a:r>
          </a:p>
          <a:p>
            <a:pPr hangingPunct="1"/>
            <a:endParaRPr lang="en-US" sz="5700" dirty="0">
              <a:solidFill>
                <a:schemeClr val="tx2">
                  <a:lumMod val="50000"/>
                </a:schemeClr>
              </a:solidFill>
              <a:latin typeface="D-DIN Exp"/>
            </a:endParaRPr>
          </a:p>
          <a:p>
            <a:pPr hangingPunct="1"/>
            <a:r>
              <a:rPr lang="en-US" sz="5700" dirty="0">
                <a:solidFill>
                  <a:schemeClr val="tx2">
                    <a:lumMod val="50000"/>
                  </a:schemeClr>
                </a:solidFill>
                <a:latin typeface="D-DIN Exp"/>
              </a:rPr>
              <a:t>Structure of the questionnaire </a:t>
            </a:r>
          </a:p>
          <a:p>
            <a:pPr hangingPunct="1"/>
            <a:endParaRPr lang="en-US" sz="5700" b="0" dirty="0">
              <a:solidFill>
                <a:schemeClr val="tx2">
                  <a:lumMod val="50000"/>
                </a:schemeClr>
              </a:solidFill>
              <a:latin typeface="D-DIN Exp"/>
            </a:endParaRPr>
          </a:p>
          <a:p>
            <a:pPr marL="1143000" indent="-1143000" hangingPunct="1">
              <a:buFont typeface="Wingdings" panose="05000000000000000000" pitchFamily="2" charset="2"/>
              <a:buChar char="Ø"/>
            </a:pPr>
            <a:r>
              <a:rPr lang="en-US" sz="5700" b="0" dirty="0">
                <a:solidFill>
                  <a:schemeClr val="tx2">
                    <a:lumMod val="50000"/>
                  </a:schemeClr>
                </a:solidFill>
                <a:latin typeface="D-DIN Exp"/>
              </a:rPr>
              <a:t>Context of the organization (trust, policies, mechanisms to solve the problem)</a:t>
            </a:r>
          </a:p>
          <a:p>
            <a:pPr marL="1143000" indent="-1143000" hangingPunct="1">
              <a:buFont typeface="Wingdings" panose="05000000000000000000" pitchFamily="2" charset="2"/>
              <a:buChar char="Ø"/>
            </a:pPr>
            <a:r>
              <a:rPr lang="en-US" sz="5700" b="0" dirty="0">
                <a:solidFill>
                  <a:schemeClr val="tx2">
                    <a:lumMod val="50000"/>
                  </a:schemeClr>
                </a:solidFill>
                <a:latin typeface="D-DIN Exp"/>
              </a:rPr>
              <a:t>5 Ps</a:t>
            </a:r>
          </a:p>
          <a:p>
            <a:pPr marL="1143000" indent="-1143000" hangingPunct="1">
              <a:buFont typeface="Wingdings" panose="05000000000000000000" pitchFamily="2" charset="2"/>
              <a:buChar char="Ø"/>
            </a:pPr>
            <a:r>
              <a:rPr lang="en-US" sz="5700" b="0" dirty="0">
                <a:solidFill>
                  <a:schemeClr val="tx2">
                    <a:lumMod val="50000"/>
                  </a:schemeClr>
                </a:solidFill>
                <a:latin typeface="D-DIN Exp"/>
              </a:rPr>
              <a:t>Prevalence </a:t>
            </a:r>
          </a:p>
          <a:p>
            <a:pPr marL="4800600" lvl="5" indent="-1143000" hangingPunct="1">
              <a:spcBef>
                <a:spcPts val="600"/>
              </a:spcBef>
              <a:buFont typeface="Arial" panose="020B0604020202020204" pitchFamily="34" charset="0"/>
              <a:buChar char="•"/>
            </a:pPr>
            <a:r>
              <a:rPr lang="en-US" sz="5000" b="0" dirty="0">
                <a:solidFill>
                  <a:schemeClr val="tx2">
                    <a:lumMod val="50000"/>
                  </a:schemeClr>
                </a:solidFill>
                <a:latin typeface="D-DIN Exp"/>
              </a:rPr>
              <a:t>Experience</a:t>
            </a:r>
          </a:p>
          <a:p>
            <a:pPr marL="4800600" lvl="5" indent="-1143000" hangingPunct="1">
              <a:spcBef>
                <a:spcPts val="600"/>
              </a:spcBef>
              <a:buFont typeface="Arial" panose="020B0604020202020204" pitchFamily="34" charset="0"/>
              <a:buChar char="•"/>
            </a:pPr>
            <a:r>
              <a:rPr lang="en-US" sz="5000" b="0" dirty="0">
                <a:solidFill>
                  <a:schemeClr val="tx2">
                    <a:lumMod val="50000"/>
                  </a:schemeClr>
                </a:solidFill>
                <a:latin typeface="D-DIN Exp"/>
              </a:rPr>
              <a:t>Victim-perpetrator relationships</a:t>
            </a:r>
          </a:p>
          <a:p>
            <a:pPr marL="4800600" lvl="5" indent="-1143000" hangingPunct="1">
              <a:spcBef>
                <a:spcPts val="600"/>
              </a:spcBef>
              <a:buFont typeface="Arial" panose="020B0604020202020204" pitchFamily="34" charset="0"/>
              <a:buChar char="•"/>
            </a:pPr>
            <a:r>
              <a:rPr lang="en-US" sz="5000" b="0" dirty="0">
                <a:solidFill>
                  <a:schemeClr val="tx2">
                    <a:lumMod val="50000"/>
                  </a:schemeClr>
                </a:solidFill>
                <a:latin typeface="D-DIN Exp"/>
              </a:rPr>
              <a:t>Places where SH happened </a:t>
            </a:r>
          </a:p>
          <a:p>
            <a:pPr marL="4800600" lvl="5" indent="-1143000" hangingPunct="1">
              <a:spcBef>
                <a:spcPts val="600"/>
              </a:spcBef>
              <a:buFont typeface="Arial" panose="020B0604020202020204" pitchFamily="34" charset="0"/>
              <a:buChar char="•"/>
            </a:pPr>
            <a:r>
              <a:rPr lang="en-US" sz="5000" b="0" dirty="0">
                <a:solidFill>
                  <a:schemeClr val="tx2">
                    <a:lumMod val="50000"/>
                  </a:schemeClr>
                </a:solidFill>
                <a:latin typeface="D-DIN Exp"/>
              </a:rPr>
              <a:t>Bystander’s relations</a:t>
            </a:r>
          </a:p>
          <a:p>
            <a:pPr marL="4800600" lvl="5" indent="-1143000" hangingPunct="1">
              <a:spcBef>
                <a:spcPts val="600"/>
              </a:spcBef>
              <a:buFont typeface="Arial" panose="020B0604020202020204" pitchFamily="34" charset="0"/>
              <a:buChar char="•"/>
            </a:pPr>
            <a:r>
              <a:rPr lang="en-US" sz="5000" b="0" dirty="0">
                <a:solidFill>
                  <a:schemeClr val="tx2">
                    <a:lumMod val="50000"/>
                  </a:schemeClr>
                </a:solidFill>
                <a:latin typeface="D-DIN Exp"/>
              </a:rPr>
              <a:t>Reporting/non-reporting</a:t>
            </a:r>
          </a:p>
          <a:p>
            <a:pPr marL="1143000" indent="-1143000" hangingPunct="1">
              <a:buFont typeface="Wingdings" panose="05000000000000000000" pitchFamily="2" charset="2"/>
              <a:buChar char="Ø"/>
            </a:pPr>
            <a:r>
              <a:rPr lang="en-US" sz="5700" b="0" dirty="0">
                <a:solidFill>
                  <a:schemeClr val="tx2">
                    <a:lumMod val="50000"/>
                  </a:schemeClr>
                </a:solidFill>
                <a:latin typeface="D-DIN Exp"/>
              </a:rPr>
              <a:t>Consequences </a:t>
            </a:r>
          </a:p>
          <a:p>
            <a:pPr marL="1143000" indent="-1143000" hangingPunct="1">
              <a:buFont typeface="Wingdings" panose="05000000000000000000" pitchFamily="2" charset="2"/>
              <a:buChar char="Ø"/>
            </a:pPr>
            <a:r>
              <a:rPr lang="en-US" sz="5700" b="0" dirty="0">
                <a:solidFill>
                  <a:schemeClr val="tx2">
                    <a:lumMod val="50000"/>
                  </a:schemeClr>
                </a:solidFill>
                <a:latin typeface="D-DIN Exp"/>
              </a:rPr>
              <a:t>Individual attitudes </a:t>
            </a:r>
          </a:p>
          <a:p>
            <a:pPr marL="1143000" indent="-1143000" hangingPunct="1">
              <a:buFont typeface="Wingdings" panose="05000000000000000000" pitchFamily="2" charset="2"/>
              <a:buChar char="Ø"/>
            </a:pPr>
            <a:r>
              <a:rPr lang="en-US" sz="5700" b="0" dirty="0">
                <a:solidFill>
                  <a:schemeClr val="tx2">
                    <a:lumMod val="50000"/>
                  </a:schemeClr>
                </a:solidFill>
                <a:latin typeface="D-DIN Exp"/>
              </a:rPr>
              <a:t>Socio-demographic data</a:t>
            </a:r>
          </a:p>
          <a:p>
            <a:pPr hangingPunct="1"/>
            <a:endParaRPr lang="en-US" sz="5700" b="0" dirty="0">
              <a:solidFill>
                <a:schemeClr val="tx2">
                  <a:lumMod val="50000"/>
                </a:schemeClr>
              </a:solidFill>
              <a:latin typeface="D-DIN Exp"/>
            </a:endParaRPr>
          </a:p>
        </p:txBody>
      </p:sp>
      <p:sp>
        <p:nvSpPr>
          <p:cNvPr id="4" name="TextBox 3">
            <a:extLst>
              <a:ext uri="{FF2B5EF4-FFF2-40B4-BE49-F238E27FC236}">
                <a16:creationId xmlns:a16="http://schemas.microsoft.com/office/drawing/2014/main" id="{D8473642-754D-AAFB-9DD2-519A3279EB11}"/>
              </a:ext>
            </a:extLst>
          </p:cNvPr>
          <p:cNvSpPr txBox="1"/>
          <p:nvPr/>
        </p:nvSpPr>
        <p:spPr>
          <a:xfrm>
            <a:off x="6781945" y="233917"/>
            <a:ext cx="16820707"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b="1" dirty="0">
                <a:latin typeface="D-DIN Exp"/>
              </a:rPr>
              <a:t>Some key points to consider when preparing and conducting the survey</a:t>
            </a:r>
            <a:r>
              <a:rPr lang="de-DE" sz="5400" b="1" dirty="0">
                <a:latin typeface="D-DIN Exp"/>
              </a:rPr>
              <a:t>  </a:t>
            </a:r>
            <a:endParaRPr lang="en-US" sz="5400" b="1" dirty="0">
              <a:latin typeface="D-DIN Exp"/>
            </a:endParaRPr>
          </a:p>
        </p:txBody>
      </p:sp>
    </p:spTree>
    <p:extLst>
      <p:ext uri="{BB962C8B-B14F-4D97-AF65-F5344CB8AC3E}">
        <p14:creationId xmlns:p14="http://schemas.microsoft.com/office/powerpoint/2010/main" val="213497503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1636</TotalTime>
  <Words>3325</Words>
  <Application>Microsoft Office PowerPoint</Application>
  <PresentationFormat>Custom</PresentationFormat>
  <Paragraphs>296</Paragraphs>
  <Slides>22</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Aptos</vt:lpstr>
      <vt:lpstr>Arial</vt:lpstr>
      <vt:lpstr>Arial Nova Cond</vt:lpstr>
      <vt:lpstr>Calibri</vt:lpstr>
      <vt:lpstr>D-DIN</vt:lpstr>
      <vt:lpstr>D-DIN Exp</vt:lpstr>
      <vt:lpstr>Helvetica Neue</vt:lpstr>
      <vt:lpstr>Helvetica Neue</vt:lpstr>
      <vt:lpstr>Helvetica Neue Medium</vt:lpstr>
      <vt:lpstr>Wingdings</vt:lpstr>
      <vt:lpstr>21_BasicWhite</vt:lpstr>
      <vt:lpstr>PowerPoint Presentation</vt:lpstr>
      <vt:lpstr>PowerPoint Presentation</vt:lpstr>
      <vt:lpstr>Forms of gender-based violence</vt:lpstr>
      <vt:lpstr> Conceptual framework</vt:lpstr>
      <vt:lpstr>Mapping national legal and policy frameworks </vt:lpstr>
      <vt:lpstr>PowerPoint Presentation</vt:lpstr>
      <vt:lpstr>Prevalence study</vt:lpstr>
      <vt:lpstr>PowerPoint Presentation</vt:lpstr>
      <vt:lpstr>PowerPoint Presentation</vt:lpstr>
      <vt:lpstr>Contextual Factors</vt:lpstr>
      <vt:lpstr>How confident are you in your institution‘s ability to intervene? (staff)</vt:lpstr>
      <vt:lpstr>PowerPoint Presentation</vt:lpstr>
      <vt:lpstr>PowerPoint Presentation</vt:lpstr>
      <vt:lpstr>PowerPoint Presentation</vt:lpstr>
      <vt:lpstr>PowerPoint Presentation</vt:lpstr>
      <vt:lpstr>PowerPoint Presentation</vt:lpstr>
      <vt:lpstr>PowerPoint Presentation</vt:lpstr>
      <vt:lpstr>Implementation</vt:lpstr>
      <vt:lpstr>timeline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Vilana</dc:creator>
  <cp:lastModifiedBy>Vilana Pilinkaitė-Sotirovič</cp:lastModifiedBy>
  <cp:revision>33</cp:revision>
  <dcterms:modified xsi:type="dcterms:W3CDTF">2025-09-12T11:09:16Z</dcterms:modified>
</cp:coreProperties>
</file>