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315" r:id="rId4"/>
    <p:sldId id="336" r:id="rId5"/>
    <p:sldId id="263" r:id="rId6"/>
    <p:sldId id="259" r:id="rId7"/>
    <p:sldId id="264" r:id="rId8"/>
    <p:sldId id="277" r:id="rId9"/>
    <p:sldId id="278" r:id="rId10"/>
    <p:sldId id="260" r:id="rId11"/>
    <p:sldId id="337" r:id="rId12"/>
    <p:sldId id="338" r:id="rId13"/>
    <p:sldId id="339" r:id="rId14"/>
    <p:sldId id="271" r:id="rId15"/>
    <p:sldId id="269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0ED2A-D9C7-2D5E-1F8B-AB3882EAB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7A0970-60CC-1171-E0FF-6BBD56753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6725A7-7894-6957-9390-CA1634C0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32C97F-E1C9-EC54-C345-B3FCB3C7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324984-128B-B4E1-11C7-D83B89CE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888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EDC60-CADE-CF68-81FC-8D89A9A1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48E59A5-C3A1-0AB4-FBB5-FEAAED887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B82231-D6FE-585E-A2BF-996333FA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3CCAA08-93A6-78CC-6255-0FC55B48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683498E-747A-68BC-AF92-D369ED38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4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8E05CF-1A8C-FE4C-DBA0-733D6EB5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61133C2-5A61-3B1A-0638-8F902BBB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03C3335-8195-A069-25EA-34F1962D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69DA0F-3E29-5FD9-884F-FF306883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7025FB-0B16-695B-15DC-A916226B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924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A62421-FCAC-FCD4-F681-542C811F5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CE36A28A-6951-4F9F-A64C-9A6157B8E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261" y="3614468"/>
            <a:ext cx="4838550" cy="14798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/>
              <a:t>TITLE</a:t>
            </a:r>
          </a:p>
        </p:txBody>
      </p:sp>
      <p:sp>
        <p:nvSpPr>
          <p:cNvPr id="11" name="Marcador de Posição do Texto 9">
            <a:extLst>
              <a:ext uri="{FF2B5EF4-FFF2-40B4-BE49-F238E27FC236}">
                <a16:creationId xmlns:a16="http://schemas.microsoft.com/office/drawing/2014/main" id="{FEBE1969-670F-48DA-97D3-39A2807F94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259" y="5308125"/>
            <a:ext cx="4838549" cy="457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t-PT" dirty="0"/>
              <a:t>Date</a:t>
            </a:r>
          </a:p>
        </p:txBody>
      </p:sp>
      <p:sp>
        <p:nvSpPr>
          <p:cNvPr id="4" name="Marcador de Posição da Imagem 3">
            <a:extLst>
              <a:ext uri="{FF2B5EF4-FFF2-40B4-BE49-F238E27FC236}">
                <a16:creationId xmlns:a16="http://schemas.microsoft.com/office/drawing/2014/main" id="{1B94F64E-5273-1C72-95AA-989D90D493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1188" y="301925"/>
            <a:ext cx="4838551" cy="5426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0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84FACAE-EF87-2C1D-74CB-403AFF0EA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Marcador de Posição do Texto 4">
            <a:extLst>
              <a:ext uri="{FF2B5EF4-FFF2-40B4-BE49-F238E27FC236}">
                <a16:creationId xmlns:a16="http://schemas.microsoft.com/office/drawing/2014/main" id="{C0BE3B70-12BE-4673-B18A-2AC5BF4DE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3498" y="4414944"/>
            <a:ext cx="4705003" cy="7903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100" b="1">
                <a:solidFill>
                  <a:srgbClr val="8469AB"/>
                </a:solidFill>
                <a:latin typeface="+mn-lt"/>
              </a:defRPr>
            </a:lvl1pPr>
          </a:lstStyle>
          <a:p>
            <a:pPr lvl="0"/>
            <a:r>
              <a:rPr lang="pt-PT" b="1" dirty="0"/>
              <a:t>THANK YOU!</a:t>
            </a:r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BFC2289-6A50-4D7B-AC3B-0BC9E894D6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3499" y="5460520"/>
            <a:ext cx="4705002" cy="414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786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D9A21-3EC9-3738-7014-640366A4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34966BD-81F0-AA29-EA7F-76F55859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8023D8-171D-749F-993E-F48229AD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F455BAA-A332-7B4B-6110-0E120636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3196224-76D8-554B-05AC-5479CC20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63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64CDA-D017-EFA4-85F2-BBA0C62B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56D2FE-D3E8-8E26-C971-CE134E5A2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E1C3F43-AF07-3B97-BE51-5BFFC05D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8BA3F5-2527-847B-5C69-4ED3CAF0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2D91FC3-CB62-6349-65B3-566A0C66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100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1CD83-368C-50A7-EBE5-797374CE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6FF7E6-DC86-4A27-3251-983F1F497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EBCAB5A-1A7F-8C86-ADA8-9873A69CB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4661B73-16FF-C542-5B6D-6D004C9A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036BE34-CF7C-68D3-E442-B91F9825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419E051-16AD-467B-9992-7A2E9BB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273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48C18-4DF6-3F64-9BFE-92EF3D48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5B7048-CCD8-252D-3E05-E72BC261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29738F9-9318-7A4D-E15E-2ECAA228E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C07A8AB-F56D-38E4-B07E-1AAFF8786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508C52-C792-54D8-1455-DF55CF9A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FACB278-3E41-802A-73C4-23D5B0B1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406F743-3F9F-5640-6E66-DE6CFC14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3704325-7BC9-A2BE-7A8B-724F15A9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395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F733-FF50-A1BA-C2FB-C1610BAE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A7C71B9-1FE8-7AC0-DF14-BF58A04F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CE81FBF-20BC-9D74-4A9E-C8EB986C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4BE9056-2100-F203-2DF3-6A0DB69E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41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DA9C037-CA09-9DE0-D35F-5D3E7C22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9CF6C3F-6C25-C4DC-FFE6-91169DA2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EBB7A20-DAFE-9966-FF45-D1B1475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7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08ADE-1BDB-57A9-F450-DECD5A65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EE7008-971B-A63A-7DE9-EA6EEDFE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493E453-AB91-E61E-8408-4BDD039D1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F8A29BF-F62D-48A8-1896-7068F973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92B372E-C9B1-C6B7-941E-8ACC9A0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2940A7C-970A-5AA5-43E8-D2AA8A25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95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1A06D-EF06-EC4F-6112-74F410F7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5D7F8B5-AB1A-CD4D-15CB-C104054A1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AE56C63-3FBB-B9B2-F6C5-4A3F65BAE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D0CD824-75DC-636C-D630-DB56C56E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BFBADB2-1D7B-316D-73E2-BCC1C0EA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12C699D-A2D6-5AEF-E934-F9A9AB1E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507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8E36313-573E-0CB4-44D3-7B7DEFF5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65670A-6967-AD9A-C55B-1E3F6260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8D4A67-BE34-3DFA-10F3-150924D0D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DC30E-4A51-46B7-B9BD-84E613C4353C}" type="datetimeFigureOut">
              <a:rPr lang="pt-PT" smtClean="0"/>
              <a:t>12/09/2025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5E1615-0847-97CF-83C4-DEEC5FE09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535194E-7454-F355-1D2D-4DECE6E71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08D48F-1D38-4961-90C1-36B54762BA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9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4759551.2025.25092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JOEPP-06-2020-0098" TargetMode="External"/><Relationship Id="rId2" Type="http://schemas.openxmlformats.org/officeDocument/2006/relationships/hyperlink" Target="https://doi.org/10.1177/014920631036590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public/libdoc/ilo/1920/20B09_18_engl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static/english/inwork/cb-policy-guide/declarationofPhiladelphia1944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ilr.12039" TargetMode="External"/><Relationship Id="rId2" Type="http://schemas.openxmlformats.org/officeDocument/2006/relationships/hyperlink" Target="https://doi.org/10.3233/WOR-230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8/MRJIAM-07-2022-1330" TargetMode="External"/><Relationship Id="rId4" Type="http://schemas.openxmlformats.org/officeDocument/2006/relationships/hyperlink" Target="https://doi.org/10.1111/ijsa.1232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24824/978652515852.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1719314-A7F4-7D90-8B44-61583B3A5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260" y="3614468"/>
            <a:ext cx="8068943" cy="1479819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 Work and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Gender-Based Violence and Harassment: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questionnaires for international research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D196E22-CA5B-B6FC-3964-C1B13C97D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1784" y="4604443"/>
            <a:ext cx="3569373" cy="1085212"/>
          </a:xfrm>
        </p:spPr>
        <p:txBody>
          <a:bodyPr>
            <a:normAutofit/>
          </a:bodyPr>
          <a:lstStyle/>
          <a:p>
            <a:r>
              <a:rPr lang="pt-PT" sz="2400" dirty="0"/>
              <a:t>Leonor Pais</a:t>
            </a:r>
          </a:p>
          <a:p>
            <a:r>
              <a:rPr lang="pt-PT" sz="2400" dirty="0"/>
              <a:t>Universidade de Coimbra</a:t>
            </a:r>
          </a:p>
          <a:p>
            <a:endParaRPr lang="en-GB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739C1B-C73B-7AC2-33A9-81BD52DA4BDF}"/>
              </a:ext>
            </a:extLst>
          </p:cNvPr>
          <p:cNvSpPr txBox="1"/>
          <p:nvPr/>
        </p:nvSpPr>
        <p:spPr>
          <a:xfrm>
            <a:off x="5106154" y="259893"/>
            <a:ext cx="66995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24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Expert </a:t>
            </a:r>
            <a:r>
              <a:rPr lang="pt-PT" sz="24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Seminar</a:t>
            </a:r>
            <a:endParaRPr lang="pt-PT" sz="2400" dirty="0">
              <a:solidFill>
                <a:schemeClr val="bg2">
                  <a:lumMod val="90000"/>
                </a:schemeClr>
              </a:solidFill>
              <a:latin typeface="Montserrat" panose="00000500000000000000" pitchFamily="2" charset="0"/>
            </a:endParaRPr>
          </a:p>
          <a:p>
            <a:pPr algn="l"/>
            <a:r>
              <a:rPr lang="pt-PT" sz="2800" b="1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From</a:t>
            </a:r>
            <a:r>
              <a:rPr lang="pt-PT" sz="28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 Insight to </a:t>
            </a:r>
            <a:r>
              <a:rPr lang="pt-PT" sz="2800" b="1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Impact</a:t>
            </a:r>
            <a:r>
              <a:rPr lang="pt-PT" sz="28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: </a:t>
            </a:r>
            <a:r>
              <a:rPr lang="en-US" sz="28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Montserrat" panose="00000500000000000000" pitchFamily="2" charset="0"/>
              </a:rPr>
              <a:t>New Directions in Sexual Harassment Research </a:t>
            </a:r>
          </a:p>
          <a:p>
            <a:pPr algn="l"/>
            <a:endParaRPr lang="en-US" b="1" dirty="0">
              <a:solidFill>
                <a:schemeClr val="bg2">
                  <a:lumMod val="90000"/>
                </a:schemeClr>
              </a:solidFill>
              <a:latin typeface="Montserrat" panose="00000500000000000000" pitchFamily="2" charset="0"/>
            </a:endParaRPr>
          </a:p>
          <a:p>
            <a:pPr algn="l"/>
            <a:endParaRPr lang="en-US" b="1" dirty="0">
              <a:solidFill>
                <a:schemeClr val="bg2">
                  <a:lumMod val="90000"/>
                </a:schemeClr>
              </a:solidFill>
              <a:latin typeface="Montserrat" panose="00000500000000000000" pitchFamily="2" charset="0"/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Bratislava, </a:t>
            </a:r>
            <a:r>
              <a:rPr lang="pt-P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</a:t>
            </a:r>
            <a:endParaRPr lang="pt-P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  <a:p>
            <a:pPr algn="l"/>
            <a:endParaRPr lang="pt-PT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2082A88E-A741-A978-ECCF-23D1D247DB4F}"/>
              </a:ext>
            </a:extLst>
          </p:cNvPr>
          <p:cNvSpPr txBox="1">
            <a:spLocks/>
          </p:cNvSpPr>
          <p:nvPr/>
        </p:nvSpPr>
        <p:spPr>
          <a:xfrm>
            <a:off x="486863" y="4603877"/>
            <a:ext cx="3569373" cy="1085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Nuno Rebelo dos Santos</a:t>
            </a:r>
          </a:p>
          <a:p>
            <a:r>
              <a:rPr lang="pt-PT" sz="2400" dirty="0"/>
              <a:t>Universidade de Évora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561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49A3F-A6F4-1046-397F-13B3FB3F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C190 – </a:t>
            </a:r>
            <a:r>
              <a:rPr lang="pt-PT" dirty="0" err="1"/>
              <a:t>definitions</a:t>
            </a:r>
            <a:r>
              <a:rPr lang="pt-PT" dirty="0"/>
              <a:t> - </a:t>
            </a:r>
            <a:r>
              <a:rPr lang="pt-PT" dirty="0" err="1"/>
              <a:t>Article</a:t>
            </a:r>
            <a:r>
              <a:rPr lang="pt-PT" dirty="0"/>
              <a:t> 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550AE8-1C3D-76BF-AB33-509C40BF3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/>
          </a:p>
          <a:p>
            <a:pPr lvl="1"/>
            <a:r>
              <a:rPr lang="en-US" sz="2800" dirty="0"/>
              <a:t>(a) the term “violence and harassment” in the world of work refers to a range of </a:t>
            </a:r>
            <a:r>
              <a:rPr lang="en-US" sz="2800" b="1" dirty="0"/>
              <a:t>unacceptable</a:t>
            </a:r>
            <a:r>
              <a:rPr lang="en-US" sz="2800" dirty="0"/>
              <a:t> </a:t>
            </a:r>
            <a:r>
              <a:rPr lang="en-US" sz="2800" dirty="0" err="1"/>
              <a:t>behaviours</a:t>
            </a:r>
            <a:r>
              <a:rPr lang="en-US" sz="2800" dirty="0"/>
              <a:t> and practices, or threats thereof, whether a single occurrence or repeated, that </a:t>
            </a:r>
            <a:r>
              <a:rPr lang="en-US" sz="2800" b="1" dirty="0"/>
              <a:t>aim at, result in, or are likely to result in </a:t>
            </a:r>
            <a:r>
              <a:rPr lang="en-US" sz="2800" dirty="0"/>
              <a:t>physical, psychological, sexual or economic harm, and includes gender-based violence and harassment;</a:t>
            </a:r>
          </a:p>
          <a:p>
            <a:pPr lvl="1"/>
            <a:r>
              <a:rPr lang="en-US" sz="2800" dirty="0"/>
              <a:t>(b) the term “gender-based violence and harassment” means </a:t>
            </a:r>
            <a:r>
              <a:rPr lang="en-US" sz="2800" i="1" dirty="0"/>
              <a:t>violence and harassment directed at persons </a:t>
            </a:r>
            <a:r>
              <a:rPr lang="en-US" sz="2800" b="1" i="1" dirty="0"/>
              <a:t>because of their sex or gender, or affecting persons of a particular sex or gender disproportionately</a:t>
            </a:r>
            <a:r>
              <a:rPr lang="en-US" sz="2800" i="1" dirty="0"/>
              <a:t>, and includes sexual harassment</a:t>
            </a:r>
            <a:r>
              <a:rPr lang="en-US" sz="2800" dirty="0"/>
              <a:t>.</a:t>
            </a:r>
          </a:p>
          <a:p>
            <a:endParaRPr lang="pt-PT" sz="32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9F9EB61-0B40-34C2-CACA-7E773AD6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69581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75918-BBBD-F55B-9135-CC10FBBC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GBVH &amp; </a:t>
            </a:r>
            <a:r>
              <a:rPr lang="pt-PT" dirty="0" err="1"/>
              <a:t>Decent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1CC3C1-FEB3-7C28-535E-B645A4A9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DW1: trust, justice, non-</a:t>
            </a:r>
            <a:r>
              <a:rPr lang="pt-PT" dirty="0" err="1"/>
              <a:t>discrimination</a:t>
            </a:r>
            <a:r>
              <a:rPr lang="pt-PT" dirty="0"/>
              <a:t>, </a:t>
            </a:r>
            <a:r>
              <a:rPr lang="pt-PT" dirty="0" err="1"/>
              <a:t>freedom</a:t>
            </a:r>
            <a:r>
              <a:rPr lang="pt-PT" dirty="0"/>
              <a:t> to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ideas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to </a:t>
            </a:r>
            <a:r>
              <a:rPr lang="pt-PT" dirty="0" err="1"/>
              <a:t>decisions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affect</a:t>
            </a:r>
            <a:r>
              <a:rPr lang="pt-PT" dirty="0"/>
              <a:t> individual </a:t>
            </a:r>
            <a:r>
              <a:rPr lang="pt-PT" dirty="0" err="1"/>
              <a:t>life</a:t>
            </a:r>
            <a:r>
              <a:rPr lang="pt-PT" dirty="0"/>
              <a:t>, </a:t>
            </a:r>
            <a:r>
              <a:rPr lang="pt-PT" dirty="0" err="1"/>
              <a:t>participation</a:t>
            </a:r>
            <a:r>
              <a:rPr lang="pt-PT" dirty="0"/>
              <a:t>, </a:t>
            </a:r>
            <a:r>
              <a:rPr lang="pt-PT" dirty="0" err="1"/>
              <a:t>dignity</a:t>
            </a:r>
            <a:endParaRPr lang="pt-PT" dirty="0"/>
          </a:p>
          <a:p>
            <a:pPr lvl="3"/>
            <a:r>
              <a:rPr lang="en-US" dirty="0"/>
              <a:t>Deshpande, J. (2025). Creating a Safer Tomorrow: Addressing Workplace Violence Against Women in Healthcare Settings. </a:t>
            </a:r>
            <a:r>
              <a:rPr lang="en-US" i="1" dirty="0"/>
              <a:t>The Journal of Obstetrics and Gynecology of India</a:t>
            </a:r>
            <a:r>
              <a:rPr lang="en-US" dirty="0"/>
              <a:t>, 1-3.</a:t>
            </a:r>
            <a:endParaRPr lang="pt-PT" dirty="0"/>
          </a:p>
          <a:p>
            <a:pPr lvl="3"/>
            <a:r>
              <a:rPr lang="pt-PT" dirty="0"/>
              <a:t>Garro, Maria, </a:t>
            </a:r>
            <a:r>
              <a:rPr lang="pt-PT" dirty="0" err="1"/>
              <a:t>Rubinia</a:t>
            </a:r>
            <a:r>
              <a:rPr lang="pt-PT" dirty="0"/>
              <a:t>    Celeste </a:t>
            </a:r>
            <a:r>
              <a:rPr lang="pt-PT" dirty="0" err="1"/>
              <a:t>Bonfanti</a:t>
            </a:r>
            <a:r>
              <a:rPr lang="pt-PT" dirty="0"/>
              <a:t>, Adriana Argento,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Stefano</a:t>
            </a:r>
            <a:r>
              <a:rPr lang="pt-PT" dirty="0"/>
              <a:t> </a:t>
            </a:r>
            <a:r>
              <a:rPr lang="pt-PT" dirty="0" err="1"/>
              <a:t>Ruggieri</a:t>
            </a:r>
            <a:r>
              <a:rPr lang="pt-PT" dirty="0"/>
              <a:t> (2024). </a:t>
            </a:r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Against</a:t>
            </a:r>
            <a:r>
              <a:rPr lang="pt-PT" dirty="0"/>
              <a:t> </a:t>
            </a:r>
            <a:r>
              <a:rPr lang="pt-PT" dirty="0" err="1"/>
              <a:t>Men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dirty="0" err="1"/>
              <a:t>Effects</a:t>
            </a:r>
            <a:r>
              <a:rPr lang="pt-PT" dirty="0"/>
              <a:t> </a:t>
            </a:r>
            <a:r>
              <a:rPr lang="pt-PT" dirty="0" err="1"/>
              <a:t>within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Workplace</a:t>
            </a:r>
            <a:r>
              <a:rPr lang="pt-PT" dirty="0"/>
              <a:t>: A </a:t>
            </a:r>
            <a:r>
              <a:rPr lang="pt-PT" dirty="0" err="1"/>
              <a:t>Literature</a:t>
            </a:r>
            <a:r>
              <a:rPr lang="pt-PT" dirty="0"/>
              <a:t> </a:t>
            </a:r>
            <a:r>
              <a:rPr lang="pt-PT" dirty="0" err="1"/>
              <a:t>Review</a:t>
            </a:r>
            <a:r>
              <a:rPr lang="pt-PT" dirty="0"/>
              <a:t>. </a:t>
            </a:r>
            <a:r>
              <a:rPr lang="pt-PT" i="1" dirty="0"/>
              <a:t>Social </a:t>
            </a:r>
            <a:r>
              <a:rPr lang="pt-PT" i="1" dirty="0" err="1"/>
              <a:t>Sciences</a:t>
            </a:r>
            <a:r>
              <a:rPr lang="pt-PT" i="1" dirty="0"/>
              <a:t> 13: </a:t>
            </a:r>
            <a:r>
              <a:rPr lang="pt-PT" dirty="0"/>
              <a:t>636. https:// doi.org/10.3390/socsci13120636</a:t>
            </a:r>
          </a:p>
          <a:p>
            <a:pPr lvl="1"/>
            <a:endParaRPr lang="pt-PT" dirty="0"/>
          </a:p>
          <a:p>
            <a:r>
              <a:rPr lang="pt-PT" dirty="0"/>
              <a:t>DW2: time to </a:t>
            </a:r>
            <a:r>
              <a:rPr lang="pt-PT" dirty="0" err="1"/>
              <a:t>rest</a:t>
            </a:r>
            <a:r>
              <a:rPr lang="pt-PT" dirty="0"/>
              <a:t>, </a:t>
            </a:r>
            <a:r>
              <a:rPr lang="pt-PT" dirty="0" err="1"/>
              <a:t>workload</a:t>
            </a:r>
            <a:r>
              <a:rPr lang="pt-PT" dirty="0"/>
              <a:t>, </a:t>
            </a:r>
            <a:r>
              <a:rPr lang="pt-PT" dirty="0" err="1"/>
              <a:t>shifts</a:t>
            </a:r>
            <a:r>
              <a:rPr lang="pt-PT" dirty="0"/>
              <a:t>, </a:t>
            </a:r>
            <a:r>
              <a:rPr lang="pt-PT" dirty="0" err="1"/>
              <a:t>work</a:t>
            </a:r>
            <a:r>
              <a:rPr lang="pt-PT" dirty="0"/>
              <a:t>/no-</a:t>
            </a:r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life</a:t>
            </a:r>
            <a:endParaRPr lang="pt-PT" dirty="0"/>
          </a:p>
          <a:p>
            <a:pPr lvl="3"/>
            <a:r>
              <a:rPr lang="en-US" dirty="0" err="1"/>
              <a:t>Meschitti</a:t>
            </a:r>
            <a:r>
              <a:rPr lang="en-US" dirty="0"/>
              <a:t>, V. (2025). On the persistence of gender inequality: the case of informal workload allocation in a research-intensive university in the UK. </a:t>
            </a:r>
            <a:r>
              <a:rPr lang="en-US" i="1" dirty="0"/>
              <a:t>Culture and Organization</a:t>
            </a:r>
            <a:r>
              <a:rPr lang="en-US" dirty="0"/>
              <a:t>, 1–25. </a:t>
            </a:r>
            <a:r>
              <a:rPr lang="en-US" dirty="0">
                <a:hlinkClick r:id="rId2"/>
              </a:rPr>
              <a:t>https://doi.org/10.1080/14759551.2025.2509249</a:t>
            </a:r>
            <a:endParaRPr lang="en-US" dirty="0"/>
          </a:p>
          <a:p>
            <a:pPr lvl="3"/>
            <a:r>
              <a:rPr lang="pt-PT" dirty="0" err="1"/>
              <a:t>Tomer</a:t>
            </a:r>
            <a:r>
              <a:rPr lang="pt-PT" dirty="0"/>
              <a:t>, G., </a:t>
            </a:r>
            <a:r>
              <a:rPr lang="pt-PT" dirty="0" err="1"/>
              <a:t>Xanthakos</a:t>
            </a:r>
            <a:r>
              <a:rPr lang="pt-PT" dirty="0"/>
              <a:t>, S., Kim, S., </a:t>
            </a:r>
            <a:r>
              <a:rPr lang="pt-PT" dirty="0" err="1"/>
              <a:t>Rao</a:t>
            </a:r>
            <a:r>
              <a:rPr lang="pt-PT" dirty="0"/>
              <a:t>, M., </a:t>
            </a:r>
            <a:r>
              <a:rPr lang="pt-PT" dirty="0" err="1"/>
              <a:t>Book</a:t>
            </a:r>
            <a:r>
              <a:rPr lang="pt-PT" dirty="0"/>
              <a:t>, L., </a:t>
            </a:r>
            <a:r>
              <a:rPr lang="pt-PT" dirty="0" err="1"/>
              <a:t>Litman</a:t>
            </a:r>
            <a:r>
              <a:rPr lang="pt-PT" dirty="0"/>
              <a:t>, H. J., &amp; </a:t>
            </a:r>
            <a:r>
              <a:rPr lang="pt-PT" dirty="0" err="1"/>
              <a:t>Fishman</a:t>
            </a:r>
            <a:r>
              <a:rPr lang="pt-PT" dirty="0"/>
              <a:t>, L. N. (2015). </a:t>
            </a:r>
            <a:r>
              <a:rPr lang="pt-PT" dirty="0" err="1"/>
              <a:t>Perceptions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gender </a:t>
            </a:r>
            <a:r>
              <a:rPr lang="pt-PT" dirty="0" err="1"/>
              <a:t>equality</a:t>
            </a:r>
            <a:r>
              <a:rPr lang="pt-PT" dirty="0"/>
              <a:t> in </a:t>
            </a:r>
            <a:r>
              <a:rPr lang="pt-PT" dirty="0" err="1"/>
              <a:t>work</a:t>
            </a:r>
            <a:r>
              <a:rPr lang="pt-PT" dirty="0"/>
              <a:t>–</a:t>
            </a:r>
            <a:r>
              <a:rPr lang="pt-PT" dirty="0" err="1"/>
              <a:t>life</a:t>
            </a:r>
            <a:r>
              <a:rPr lang="pt-PT" dirty="0"/>
              <a:t> balance, </a:t>
            </a:r>
            <a:r>
              <a:rPr lang="pt-PT" dirty="0" err="1"/>
              <a:t>salary</a:t>
            </a:r>
            <a:r>
              <a:rPr lang="pt-PT" dirty="0"/>
              <a:t>, </a:t>
            </a:r>
            <a:r>
              <a:rPr lang="pt-PT" dirty="0" err="1"/>
              <a:t>promotion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harassment: </a:t>
            </a:r>
            <a:r>
              <a:rPr lang="pt-PT" dirty="0" err="1"/>
              <a:t>Results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NASPGHAN </a:t>
            </a:r>
            <a:r>
              <a:rPr lang="pt-PT" dirty="0" err="1"/>
              <a:t>Task</a:t>
            </a:r>
            <a:r>
              <a:rPr lang="pt-PT" dirty="0"/>
              <a:t> Force </a:t>
            </a:r>
            <a:r>
              <a:rPr lang="pt-PT" dirty="0" err="1"/>
              <a:t>Survey</a:t>
            </a:r>
            <a:r>
              <a:rPr lang="pt-PT" dirty="0"/>
              <a:t>. </a:t>
            </a:r>
            <a:r>
              <a:rPr lang="pt-PT" i="1" dirty="0" err="1"/>
              <a:t>Journal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Pediatric</a:t>
            </a:r>
            <a:r>
              <a:rPr lang="pt-PT" i="1" dirty="0"/>
              <a:t> </a:t>
            </a:r>
            <a:r>
              <a:rPr lang="pt-PT" i="1" dirty="0" err="1"/>
              <a:t>Gastroenterology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Nutrition</a:t>
            </a:r>
            <a:r>
              <a:rPr lang="pt-PT" dirty="0"/>
              <a:t>, </a:t>
            </a:r>
            <a:r>
              <a:rPr lang="pt-PT" i="1" dirty="0"/>
              <a:t>60</a:t>
            </a:r>
            <a:r>
              <a:rPr lang="pt-PT" dirty="0"/>
              <a:t>(4), 481-485.</a:t>
            </a:r>
          </a:p>
          <a:p>
            <a:pPr lvl="1"/>
            <a:endParaRPr lang="pt-PT" dirty="0"/>
          </a:p>
          <a:p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587C33-6BD7-4BDF-E71E-D1E9AAFD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729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DCC21-977A-1339-47F0-E8906938E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4A2CC-248C-3624-2721-2236CC13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GBVH &amp; </a:t>
            </a:r>
            <a:r>
              <a:rPr lang="pt-PT" dirty="0" err="1"/>
              <a:t>Decent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A27A6F-1EC4-BB51-9B85-D70F066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DW3: </a:t>
            </a:r>
            <a:r>
              <a:rPr lang="pt-PT" dirty="0" err="1"/>
              <a:t>fulfilling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productive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  <a:p>
            <a:pPr lvl="3"/>
            <a:r>
              <a:rPr lang="en-US" dirty="0"/>
              <a:t>Pradhan, S., &amp; Jena, L. K. (2017). Effect of abusive supervision on employee’s intention to quit and the neutralizing role of meaningful work in Indian IT organizations. </a:t>
            </a:r>
            <a:r>
              <a:rPr lang="en-US" i="1" dirty="0"/>
              <a:t>International Journal of Organizational Analysis</a:t>
            </a:r>
            <a:r>
              <a:rPr lang="en-US" dirty="0"/>
              <a:t>, </a:t>
            </a:r>
            <a:r>
              <a:rPr lang="en-US" i="1" dirty="0"/>
              <a:t>25</a:t>
            </a:r>
            <a:r>
              <a:rPr lang="en-US" dirty="0"/>
              <a:t>(5), 825-838.</a:t>
            </a:r>
          </a:p>
          <a:p>
            <a:pPr lvl="3"/>
            <a:r>
              <a:rPr lang="en-US" dirty="0"/>
              <a:t>Sari, R. D., &amp; Dudija, N. (2024). The impact of toxic workplace environments on employee productivity: A systematic literature review. </a:t>
            </a:r>
            <a:r>
              <a:rPr lang="en-US" i="1" dirty="0"/>
              <a:t>International Journal of Science, Technology &amp; Management</a:t>
            </a:r>
            <a:r>
              <a:rPr lang="en-US" dirty="0"/>
              <a:t>, </a:t>
            </a:r>
            <a:r>
              <a:rPr lang="en-US" i="1" dirty="0"/>
              <a:t>5</a:t>
            </a:r>
            <a:r>
              <a:rPr lang="en-US" dirty="0"/>
              <a:t>(4), 878-882.</a:t>
            </a:r>
            <a:endParaRPr lang="pt-PT" dirty="0"/>
          </a:p>
          <a:p>
            <a:r>
              <a:rPr lang="pt-PT" dirty="0"/>
              <a:t>DW4: </a:t>
            </a:r>
            <a:r>
              <a:rPr lang="pt-PT" dirty="0" err="1"/>
              <a:t>remuneration</a:t>
            </a:r>
            <a:r>
              <a:rPr lang="pt-PT" dirty="0"/>
              <a:t> for </a:t>
            </a:r>
            <a:r>
              <a:rPr lang="pt-PT" dirty="0" err="1"/>
              <a:t>being</a:t>
            </a:r>
            <a:r>
              <a:rPr lang="pt-PT" dirty="0"/>
              <a:t> a </a:t>
            </a:r>
            <a:r>
              <a:rPr lang="pt-PT" dirty="0" err="1"/>
              <a:t>full</a:t>
            </a:r>
            <a:r>
              <a:rPr lang="pt-PT" dirty="0"/>
              <a:t> </a:t>
            </a:r>
            <a:r>
              <a:rPr lang="pt-PT" dirty="0" err="1"/>
              <a:t>citizen</a:t>
            </a:r>
            <a:r>
              <a:rPr lang="pt-PT" dirty="0"/>
              <a:t> in </a:t>
            </a:r>
            <a:r>
              <a:rPr lang="pt-PT" dirty="0" err="1"/>
              <a:t>society</a:t>
            </a:r>
            <a:endParaRPr lang="pt-PT" dirty="0"/>
          </a:p>
          <a:p>
            <a:pPr lvl="3"/>
            <a:r>
              <a:rPr lang="pt-PT" dirty="0" err="1"/>
              <a:t>Stasenko</a:t>
            </a:r>
            <a:r>
              <a:rPr lang="pt-PT" dirty="0"/>
              <a:t>, M., </a:t>
            </a:r>
            <a:r>
              <a:rPr lang="pt-PT" dirty="0" err="1"/>
              <a:t>Tarney</a:t>
            </a:r>
            <a:r>
              <a:rPr lang="pt-PT" dirty="0"/>
              <a:t>, C., </a:t>
            </a:r>
            <a:r>
              <a:rPr lang="pt-PT" dirty="0" err="1"/>
              <a:t>Seier</a:t>
            </a:r>
            <a:r>
              <a:rPr lang="pt-PT" dirty="0"/>
              <a:t>, K., Casablanca, Y., &amp; Brown, C. L. (2020). Sexual harassment </a:t>
            </a:r>
            <a:r>
              <a:rPr lang="pt-PT" dirty="0" err="1"/>
              <a:t>and</a:t>
            </a:r>
            <a:r>
              <a:rPr lang="pt-PT" dirty="0"/>
              <a:t> gender </a:t>
            </a:r>
            <a:r>
              <a:rPr lang="pt-PT" dirty="0" err="1"/>
              <a:t>discrimination</a:t>
            </a:r>
            <a:r>
              <a:rPr lang="pt-PT" dirty="0"/>
              <a:t> in </a:t>
            </a:r>
            <a:r>
              <a:rPr lang="pt-PT" dirty="0" err="1"/>
              <a:t>gynecologic</a:t>
            </a:r>
            <a:r>
              <a:rPr lang="pt-PT" dirty="0"/>
              <a:t> </a:t>
            </a:r>
            <a:r>
              <a:rPr lang="pt-PT" dirty="0" err="1"/>
              <a:t>oncology</a:t>
            </a:r>
            <a:r>
              <a:rPr lang="pt-PT" dirty="0"/>
              <a:t>. </a:t>
            </a:r>
            <a:r>
              <a:rPr lang="pt-PT" i="1" dirty="0" err="1"/>
              <a:t>Gynecologic</a:t>
            </a:r>
            <a:r>
              <a:rPr lang="pt-PT" i="1" dirty="0"/>
              <a:t> </a:t>
            </a:r>
            <a:r>
              <a:rPr lang="pt-PT" i="1" dirty="0" err="1"/>
              <a:t>oncology</a:t>
            </a:r>
            <a:r>
              <a:rPr lang="pt-PT" dirty="0"/>
              <a:t>, </a:t>
            </a:r>
            <a:r>
              <a:rPr lang="pt-PT" i="1" dirty="0"/>
              <a:t>159</a:t>
            </a:r>
            <a:r>
              <a:rPr lang="pt-PT" dirty="0"/>
              <a:t>(2), 317-321. https://doi.org/10.1016/j.ygyno.2020.08.014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D582ED1-628B-7273-2124-FBAE9B5B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750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08232-DC05-C11F-1A37-076C74314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0A3C9-BF70-7389-FA10-0EC22FFA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GBVH &amp; </a:t>
            </a:r>
            <a:r>
              <a:rPr lang="pt-PT" dirty="0" err="1"/>
              <a:t>Decent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20C8A0-5C1E-858C-9B10-81BEED83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DW5: social </a:t>
            </a:r>
            <a:r>
              <a:rPr lang="pt-PT" dirty="0" err="1"/>
              <a:t>protection</a:t>
            </a:r>
            <a:r>
              <a:rPr lang="pt-PT" dirty="0"/>
              <a:t> in </a:t>
            </a:r>
            <a:r>
              <a:rPr lang="pt-PT" dirty="0" err="1"/>
              <a:t>vulnerable</a:t>
            </a:r>
            <a:r>
              <a:rPr lang="pt-PT" dirty="0"/>
              <a:t> </a:t>
            </a:r>
            <a:r>
              <a:rPr lang="pt-PT" dirty="0" err="1"/>
              <a:t>conditions</a:t>
            </a:r>
            <a:endParaRPr lang="pt-PT" dirty="0"/>
          </a:p>
          <a:p>
            <a:pPr lvl="2"/>
            <a:r>
              <a:rPr lang="en-US" dirty="0"/>
              <a:t>Cookson, T. P., Fuentes, L. &amp; Bitterly, J. (2025). Addressing gender-based violence through social protection: a scoping review. </a:t>
            </a:r>
            <a:r>
              <a:rPr lang="en-US" i="1" dirty="0"/>
              <a:t>Development in Practice, 35</a:t>
            </a:r>
            <a:r>
              <a:rPr lang="en-US" dirty="0"/>
              <a:t>(3), 305-320. https://doi.org/10.1080/09614524.2023.2290438</a:t>
            </a:r>
            <a:endParaRPr lang="pt-PT" dirty="0"/>
          </a:p>
          <a:p>
            <a:r>
              <a:rPr lang="pt-PT" dirty="0"/>
              <a:t>DW6: </a:t>
            </a:r>
            <a:r>
              <a:rPr lang="pt-PT" dirty="0" err="1"/>
              <a:t>developmental</a:t>
            </a:r>
            <a:r>
              <a:rPr lang="pt-PT" dirty="0"/>
              <a:t> </a:t>
            </a:r>
            <a:r>
              <a:rPr lang="pt-PT" dirty="0" err="1"/>
              <a:t>opportunities</a:t>
            </a:r>
            <a:endParaRPr lang="pt-PT" dirty="0"/>
          </a:p>
          <a:p>
            <a:pPr lvl="2"/>
            <a:r>
              <a:rPr lang="en-US" dirty="0"/>
              <a:t>King, E. B., Botsford, W., Hebl, M. R., Kazama, S., Dawson, J. F., &amp; Perkins, A. (2010). Benevolent Sexism at Work: Gender Differences in the Distribution of Challenging Developmental Experiences. </a:t>
            </a:r>
            <a:r>
              <a:rPr lang="en-US" i="1" dirty="0"/>
              <a:t>Journal of Management</a:t>
            </a:r>
            <a:r>
              <a:rPr lang="en-US" dirty="0"/>
              <a:t>, </a:t>
            </a:r>
            <a:r>
              <a:rPr lang="en-US" i="1" dirty="0"/>
              <a:t>38</a:t>
            </a:r>
            <a:r>
              <a:rPr lang="en-US" dirty="0"/>
              <a:t>(6), 1835-1866. </a:t>
            </a:r>
            <a:r>
              <a:rPr lang="en-US" u="sng" dirty="0">
                <a:hlinkClick r:id="rId2"/>
              </a:rPr>
              <a:t>https://doi.org/10.1177/0149206310365902</a:t>
            </a:r>
            <a:r>
              <a:rPr lang="en-US" dirty="0"/>
              <a:t> (Original work published 2012)</a:t>
            </a:r>
            <a:endParaRPr lang="pt-PT" dirty="0"/>
          </a:p>
          <a:p>
            <a:pPr lvl="2"/>
            <a:r>
              <a:rPr lang="en-US" dirty="0"/>
              <a:t>Taparia, M., &amp; Lenka, U. (2022). An integrated conceptual framework of the glass ceiling effect. </a:t>
            </a:r>
            <a:r>
              <a:rPr lang="en-US" i="1" dirty="0"/>
              <a:t>Journal of Organizational Effectiveness: People and Performance</a:t>
            </a:r>
            <a:r>
              <a:rPr lang="en-US" dirty="0"/>
              <a:t> 22 July 2022; 9 (3): 372–400. </a:t>
            </a:r>
            <a:r>
              <a:rPr lang="en-US" dirty="0">
                <a:hlinkClick r:id="rId3"/>
              </a:rPr>
              <a:t>https://doi.org/10.1108/JOEPP-06-2020-0098</a:t>
            </a:r>
            <a:endParaRPr lang="pt-PT" dirty="0"/>
          </a:p>
          <a:p>
            <a:r>
              <a:rPr lang="pt-PT" dirty="0"/>
              <a:t>DW7: </a:t>
            </a:r>
            <a:r>
              <a:rPr lang="pt-PT" dirty="0" err="1"/>
              <a:t>health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safety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  <a:p>
            <a:pPr lvl="2"/>
            <a:r>
              <a:rPr lang="en-US" dirty="0"/>
              <a:t>Cox, R. (2024). </a:t>
            </a:r>
            <a:r>
              <a:rPr lang="en-US" i="1" dirty="0"/>
              <a:t>Addressing gender-based violence and harassment in a work health and safety framework</a:t>
            </a:r>
            <a:r>
              <a:rPr lang="en-US" dirty="0"/>
              <a:t> (No. 116). ILO Working Paper.</a:t>
            </a:r>
          </a:p>
          <a:p>
            <a:pPr lvl="2"/>
            <a:r>
              <a:rPr lang="en-US" dirty="0" err="1"/>
              <a:t>Blindow</a:t>
            </a:r>
            <a:r>
              <a:rPr lang="en-US" dirty="0"/>
              <a:t>, K. J., </a:t>
            </a:r>
            <a:r>
              <a:rPr lang="en-US" dirty="0" err="1"/>
              <a:t>Cedstrand</a:t>
            </a:r>
            <a:r>
              <a:rPr lang="en-US" dirty="0"/>
              <a:t>, E., Elling, D. L., Hagland, M., &amp; Bodin, T. (2024). Gender-based violence and harassment at work and health and occupational outcomes. A systematic review of prospective studies. </a:t>
            </a:r>
            <a:r>
              <a:rPr lang="en-US" i="1" dirty="0"/>
              <a:t>BMC Public Health</a:t>
            </a:r>
            <a:r>
              <a:rPr lang="en-US" dirty="0"/>
              <a:t>, </a:t>
            </a:r>
            <a:r>
              <a:rPr lang="en-US" i="1" dirty="0"/>
              <a:t>24</a:t>
            </a:r>
            <a:r>
              <a:rPr lang="en-US" dirty="0"/>
              <a:t>(1), 1788.</a:t>
            </a:r>
            <a:endParaRPr lang="pt-PT" dirty="0"/>
          </a:p>
          <a:p>
            <a:pPr lvl="2"/>
            <a:endParaRPr lang="pt-PT" dirty="0"/>
          </a:p>
          <a:p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340709-8183-3BD6-1FAF-8C865502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8549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A0820-B8DA-E0C4-4B4C-1188D389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DW7 – </a:t>
            </a:r>
            <a:r>
              <a:rPr lang="pt-PT" dirty="0" err="1"/>
              <a:t>Health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Safety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709D894-F9E7-E861-6672-DA695C264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GBVH as a psychosocial risk that affects the occupational health of the targets</a:t>
            </a:r>
          </a:p>
          <a:p>
            <a:pPr lvl="1"/>
            <a:r>
              <a:rPr lang="en-US" dirty="0"/>
              <a:t>Cox, R. (2024). </a:t>
            </a:r>
            <a:r>
              <a:rPr lang="en-US" i="1" dirty="0"/>
              <a:t>Addressing gender-based violence and harassment in a work health and safety framework</a:t>
            </a:r>
            <a:r>
              <a:rPr lang="en-US" dirty="0"/>
              <a:t> (No. 116). ILO Working Paper.</a:t>
            </a:r>
          </a:p>
          <a:p>
            <a:pPr lvl="1"/>
            <a:r>
              <a:rPr lang="en-US" dirty="0" err="1"/>
              <a:t>Blindow</a:t>
            </a:r>
            <a:r>
              <a:rPr lang="en-US" dirty="0"/>
              <a:t>, K. J., </a:t>
            </a:r>
            <a:r>
              <a:rPr lang="en-US" dirty="0" err="1"/>
              <a:t>Cedstrand</a:t>
            </a:r>
            <a:r>
              <a:rPr lang="en-US" dirty="0"/>
              <a:t>, E., Elling, D. L., Hagland, M., &amp; Bodin, T. (2024). Gender-based violence and harassment at work and health and occupational outcomes. A systematic review of prospective studies. </a:t>
            </a:r>
            <a:r>
              <a:rPr lang="en-US" i="1" dirty="0"/>
              <a:t>BMC public health</a:t>
            </a:r>
            <a:r>
              <a:rPr lang="en-US" dirty="0"/>
              <a:t>, </a:t>
            </a:r>
            <a:r>
              <a:rPr lang="en-US" i="1" dirty="0"/>
              <a:t>24</a:t>
            </a:r>
            <a:r>
              <a:rPr lang="en-US" dirty="0"/>
              <a:t>(1), 1788.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3A332AC-B602-E29F-0376-A06E7BE0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9309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73802F5-7BD8-FCBA-E740-18E2A797E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THANK YOU!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541BD7D-0481-2256-0C1C-7EAC10A0A0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Nuno Rebelo dos Santos &amp; Leonor Pais</a:t>
            </a:r>
          </a:p>
        </p:txBody>
      </p:sp>
    </p:spTree>
    <p:extLst>
      <p:ext uri="{BB962C8B-B14F-4D97-AF65-F5344CB8AC3E}">
        <p14:creationId xmlns:p14="http://schemas.microsoft.com/office/powerpoint/2010/main" val="232409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5FDF8B91-04EF-8AAC-D63E-C628958424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6196" y="210365"/>
            <a:ext cx="6620389" cy="5592906"/>
          </a:xfrm>
        </p:spPr>
        <p:txBody>
          <a:bodyPr/>
          <a:lstStyle/>
          <a:p>
            <a:r>
              <a:rPr lang="pt-PT" dirty="0" err="1"/>
              <a:t>Other</a:t>
            </a:r>
            <a:r>
              <a:rPr lang="pt-PT" dirty="0"/>
              <a:t> BRAVE-WOW team leaders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254C25-3FDB-B815-A7B5-332427875793}"/>
              </a:ext>
            </a:extLst>
          </p:cNvPr>
          <p:cNvSpPr txBox="1"/>
          <p:nvPr/>
        </p:nvSpPr>
        <p:spPr>
          <a:xfrm>
            <a:off x="3793402" y="1973656"/>
            <a:ext cx="72156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Eva </a:t>
            </a:r>
            <a:r>
              <a:rPr lang="pt-PT" dirty="0" err="1">
                <a:solidFill>
                  <a:schemeClr val="bg1"/>
                </a:solidFill>
              </a:rPr>
              <a:t>Turk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M. Rosário Fidalgo</a:t>
            </a:r>
          </a:p>
          <a:p>
            <a:r>
              <a:rPr lang="pt-PT" dirty="0">
                <a:solidFill>
                  <a:schemeClr val="bg1"/>
                </a:solidFill>
              </a:rPr>
              <a:t>Inês Saavedra</a:t>
            </a:r>
          </a:p>
          <a:p>
            <a:r>
              <a:rPr lang="pt-PT" dirty="0">
                <a:solidFill>
                  <a:schemeClr val="bg1"/>
                </a:solidFill>
              </a:rPr>
              <a:t>Marco </a:t>
            </a:r>
            <a:r>
              <a:rPr lang="pt-PT" dirty="0" err="1">
                <a:solidFill>
                  <a:schemeClr val="bg1"/>
                </a:solidFill>
              </a:rPr>
              <a:t>Giustini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Inés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Rey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Anna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Carannante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Simona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Gaudi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Kika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Perez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Paola </a:t>
            </a:r>
            <a:r>
              <a:rPr lang="pt-PT" dirty="0" err="1">
                <a:solidFill>
                  <a:schemeClr val="bg1"/>
                </a:solidFill>
              </a:rPr>
              <a:t>Bello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Carina Dantas</a:t>
            </a:r>
          </a:p>
        </p:txBody>
      </p:sp>
    </p:spTree>
    <p:extLst>
      <p:ext uri="{BB962C8B-B14F-4D97-AF65-F5344CB8AC3E}">
        <p14:creationId xmlns:p14="http://schemas.microsoft.com/office/powerpoint/2010/main" val="388515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E3F8DD1-89D8-CA50-8533-FB6A0F40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pt-PT" dirty="0" err="1"/>
              <a:t>International</a:t>
            </a:r>
            <a:r>
              <a:rPr lang="pt-PT" dirty="0"/>
              <a:t> Labour </a:t>
            </a:r>
            <a:r>
              <a:rPr lang="pt-PT" dirty="0" err="1"/>
              <a:t>Organization</a:t>
            </a:r>
            <a:r>
              <a:rPr lang="pt-PT" dirty="0"/>
              <a:t> – 1919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22F837E-FE11-3A20-5EC1-A3557582A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6" t="14851" r="68087" b="9777"/>
          <a:stretch/>
        </p:blipFill>
        <p:spPr>
          <a:xfrm>
            <a:off x="2234576" y="2120900"/>
            <a:ext cx="2365144" cy="3748193"/>
          </a:xfrm>
          <a:prstGeom prst="rect">
            <a:avLst/>
          </a:prstGeom>
          <a:noFill/>
        </p:spPr>
      </p:pic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5B21B9F1-959F-FA5D-012C-FECA32041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848742" cy="37667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PT" sz="1600" dirty="0">
                <a:highlight>
                  <a:srgbClr val="00FFFF"/>
                </a:highlight>
              </a:rPr>
              <a:t>Foundation</a:t>
            </a:r>
            <a:r>
              <a:rPr lang="pt-PT" sz="16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PART XIII [LABOUR] The Constitution of the International </a:t>
            </a:r>
            <a:r>
              <a:rPr lang="en-US" sz="1600" dirty="0" err="1"/>
              <a:t>Labour</a:t>
            </a:r>
            <a:r>
              <a:rPr lang="en-US" sz="1600" dirty="0"/>
              <a:t> </a:t>
            </a:r>
            <a:r>
              <a:rPr lang="en-US" sz="1600" dirty="0" err="1"/>
              <a:t>Organisation</a:t>
            </a:r>
            <a:r>
              <a:rPr lang="en-US" sz="1600" dirty="0"/>
              <a:t> (pp.227)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Whereas the League of Nations has for its object the establishment of universal peace, and such </a:t>
            </a:r>
            <a:r>
              <a:rPr lang="en-US" sz="1600" dirty="0">
                <a:highlight>
                  <a:srgbClr val="00FFFF"/>
                </a:highlight>
              </a:rPr>
              <a:t>a peace can be established only if it is based upon social justice</a:t>
            </a:r>
            <a:r>
              <a:rPr lang="en-US" sz="1600" dirty="0"/>
              <a:t>; And whereas conditions of </a:t>
            </a:r>
            <a:r>
              <a:rPr lang="en-US" sz="1600" dirty="0" err="1"/>
              <a:t>labour</a:t>
            </a:r>
            <a:r>
              <a:rPr lang="en-US" sz="1600" dirty="0"/>
              <a:t> exist involving such </a:t>
            </a:r>
            <a:r>
              <a:rPr lang="en-US" sz="1600" dirty="0">
                <a:highlight>
                  <a:srgbClr val="00FFFF"/>
                </a:highlight>
              </a:rPr>
              <a:t>injustice, hardship and privation to large numbers of people as to produce unrest </a:t>
            </a:r>
            <a:r>
              <a:rPr lang="en-US" sz="1600" dirty="0"/>
              <a:t>so great that the peace and harmony of the world are </a:t>
            </a:r>
            <a:r>
              <a:rPr lang="en-US" sz="1600" dirty="0" err="1"/>
              <a:t>imperilled</a:t>
            </a:r>
            <a:r>
              <a:rPr lang="en-US" sz="1600" dirty="0"/>
              <a:t>; and an improvement of those conditions is urgently required…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The HIGH CONTRACTING PARTIES, moved by </a:t>
            </a:r>
            <a:r>
              <a:rPr lang="en-US" sz="1600" dirty="0">
                <a:highlight>
                  <a:srgbClr val="00FFFF"/>
                </a:highlight>
              </a:rPr>
              <a:t>sentiments of justice and humanity </a:t>
            </a:r>
            <a:r>
              <a:rPr lang="en-US" sz="1600" dirty="0"/>
              <a:t>as well as by the </a:t>
            </a:r>
            <a:r>
              <a:rPr lang="en-US" sz="1600" dirty="0">
                <a:highlight>
                  <a:srgbClr val="00FFFF"/>
                </a:highlight>
              </a:rPr>
              <a:t>desire to secure the permanent peace </a:t>
            </a:r>
            <a:r>
              <a:rPr lang="en-US" sz="1600" dirty="0"/>
              <a:t>of the world agree to the following…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4D6D02-6E87-60CF-7EFB-B6F0E135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Leonor Pais &amp; Nuno Rebelo dos Santos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3070F4-E8DC-01A6-AC1E-E64FA1F9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pt-PT" noProof="0" smtClean="0"/>
              <a:pPr rtl="0">
                <a:spcAft>
                  <a:spcPts val="600"/>
                </a:spcAft>
              </a:pPr>
              <a:t>3</a:t>
            </a:fld>
            <a:endParaRPr lang="pt-PT" noProof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E74107-6243-0D76-2B66-E5CC68A76E5F}"/>
              </a:ext>
            </a:extLst>
          </p:cNvPr>
          <p:cNvSpPr txBox="1"/>
          <p:nvPr/>
        </p:nvSpPr>
        <p:spPr>
          <a:xfrm>
            <a:off x="5785164" y="5941289"/>
            <a:ext cx="552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International Labour Office (1920). “Part XIII of the Peace Treaty”. In</a:t>
            </a:r>
            <a:r>
              <a:rPr lang="en-GB" sz="1000" i="1" dirty="0"/>
              <a:t> The Labour Provisions of the Peace Treaties</a:t>
            </a:r>
            <a:r>
              <a:rPr lang="en-GB" sz="1000" dirty="0"/>
              <a:t>. Geneve. </a:t>
            </a:r>
            <a:r>
              <a:rPr lang="en-GB" sz="1000" u="sng" dirty="0">
                <a:hlinkClick r:id="rId3"/>
              </a:rPr>
              <a:t>https://www.ilo.org/public/libdoc/ilo/1920/20B09_18_engl.pdf</a:t>
            </a:r>
            <a:endParaRPr lang="pt-PT" sz="1000" dirty="0"/>
          </a:p>
          <a:p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213789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BE15E1-F4D5-1B51-AFFE-21026A8D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74" y="172016"/>
            <a:ext cx="4236351" cy="1621926"/>
          </a:xfrm>
        </p:spPr>
        <p:txBody>
          <a:bodyPr anchor="b">
            <a:normAutofit/>
          </a:bodyPr>
          <a:lstStyle/>
          <a:p>
            <a:r>
              <a:rPr lang="pt-PT" dirty="0" err="1"/>
              <a:t>Declaration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Philadelphia – 1944</a:t>
            </a:r>
          </a:p>
        </p:txBody>
      </p:sp>
      <p:pic>
        <p:nvPicPr>
          <p:cNvPr id="8" name="Imagem 7" descr="Uma imagem com pessoa, interior, grupo, pessoas&#10;&#10;Descrição gerada automaticamente">
            <a:extLst>
              <a:ext uri="{FF2B5EF4-FFF2-40B4-BE49-F238E27FC236}">
                <a16:creationId xmlns:a16="http://schemas.microsoft.com/office/drawing/2014/main" id="{45C8FE7F-D36F-884B-9716-B69314DD7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2" r="10674" b="2"/>
          <a:stretch/>
        </p:blipFill>
        <p:spPr>
          <a:xfrm>
            <a:off x="5621946" y="504981"/>
            <a:ext cx="5928344" cy="5294757"/>
          </a:xfrm>
          <a:prstGeom prst="rect">
            <a:avLst/>
          </a:prstGeo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83987B9-0469-ED3B-90A2-7FC42BF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519" y="1792587"/>
            <a:ext cx="4634705" cy="383513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Reaffirms: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The mission of the International </a:t>
            </a:r>
            <a:r>
              <a:rPr lang="en-US" sz="2400" dirty="0" err="1"/>
              <a:t>Labour</a:t>
            </a:r>
            <a:r>
              <a:rPr lang="en-US" sz="2400" dirty="0"/>
              <a:t> Organization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The centrality of human rights to social policy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The need for international economic planning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 Poverty anywhere constitutes a danger to prosperity everywhere</a:t>
            </a:r>
          </a:p>
          <a:p>
            <a:endParaRPr lang="en-US" sz="24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A809B26-80CD-C163-7DEE-FBA0A786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D53E949-6E13-4BA9-4D46-78A1BDDE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pt-PT" noProof="0" smtClean="0"/>
              <a:pPr rtl="0">
                <a:spcAft>
                  <a:spcPts val="600"/>
                </a:spcAft>
              </a:pPr>
              <a:t>4</a:t>
            </a:fld>
            <a:endParaRPr lang="pt-PT" noProof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C39EE9-F76A-5640-10BE-83F07D2172ED}"/>
              </a:ext>
            </a:extLst>
          </p:cNvPr>
          <p:cNvSpPr txBox="1"/>
          <p:nvPr/>
        </p:nvSpPr>
        <p:spPr>
          <a:xfrm>
            <a:off x="5595042" y="5794217"/>
            <a:ext cx="597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White House – USA - </a:t>
            </a:r>
            <a:r>
              <a:rPr lang="en-US" sz="1000" i="1" dirty="0"/>
              <a:t>Edward J. Phelan signing the Declaration of Philadelphia on 17 May1944 at a meeting with President Roosevelt, Secretary of State Cordell Hull, the President of the ILO Philadelphia Conference Walter Nash, US Secretary of Labor Frances Perkins and ILO Assistant Director Lindsay Rogers</a:t>
            </a:r>
            <a:endParaRPr lang="en-US" sz="1000" dirty="0"/>
          </a:p>
          <a:p>
            <a:r>
              <a:rPr lang="pt-PT" sz="900" dirty="0"/>
              <a:t>https://anciens-bit-ilo.org/wp-content/uploads/2019/07/Edward_Phelan_signe-1.jpg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897ED5-018F-38C5-3031-4C5560EE3D3E}"/>
              </a:ext>
            </a:extLst>
          </p:cNvPr>
          <p:cNvSpPr txBox="1"/>
          <p:nvPr/>
        </p:nvSpPr>
        <p:spPr>
          <a:xfrm>
            <a:off x="141069" y="5421271"/>
            <a:ext cx="5346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International Labour Organization (1944)</a:t>
            </a:r>
            <a:r>
              <a:rPr lang="en-GB" sz="1000" i="1" dirty="0"/>
              <a:t>. ILO Declaration of Philadelphia:</a:t>
            </a:r>
          </a:p>
          <a:p>
            <a:r>
              <a:rPr lang="en-GB" sz="1000" i="1" dirty="0"/>
              <a:t>Declaration concerning the Aims and Purposes of the International Labour </a:t>
            </a:r>
          </a:p>
          <a:p>
            <a:r>
              <a:rPr lang="en-GB" sz="1000" i="1" dirty="0"/>
              <a:t>Organisation </a:t>
            </a:r>
            <a:r>
              <a:rPr lang="en-GB" sz="1000" dirty="0"/>
              <a:t>(1944). General Conference of the International Labour Organization. </a:t>
            </a:r>
          </a:p>
          <a:p>
            <a:r>
              <a:rPr lang="en-GB" sz="1000" u="sng" dirty="0">
                <a:hlinkClick r:id="rId3"/>
              </a:rPr>
              <a:t>https://www.ilo.org/static/english/inwork/cb-policy-guide/declarationofPhiladelphia1944.pdf</a:t>
            </a:r>
            <a:endParaRPr lang="pt-PT" sz="1000" dirty="0"/>
          </a:p>
          <a:p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410274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F25C4-5B67-8F91-E55A-BAF3CDA1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/>
              <a:t>Decent</a:t>
            </a:r>
            <a:r>
              <a:rPr lang="pt-PT" i="1" dirty="0"/>
              <a:t> </a:t>
            </a:r>
            <a:r>
              <a:rPr lang="pt-PT" i="1" dirty="0" err="1"/>
              <a:t>work</a:t>
            </a:r>
            <a:r>
              <a:rPr lang="pt-PT" i="1" dirty="0"/>
              <a:t> </a:t>
            </a:r>
            <a:r>
              <a:rPr lang="pt-PT" dirty="0" err="1"/>
              <a:t>framework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AE11A72-FFA1-6030-F152-54836A71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legitimacy</a:t>
            </a:r>
            <a:endParaRPr lang="pt-PT" dirty="0"/>
          </a:p>
          <a:p>
            <a:r>
              <a:rPr lang="pt-PT" dirty="0" err="1"/>
              <a:t>Multilevel</a:t>
            </a:r>
            <a:r>
              <a:rPr lang="pt-PT" dirty="0"/>
              <a:t> </a:t>
            </a:r>
            <a:r>
              <a:rPr lang="pt-PT" dirty="0" err="1"/>
              <a:t>purpose</a:t>
            </a:r>
            <a:endParaRPr lang="pt-PT" dirty="0"/>
          </a:p>
          <a:p>
            <a:pPr lvl="1"/>
            <a:r>
              <a:rPr lang="pt-PT" dirty="0" err="1"/>
              <a:t>Societal</a:t>
            </a:r>
            <a:r>
              <a:rPr lang="pt-PT" dirty="0"/>
              <a:t> </a:t>
            </a:r>
            <a:r>
              <a:rPr lang="pt-PT" dirty="0" err="1"/>
              <a:t>peace</a:t>
            </a:r>
            <a:r>
              <a:rPr lang="pt-PT" dirty="0"/>
              <a:t> </a:t>
            </a:r>
            <a:r>
              <a:rPr lang="pt-PT" dirty="0" err="1"/>
              <a:t>promotion</a:t>
            </a:r>
            <a:endParaRPr lang="pt-PT" dirty="0"/>
          </a:p>
          <a:p>
            <a:pPr lvl="1"/>
            <a:r>
              <a:rPr lang="pt-PT" dirty="0" err="1"/>
              <a:t>Organizational</a:t>
            </a:r>
            <a:r>
              <a:rPr lang="pt-PT" dirty="0"/>
              <a:t> </a:t>
            </a:r>
            <a:r>
              <a:rPr lang="pt-PT" dirty="0" err="1"/>
              <a:t>sustainability</a:t>
            </a:r>
            <a:endParaRPr lang="pt-PT" dirty="0"/>
          </a:p>
          <a:p>
            <a:pPr lvl="1"/>
            <a:r>
              <a:rPr lang="pt-PT" dirty="0"/>
              <a:t>Individual </a:t>
            </a:r>
            <a:r>
              <a:rPr lang="pt-PT" dirty="0" err="1"/>
              <a:t>wellbeing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 </a:t>
            </a:r>
          </a:p>
        </p:txBody>
      </p:sp>
      <p:pic>
        <p:nvPicPr>
          <p:cNvPr id="4" name="Imagem 3" descr="Uma imagem com pessoa, homem, fato, cansativo&#10;&#10;Descrição gerada automaticamente">
            <a:extLst>
              <a:ext uri="{FF2B5EF4-FFF2-40B4-BE49-F238E27FC236}">
                <a16:creationId xmlns:a16="http://schemas.microsoft.com/office/drawing/2014/main" id="{DBB1A38F-2925-C632-99DA-A1E2B79BB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0" r="-1" b="25849"/>
          <a:stretch/>
        </p:blipFill>
        <p:spPr>
          <a:xfrm>
            <a:off x="8587547" y="4450753"/>
            <a:ext cx="1972962" cy="159385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1BCA5A-3EE0-AE0B-471B-57D8046731EB}"/>
              </a:ext>
            </a:extLst>
          </p:cNvPr>
          <p:cNvSpPr txBox="1"/>
          <p:nvPr/>
        </p:nvSpPr>
        <p:spPr>
          <a:xfrm>
            <a:off x="1530036" y="4546498"/>
            <a:ext cx="6627136" cy="1288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The primary goal of the ILO today is to promote opportunities for women and men to obtain decent and productive work, in conditions of freedom, equity, security and human dignity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(Juan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Somavia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, ILO Director-General – 1999-2012).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7" name="Marcador de Posição do Rodapé 3">
            <a:extLst>
              <a:ext uri="{FF2B5EF4-FFF2-40B4-BE49-F238E27FC236}">
                <a16:creationId xmlns:a16="http://schemas.microsoft.com/office/drawing/2014/main" id="{FF0F536A-ADC1-4D1F-7B55-0B292FE9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51954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F480C-89DB-7A88-95AF-F8001D4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C190 – 2019 – </a:t>
            </a:r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Harassment </a:t>
            </a:r>
            <a:r>
              <a:rPr lang="pt-PT" dirty="0" err="1"/>
              <a:t>Convention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B76EB07-6838-A988-1B3D-468BAC69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Recognizing that violence and harassment in the world of work can constitute a human rights violation or abuse, and that violence and harassment is a threat to equal opportunities, is unacceptable and incompatible with </a:t>
            </a:r>
            <a:r>
              <a:rPr lang="en-US" b="1" dirty="0"/>
              <a:t>decent work</a:t>
            </a:r>
            <a:r>
              <a:rPr lang="en-US" dirty="0"/>
              <a:t>, (Preamble)</a:t>
            </a:r>
          </a:p>
          <a:p>
            <a:r>
              <a:rPr lang="en-US" dirty="0"/>
              <a:t>Each member… promote </a:t>
            </a:r>
            <a:r>
              <a:rPr lang="en-US" b="1" dirty="0"/>
              <a:t>decent work </a:t>
            </a:r>
            <a:r>
              <a:rPr lang="en-US" dirty="0"/>
              <a:t>(Article 5)</a:t>
            </a:r>
          </a:p>
          <a:p>
            <a:r>
              <a:rPr lang="en-US" dirty="0"/>
              <a:t>Each member… shall adopt laws and regulations… provide resources, training, guidance… prevent… gender-responsive… mechanisms… </a:t>
            </a:r>
            <a:r>
              <a:rPr lang="en-US" b="1" dirty="0"/>
              <a:t>gender-based violence and harassment </a:t>
            </a:r>
            <a:r>
              <a:rPr lang="en-US" dirty="0"/>
              <a:t>(Article 7; Article 9; Article 10; Article 11)</a:t>
            </a:r>
          </a:p>
          <a:p>
            <a:endParaRPr lang="pt-PT" dirty="0"/>
          </a:p>
        </p:txBody>
      </p:sp>
      <p:sp>
        <p:nvSpPr>
          <p:cNvPr id="6" name="Marcador de Posição do Rodapé 3">
            <a:extLst>
              <a:ext uri="{FF2B5EF4-FFF2-40B4-BE49-F238E27FC236}">
                <a16:creationId xmlns:a16="http://schemas.microsoft.com/office/drawing/2014/main" id="{5F620C8E-050E-DF13-AF85-C38E90E1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3039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9C89D-5342-D4DE-9B02-C2E264D7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Decent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Questionnaire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EF82099-4393-0951-B642-9004545C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46" y="187994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pt-PT" dirty="0" err="1"/>
              <a:t>Full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11 substantive </a:t>
            </a:r>
            <a:r>
              <a:rPr lang="pt-PT" dirty="0" err="1"/>
              <a:t>elements</a:t>
            </a:r>
            <a:endParaRPr lang="pt-PT" dirty="0"/>
          </a:p>
          <a:p>
            <a:r>
              <a:rPr lang="pt-PT" dirty="0" err="1"/>
              <a:t>International</a:t>
            </a:r>
            <a:r>
              <a:rPr lang="pt-PT" dirty="0"/>
              <a:t> experts team</a:t>
            </a:r>
          </a:p>
          <a:p>
            <a:pPr lvl="1"/>
            <a:r>
              <a:rPr lang="pt-PT" dirty="0"/>
              <a:t>Portugal + </a:t>
            </a:r>
            <a:r>
              <a:rPr lang="pt-PT" dirty="0" err="1"/>
              <a:t>Brazil</a:t>
            </a:r>
            <a:r>
              <a:rPr lang="pt-PT" dirty="0"/>
              <a:t> + </a:t>
            </a:r>
            <a:r>
              <a:rPr lang="pt-PT" dirty="0" err="1"/>
              <a:t>Spain</a:t>
            </a:r>
            <a:r>
              <a:rPr lang="pt-PT" dirty="0"/>
              <a:t> + </a:t>
            </a:r>
            <a:r>
              <a:rPr lang="pt-PT" dirty="0" err="1"/>
              <a:t>Italy</a:t>
            </a:r>
            <a:r>
              <a:rPr lang="pt-PT" dirty="0"/>
              <a:t> + UK + </a:t>
            </a:r>
            <a:r>
              <a:rPr lang="pt-PT" dirty="0" err="1"/>
              <a:t>Turkey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Germany</a:t>
            </a:r>
            <a:r>
              <a:rPr lang="pt-PT" dirty="0"/>
              <a:t> + </a:t>
            </a:r>
            <a:r>
              <a:rPr lang="pt-PT" dirty="0" err="1"/>
              <a:t>Indonesia</a:t>
            </a:r>
            <a:r>
              <a:rPr lang="pt-PT" dirty="0"/>
              <a:t> + </a:t>
            </a:r>
            <a:r>
              <a:rPr lang="pt-PT" dirty="0" err="1"/>
              <a:t>Slovenia</a:t>
            </a:r>
            <a:endParaRPr lang="pt-PT" dirty="0"/>
          </a:p>
          <a:p>
            <a:r>
              <a:rPr lang="pt-PT" dirty="0" err="1"/>
              <a:t>Initial</a:t>
            </a:r>
            <a:r>
              <a:rPr lang="pt-PT" dirty="0"/>
              <a:t> pool &gt; 100 </a:t>
            </a:r>
            <a:r>
              <a:rPr lang="pt-PT" dirty="0" err="1"/>
              <a:t>items</a:t>
            </a:r>
            <a:endParaRPr lang="pt-PT" dirty="0"/>
          </a:p>
          <a:p>
            <a:r>
              <a:rPr lang="pt-PT" dirty="0"/>
              <a:t>N &gt; 1600 (Portugal + </a:t>
            </a:r>
            <a:r>
              <a:rPr lang="pt-PT" dirty="0" err="1"/>
              <a:t>Brazil</a:t>
            </a:r>
            <a:r>
              <a:rPr lang="pt-PT" dirty="0"/>
              <a:t>) =1465 (</a:t>
            </a:r>
            <a:r>
              <a:rPr lang="pt-PT" dirty="0" err="1"/>
              <a:t>Italy</a:t>
            </a:r>
            <a:r>
              <a:rPr lang="pt-PT" dirty="0"/>
              <a:t>) =1528 (</a:t>
            </a:r>
            <a:r>
              <a:rPr lang="pt-PT" dirty="0" err="1"/>
              <a:t>Spain</a:t>
            </a:r>
            <a:r>
              <a:rPr lang="pt-PT" dirty="0"/>
              <a:t>) = 906 (</a:t>
            </a:r>
            <a:r>
              <a:rPr lang="pt-PT" dirty="0" err="1"/>
              <a:t>Turkey</a:t>
            </a:r>
            <a:r>
              <a:rPr lang="pt-PT" dirty="0"/>
              <a:t>)</a:t>
            </a:r>
          </a:p>
          <a:p>
            <a:r>
              <a:rPr lang="pt-PT" dirty="0" err="1"/>
              <a:t>Exploratory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confirmatory</a:t>
            </a:r>
            <a:r>
              <a:rPr lang="pt-PT" dirty="0"/>
              <a:t> </a:t>
            </a:r>
            <a:r>
              <a:rPr lang="pt-PT" dirty="0" err="1"/>
              <a:t>factor</a:t>
            </a:r>
            <a:r>
              <a:rPr lang="pt-PT" dirty="0"/>
              <a:t> </a:t>
            </a:r>
            <a:r>
              <a:rPr lang="pt-PT" dirty="0" err="1"/>
              <a:t>analyses</a:t>
            </a:r>
            <a:r>
              <a:rPr lang="pt-PT" dirty="0"/>
              <a:t> </a:t>
            </a:r>
          </a:p>
          <a:p>
            <a:r>
              <a:rPr lang="pt-PT" dirty="0"/>
              <a:t>7 </a:t>
            </a:r>
            <a:r>
              <a:rPr lang="pt-PT" dirty="0" err="1"/>
              <a:t>dimensions</a:t>
            </a:r>
            <a:r>
              <a:rPr lang="pt-PT" dirty="0"/>
              <a:t>, 31 </a:t>
            </a:r>
            <a:r>
              <a:rPr lang="pt-PT" dirty="0" err="1"/>
              <a:t>items</a:t>
            </a:r>
            <a:endParaRPr lang="pt-PT" dirty="0"/>
          </a:p>
          <a:p>
            <a:endParaRPr lang="pt-PT" dirty="0"/>
          </a:p>
          <a:p>
            <a:pPr lvl="3"/>
            <a:r>
              <a:rPr lang="en-US" sz="1200" dirty="0"/>
              <a:t>Çolakoğlu, C., Öz, C.S., Toygar, A. (2024). Psychometric properties of the Turkish version of the Decent Work Questionnaire and its effect on job satisfaction. </a:t>
            </a:r>
            <a:r>
              <a:rPr lang="en-US" sz="1200" i="1" dirty="0"/>
              <a:t>Work,</a:t>
            </a:r>
            <a:r>
              <a:rPr lang="en-US" sz="1200" dirty="0"/>
              <a:t> </a:t>
            </a:r>
            <a:r>
              <a:rPr lang="en-US" sz="1200" i="1" dirty="0"/>
              <a:t>78</a:t>
            </a:r>
            <a:r>
              <a:rPr lang="en-US" sz="1200" dirty="0"/>
              <a:t>(4), 1055-1067. </a:t>
            </a:r>
            <a:r>
              <a:rPr lang="en-US" sz="1200" dirty="0">
                <a:hlinkClick r:id="rId2"/>
              </a:rPr>
              <a:t>https://doi.org/10.3233/WOR-230279</a:t>
            </a:r>
            <a:r>
              <a:rPr lang="en-US" sz="1200" dirty="0"/>
              <a:t> </a:t>
            </a:r>
          </a:p>
          <a:p>
            <a:pPr lvl="3"/>
            <a:r>
              <a:rPr lang="en-US" sz="1200" dirty="0"/>
              <a:t>Ferraro, T., Pais, L., dos Santos, N. R. &amp; Moreira, J.M. (2018), The Decent Work Questionnaire: Development and validation in two samples of knowledge workers. </a:t>
            </a:r>
            <a:r>
              <a:rPr lang="en-US" sz="1200" i="1" dirty="0"/>
              <a:t>International </a:t>
            </a:r>
            <a:r>
              <a:rPr lang="en-US" sz="1200" i="1" dirty="0" err="1"/>
              <a:t>Labour</a:t>
            </a:r>
            <a:r>
              <a:rPr lang="en-US" sz="1200" i="1" dirty="0"/>
              <a:t> Review, 157</a:t>
            </a:r>
            <a:r>
              <a:rPr lang="en-US" sz="1200" dirty="0"/>
              <a:t>: 243-265. </a:t>
            </a:r>
            <a:r>
              <a:rPr lang="en-US" sz="1200" dirty="0">
                <a:hlinkClick r:id="rId3"/>
              </a:rPr>
              <a:t>https://doi.org/10.1111/ilr.12039</a:t>
            </a:r>
            <a:endParaRPr lang="en-US" sz="1200" dirty="0"/>
          </a:p>
          <a:p>
            <a:pPr lvl="3"/>
            <a:r>
              <a:rPr lang="pt-PT" sz="1200" dirty="0" err="1"/>
              <a:t>Ferraro</a:t>
            </a:r>
            <a:r>
              <a:rPr lang="pt-PT" sz="1200" dirty="0"/>
              <a:t> T, dos Santos NR, Pais L, </a:t>
            </a:r>
            <a:r>
              <a:rPr lang="pt-PT" sz="1200" dirty="0" err="1"/>
              <a:t>Zappalà</a:t>
            </a:r>
            <a:r>
              <a:rPr lang="pt-PT" sz="1200" dirty="0"/>
              <a:t> S, Moreira JM. (2021).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Decent</a:t>
            </a:r>
            <a:r>
              <a:rPr lang="pt-PT" sz="1200" dirty="0"/>
              <a:t> </a:t>
            </a:r>
            <a:r>
              <a:rPr lang="pt-PT" sz="1200" dirty="0" err="1"/>
              <a:t>Work</a:t>
            </a:r>
            <a:r>
              <a:rPr lang="pt-PT" sz="1200" dirty="0"/>
              <a:t> </a:t>
            </a:r>
            <a:r>
              <a:rPr lang="pt-PT" sz="1200" dirty="0" err="1"/>
              <a:t>Questionnaire</a:t>
            </a:r>
            <a:r>
              <a:rPr lang="pt-PT" sz="1200" dirty="0"/>
              <a:t>: </a:t>
            </a:r>
            <a:r>
              <a:rPr lang="pt-PT" sz="1200" dirty="0" err="1"/>
              <a:t>Psychometric</a:t>
            </a:r>
            <a:r>
              <a:rPr lang="pt-PT" sz="1200" dirty="0"/>
              <a:t> </a:t>
            </a:r>
            <a:r>
              <a:rPr lang="pt-PT" sz="1200" dirty="0" err="1"/>
              <a:t>properties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Italian</a:t>
            </a:r>
            <a:r>
              <a:rPr lang="pt-PT" sz="1200" dirty="0"/>
              <a:t> </a:t>
            </a:r>
            <a:r>
              <a:rPr lang="pt-PT" sz="1200" dirty="0" err="1"/>
              <a:t>version</a:t>
            </a:r>
            <a:r>
              <a:rPr lang="pt-PT" sz="1200" dirty="0"/>
              <a:t>. </a:t>
            </a:r>
            <a:r>
              <a:rPr lang="pt-PT" sz="1200" i="1" dirty="0" err="1"/>
              <a:t>International</a:t>
            </a:r>
            <a:r>
              <a:rPr lang="pt-PT" sz="1200" i="1" dirty="0"/>
              <a:t> </a:t>
            </a:r>
            <a:r>
              <a:rPr lang="pt-PT" sz="1200" i="1" dirty="0" err="1"/>
              <a:t>Journal</a:t>
            </a:r>
            <a:r>
              <a:rPr lang="pt-PT" sz="1200" i="1" dirty="0"/>
              <a:t> </a:t>
            </a:r>
            <a:r>
              <a:rPr lang="pt-PT" sz="1200" i="1" dirty="0" err="1"/>
              <a:t>of</a:t>
            </a:r>
            <a:r>
              <a:rPr lang="pt-PT" sz="1200" i="1" dirty="0"/>
              <a:t> </a:t>
            </a:r>
            <a:r>
              <a:rPr lang="pt-PT" sz="1200" i="1" dirty="0" err="1"/>
              <a:t>Selection</a:t>
            </a:r>
            <a:r>
              <a:rPr lang="pt-PT" sz="1200" i="1" dirty="0"/>
              <a:t> &amp; </a:t>
            </a:r>
            <a:r>
              <a:rPr lang="pt-PT" sz="1200" i="1" dirty="0" err="1"/>
              <a:t>Assessment</a:t>
            </a:r>
            <a:r>
              <a:rPr lang="pt-PT" sz="1200" dirty="0"/>
              <a:t>, </a:t>
            </a:r>
            <a:r>
              <a:rPr lang="pt-PT" sz="1200" i="1" dirty="0"/>
              <a:t>29</a:t>
            </a:r>
            <a:r>
              <a:rPr lang="pt-PT" sz="1200" dirty="0"/>
              <a:t>, 293-302. </a:t>
            </a:r>
            <a:r>
              <a:rPr lang="pt-PT" sz="1200" dirty="0">
                <a:hlinkClick r:id="rId4"/>
              </a:rPr>
              <a:t>https://doi.org/10.1111/ijsa.12328</a:t>
            </a:r>
            <a:endParaRPr lang="pt-PT" sz="1200" dirty="0"/>
          </a:p>
          <a:p>
            <a:pPr lvl="3"/>
            <a:r>
              <a:rPr lang="pt-PT" sz="1200" dirty="0" err="1"/>
              <a:t>Ferraro</a:t>
            </a:r>
            <a:r>
              <a:rPr lang="pt-PT" sz="1200" dirty="0"/>
              <a:t>, T., Pais, L., Dos Santos, N. R., Martinez-Tur, V. (2023).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Decent</a:t>
            </a:r>
            <a:r>
              <a:rPr lang="pt-PT" sz="1200" dirty="0"/>
              <a:t> </a:t>
            </a:r>
            <a:r>
              <a:rPr lang="pt-PT" sz="1200" dirty="0" err="1"/>
              <a:t>Work</a:t>
            </a:r>
            <a:r>
              <a:rPr lang="pt-PT" sz="1200" dirty="0"/>
              <a:t> </a:t>
            </a:r>
            <a:r>
              <a:rPr lang="pt-PT" sz="1200" dirty="0" err="1"/>
              <a:t>Questionnaire</a:t>
            </a:r>
            <a:r>
              <a:rPr lang="pt-PT" sz="1200" dirty="0"/>
              <a:t>: </a:t>
            </a:r>
            <a:r>
              <a:rPr lang="pt-PT" sz="1200" dirty="0" err="1"/>
              <a:t>adaptation</a:t>
            </a:r>
            <a:r>
              <a:rPr lang="pt-PT" sz="1200" dirty="0"/>
              <a:t> </a:t>
            </a:r>
            <a:r>
              <a:rPr lang="pt-PT" sz="1200" dirty="0" err="1"/>
              <a:t>and</a:t>
            </a:r>
            <a:r>
              <a:rPr lang="pt-PT" sz="1200" dirty="0"/>
              <a:t> </a:t>
            </a:r>
            <a:r>
              <a:rPr lang="pt-PT" sz="1200" dirty="0" err="1"/>
              <a:t>validation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Spanish</a:t>
            </a:r>
            <a:r>
              <a:rPr lang="pt-PT" sz="1200" dirty="0"/>
              <a:t> </a:t>
            </a:r>
            <a:r>
              <a:rPr lang="pt-PT" sz="1200" dirty="0" err="1"/>
              <a:t>version</a:t>
            </a:r>
            <a:r>
              <a:rPr lang="pt-PT" sz="1200" dirty="0"/>
              <a:t>. </a:t>
            </a:r>
            <a:r>
              <a:rPr lang="pt-PT" sz="1200" i="1" dirty="0"/>
              <a:t>Management Research: </a:t>
            </a:r>
            <a:r>
              <a:rPr lang="pt-PT" sz="1200" i="1" dirty="0" err="1"/>
              <a:t>The</a:t>
            </a:r>
            <a:r>
              <a:rPr lang="pt-PT" sz="1200" i="1" dirty="0"/>
              <a:t> </a:t>
            </a:r>
            <a:r>
              <a:rPr lang="pt-PT" sz="1200" i="1" dirty="0" err="1"/>
              <a:t>Journal</a:t>
            </a:r>
            <a:r>
              <a:rPr lang="pt-PT" sz="1200" i="1" dirty="0"/>
              <a:t> </a:t>
            </a:r>
            <a:r>
              <a:rPr lang="pt-PT" sz="1200" i="1" dirty="0" err="1"/>
              <a:t>of</a:t>
            </a:r>
            <a:r>
              <a:rPr lang="pt-PT" sz="1200" i="1" dirty="0"/>
              <a:t> </a:t>
            </a:r>
            <a:r>
              <a:rPr lang="pt-PT" sz="1200" i="1" dirty="0" err="1"/>
              <a:t>the</a:t>
            </a:r>
            <a:r>
              <a:rPr lang="pt-PT" sz="1200" i="1" dirty="0"/>
              <a:t> </a:t>
            </a:r>
            <a:r>
              <a:rPr lang="pt-PT" sz="1200" i="1" dirty="0" err="1"/>
              <a:t>Iberoamerican</a:t>
            </a:r>
            <a:r>
              <a:rPr lang="pt-PT" sz="1200" i="1" dirty="0"/>
              <a:t> </a:t>
            </a:r>
            <a:r>
              <a:rPr lang="pt-PT" sz="1200" i="1" dirty="0" err="1"/>
              <a:t>Academy</a:t>
            </a:r>
            <a:r>
              <a:rPr lang="pt-PT" sz="1200" i="1" dirty="0"/>
              <a:t> </a:t>
            </a:r>
            <a:r>
              <a:rPr lang="pt-PT" sz="1200" i="1" dirty="0" err="1"/>
              <a:t>of</a:t>
            </a:r>
            <a:r>
              <a:rPr lang="pt-PT" sz="1200" i="1" dirty="0"/>
              <a:t> Management, 21</a:t>
            </a:r>
            <a:r>
              <a:rPr lang="pt-PT" sz="1200" dirty="0"/>
              <a:t>(2), 167–193. </a:t>
            </a:r>
            <a:r>
              <a:rPr lang="pt-PT" sz="1200" dirty="0">
                <a:hlinkClick r:id="rId5"/>
              </a:rPr>
              <a:t>https://doi.org/10.1108/MRJIAM-07-2022-1330</a:t>
            </a:r>
            <a:endParaRPr lang="pt-PT" sz="120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AD3BCC0-0CE1-DD3F-38C8-AA72554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2151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5968D-D758-0FD4-E1CF-51F9DCEA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Cross cultural </a:t>
            </a:r>
            <a:r>
              <a:rPr lang="pt-PT" dirty="0" err="1"/>
              <a:t>issues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DBFA1B-F3F8-13F5-8CBC-7473F2B4A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/>
              <a:t>The same score may correspond to different objective indicators since cultural differences lead to diverse perceptions</a:t>
            </a:r>
          </a:p>
          <a:p>
            <a:pPr lvl="1"/>
            <a:r>
              <a:rPr lang="en-GB" noProof="0" dirty="0"/>
              <a:t>Overload perceptions between countries where the average working hours vary significantly</a:t>
            </a:r>
          </a:p>
          <a:p>
            <a:pPr lvl="1"/>
            <a:r>
              <a:rPr lang="en-GB" noProof="0" dirty="0"/>
              <a:t>The same comment might be understood as sexual harassment in a low context culture, while in a high context culture, it is not</a:t>
            </a:r>
          </a:p>
          <a:p>
            <a:pPr lvl="1"/>
            <a:r>
              <a:rPr lang="en-GB" noProof="0" dirty="0"/>
              <a:t>The livelihood standard is different between rich and poor countries</a:t>
            </a:r>
          </a:p>
          <a:p>
            <a:pPr lvl="1"/>
            <a:r>
              <a:rPr lang="en-GB" dirty="0"/>
              <a:t>Cultures of low uncertainty avoidance may accept lower standards of health and safety</a:t>
            </a:r>
          </a:p>
          <a:p>
            <a:pPr lvl="1"/>
            <a:r>
              <a:rPr lang="en-GB" noProof="0" dirty="0"/>
              <a:t>High power distance cultures may accept direct instructions without feeling abused, while low power distance cultures may feel direct instructions abusive. </a:t>
            </a:r>
          </a:p>
          <a:p>
            <a:r>
              <a:rPr lang="en-GB" dirty="0"/>
              <a:t>Comparison is made in terms of subjective perceptions</a:t>
            </a:r>
          </a:p>
          <a:p>
            <a:r>
              <a:rPr lang="en-GB" dirty="0"/>
              <a:t>Following the Guidelines of the International Test Commission</a:t>
            </a:r>
          </a:p>
          <a:p>
            <a:pPr lvl="1"/>
            <a:r>
              <a:rPr lang="en-US" dirty="0"/>
              <a:t>ITC Guidelines for Translating and Adapting Tests (Second Edition). (2018). </a:t>
            </a:r>
            <a:r>
              <a:rPr lang="en-US" i="1" dirty="0"/>
              <a:t>International Journal of Testing</a:t>
            </a:r>
            <a:r>
              <a:rPr lang="en-US" dirty="0"/>
              <a:t>, </a:t>
            </a:r>
            <a:r>
              <a:rPr lang="en-US" i="1" dirty="0"/>
              <a:t>18</a:t>
            </a:r>
            <a:r>
              <a:rPr lang="en-US" dirty="0"/>
              <a:t>(2), 101–134. https://doi.org/10.1080/15305058.2017.1398166</a:t>
            </a:r>
            <a:endParaRPr lang="en-GB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C90E473-F7A9-C370-68EB-10610548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04352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501BFD-E386-1B8B-01AA-0B36EAD3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Taveira, I., dos Santos, N. R. &amp; Pais, L. (Eds) (2023). </a:t>
            </a:r>
            <a:r>
              <a:rPr lang="en-US" sz="22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Decent work worldwide: universal values, diverse expressions.</a:t>
            </a:r>
            <a:r>
              <a:rPr lang="en-US" sz="2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Brazil, Curitiba: CRV publishers. </a:t>
            </a:r>
            <a:r>
              <a:rPr lang="en-US" sz="2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https://doi.org/10.24824/978652515852.5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3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37D1FD-1436-374D-3350-C148FBFA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57"/>
          <a:stretch>
            <a:fillRect/>
          </a:stretch>
        </p:blipFill>
        <p:spPr>
          <a:xfrm>
            <a:off x="6649112" y="666728"/>
            <a:ext cx="4082761" cy="5465791"/>
          </a:xfrm>
          <a:prstGeom prst="rect">
            <a:avLst/>
          </a:prstGeom>
        </p:spPr>
      </p:pic>
      <p:sp>
        <p:nvSpPr>
          <p:cNvPr id="6" name="Marcador de Posição do Rodapé 3">
            <a:extLst>
              <a:ext uri="{FF2B5EF4-FFF2-40B4-BE49-F238E27FC236}">
                <a16:creationId xmlns:a16="http://schemas.microsoft.com/office/drawing/2014/main" id="{79FB70D0-62A9-103F-4B26-99F00F7B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278" y="6419359"/>
            <a:ext cx="533401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noProof="0" dirty="0"/>
              <a:t>Nuno Rebelo dos Santos </a:t>
            </a:r>
            <a:r>
              <a:rPr lang="pt-PT" dirty="0"/>
              <a:t>&amp; Leonor Pais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60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2015</Words>
  <Application>Microsoft Office PowerPoint</Application>
  <PresentationFormat>Ecrã Panorâmico</PresentationFormat>
  <Paragraphs>124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Franklin Gothic Book</vt:lpstr>
      <vt:lpstr>Montserrat</vt:lpstr>
      <vt:lpstr>Tema do Office</vt:lpstr>
      <vt:lpstr>Apresentação do PowerPoint</vt:lpstr>
      <vt:lpstr>Apresentação do PowerPoint</vt:lpstr>
      <vt:lpstr>International Labour Organization – 1919 </vt:lpstr>
      <vt:lpstr>Declaration of Philadelphia – 1944</vt:lpstr>
      <vt:lpstr>Decent work framework</vt:lpstr>
      <vt:lpstr>C190 – 2019 – Violence and Harassment Convention</vt:lpstr>
      <vt:lpstr>Decent Work Questionnaire</vt:lpstr>
      <vt:lpstr>Cross cultural issues</vt:lpstr>
      <vt:lpstr>Taveira, I., dos Santos, N. R. &amp; Pais, L. (Eds) (2023). Decent work worldwide: universal values, diverse expressions. Brazil, Curitiba: CRV publishers. https://doi.org/10.24824/978652515852.5</vt:lpstr>
      <vt:lpstr>C190 – definitions - Article 1</vt:lpstr>
      <vt:lpstr>GBVH &amp; Decent Work</vt:lpstr>
      <vt:lpstr>GBVH &amp; Decent Work</vt:lpstr>
      <vt:lpstr>GBVH &amp; Decent Work</vt:lpstr>
      <vt:lpstr>DW7 – Health and Safety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Nuno Manuel Gameiro Rebelo Dos Santos</dc:creator>
  <cp:lastModifiedBy>Nuno Manuel Gameiro Rebelo Dos Santos</cp:lastModifiedBy>
  <cp:revision>15</cp:revision>
  <dcterms:created xsi:type="dcterms:W3CDTF">2025-09-11T06:06:38Z</dcterms:created>
  <dcterms:modified xsi:type="dcterms:W3CDTF">2025-09-14T22:45:29Z</dcterms:modified>
</cp:coreProperties>
</file>