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343" r:id="rId4"/>
    <p:sldId id="344" r:id="rId5"/>
    <p:sldId id="363" r:id="rId6"/>
    <p:sldId id="364" r:id="rId7"/>
    <p:sldId id="345" r:id="rId8"/>
    <p:sldId id="365" r:id="rId9"/>
    <p:sldId id="368" r:id="rId10"/>
    <p:sldId id="369" r:id="rId11"/>
    <p:sldId id="367" r:id="rId12"/>
    <p:sldId id="347" r:id="rId13"/>
    <p:sldId id="370" r:id="rId14"/>
    <p:sldId id="372" r:id="rId15"/>
    <p:sldId id="371" r:id="rId16"/>
    <p:sldId id="374" r:id="rId17"/>
    <p:sldId id="375" r:id="rId18"/>
    <p:sldId id="373" r:id="rId19"/>
    <p:sldId id="377" r:id="rId20"/>
    <p:sldId id="378" r:id="rId21"/>
    <p:sldId id="379" r:id="rId22"/>
    <p:sldId id="380" r:id="rId23"/>
    <p:sldId id="381" r:id="rId24"/>
    <p:sldId id="382" r:id="rId25"/>
    <p:sldId id="383" r:id="rId26"/>
    <p:sldId id="385" r:id="rId27"/>
    <p:sldId id="386" r:id="rId28"/>
    <p:sldId id="387" r:id="rId29"/>
    <p:sldId id="384" r:id="rId30"/>
    <p:sldId id="388" r:id="rId31"/>
    <p:sldId id="391" r:id="rId32"/>
    <p:sldId id="389" r:id="rId33"/>
    <p:sldId id="390" r:id="rId34"/>
    <p:sldId id="393" r:id="rId35"/>
    <p:sldId id="392" r:id="rId36"/>
    <p:sldId id="258" r:id="rId37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43165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7458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8769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30511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0097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375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1602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836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41671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3987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5948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6DFF5-152D-4FE4-9D70-023181F75EBF}" type="datetimeFigureOut">
              <a:rPr lang="bg-BG" smtClean="0"/>
              <a:t>11.9.2025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DE764-0BDA-499A-8297-FAF3A394FF48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1143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60612"/>
            <a:ext cx="9144000" cy="4016188"/>
          </a:xfrm>
        </p:spPr>
        <p:txBody>
          <a:bodyPr>
            <a:normAutofit/>
          </a:bodyPr>
          <a:lstStyle/>
          <a:p>
            <a:r>
              <a:rPr lang="en-GB" sz="4400" b="1" dirty="0">
                <a:effectLst/>
                <a:latin typeface="+mn-lt"/>
                <a:ea typeface="Calibri" panose="020F0502020204030204" pitchFamily="34" charset="0"/>
              </a:rPr>
              <a:t>Sexual Harassment: </a:t>
            </a:r>
            <a:br>
              <a:rPr lang="en-GB" sz="4400" b="1" dirty="0">
                <a:effectLst/>
                <a:latin typeface="+mn-lt"/>
                <a:ea typeface="Calibri" panose="020F0502020204030204" pitchFamily="34" charset="0"/>
              </a:rPr>
            </a:br>
            <a:br>
              <a:rPr lang="bg-BG" sz="1800" b="0" i="0" u="none" strike="noStrike" baseline="0" dirty="0">
                <a:solidFill>
                  <a:srgbClr val="000000"/>
                </a:solidFill>
                <a:latin typeface="Montserrat" panose="00000500000000000000" pitchFamily="2" charset="-52"/>
              </a:rPr>
            </a:br>
            <a:r>
              <a:rPr lang="en-US" sz="4400" b="1" i="0" u="none" strike="noStrike" baseline="0" dirty="0">
                <a:solidFill>
                  <a:srgbClr val="234060"/>
                </a:solidFill>
                <a:latin typeface="+mn-lt"/>
              </a:rPr>
              <a:t>Developments in legal protection </a:t>
            </a:r>
            <a:br>
              <a:rPr lang="en-US" sz="4400" b="1" i="0" u="none" strike="noStrike" baseline="0" dirty="0">
                <a:solidFill>
                  <a:srgbClr val="234060"/>
                </a:solidFill>
                <a:latin typeface="+mn-lt"/>
              </a:rPr>
            </a:br>
            <a:r>
              <a:rPr lang="en-US" sz="4400" b="1" i="0" u="none" strike="noStrike" baseline="0" dirty="0">
                <a:solidFill>
                  <a:srgbClr val="234060"/>
                </a:solidFill>
                <a:latin typeface="+mn-lt"/>
              </a:rPr>
              <a:t>and litigation practice</a:t>
            </a:r>
            <a:br>
              <a:rPr lang="bg-BG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7300" dirty="0"/>
            </a:br>
            <a:endParaRPr lang="bg-BG" sz="31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8494" y="4498509"/>
            <a:ext cx="9144000" cy="1655762"/>
          </a:xfrm>
        </p:spPr>
        <p:txBody>
          <a:bodyPr>
            <a:normAutofit/>
          </a:bodyPr>
          <a:lstStyle/>
          <a:p>
            <a:endParaRPr lang="bg-BG" dirty="0"/>
          </a:p>
          <a:p>
            <a:r>
              <a:rPr lang="en-GB" sz="2800" dirty="0"/>
              <a:t>Margarita S. Ilieva </a:t>
            </a:r>
            <a:endParaRPr lang="bg-BG" sz="2800" dirty="0"/>
          </a:p>
          <a:p>
            <a:r>
              <a:rPr lang="en-US" dirty="0"/>
              <a:t>Bratislava, 16 September 2025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47483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D47E965-9EB9-459F-A8D6-FB69956CD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Concept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097CCE0-7CC2-4EB5-BBB2-37E090811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ILO, </a:t>
            </a:r>
            <a:r>
              <a:rPr lang="en-US" b="0" u="sng" strike="noStrike" baseline="0" dirty="0">
                <a:solidFill>
                  <a:srgbClr val="000000"/>
                </a:solidFill>
              </a:rPr>
              <a:t>Convention No. 190</a:t>
            </a:r>
          </a:p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SH = GBV, gender-based harassment</a:t>
            </a:r>
          </a:p>
          <a:p>
            <a:r>
              <a:rPr lang="en-US" i="1" dirty="0">
                <a:solidFill>
                  <a:srgbClr val="000000"/>
                </a:solidFill>
              </a:rPr>
              <a:t>Gender-responsive</a:t>
            </a:r>
            <a:r>
              <a:rPr lang="en-US" dirty="0">
                <a:solidFill>
                  <a:srgbClr val="000000"/>
                </a:solidFill>
              </a:rPr>
              <a:t> complaint mechanisms required</a:t>
            </a:r>
          </a:p>
          <a:p>
            <a:pPr marL="457200" lvl="1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r>
              <a:rPr lang="en-US" b="0" i="0" u="sng" strike="noStrike" baseline="0" dirty="0">
                <a:solidFill>
                  <a:srgbClr val="323232"/>
                </a:solidFill>
              </a:rPr>
              <a:t>Definition</a:t>
            </a:r>
            <a:r>
              <a:rPr lang="en-US" b="0" i="0" u="none" strike="noStrike" baseline="0" dirty="0">
                <a:solidFill>
                  <a:srgbClr val="323232"/>
                </a:solidFill>
              </a:rPr>
              <a:t>. </a:t>
            </a:r>
            <a:r>
              <a:rPr lang="en-US" sz="2400" b="0" i="0" u="none" strike="noStrike" baseline="0" dirty="0"/>
              <a:t>Workplace “violence and </a:t>
            </a:r>
            <a:r>
              <a:rPr lang="en-US" sz="2400" dirty="0"/>
              <a:t>harassment”, including SH: </a:t>
            </a:r>
          </a:p>
          <a:p>
            <a:pPr marL="0" indent="0">
              <a:buNone/>
            </a:pPr>
            <a:r>
              <a:rPr lang="en-US" sz="2400" b="0" i="0" u="none" strike="noStrike" baseline="0" dirty="0"/>
              <a:t>a range </a:t>
            </a:r>
            <a:r>
              <a:rPr lang="en-US" sz="2400" dirty="0"/>
              <a:t>of (</a:t>
            </a:r>
            <a:r>
              <a:rPr lang="en-US" sz="2400" b="1" dirty="0"/>
              <a:t>threatened</a:t>
            </a:r>
            <a:r>
              <a:rPr lang="en-US" sz="2400" dirty="0"/>
              <a:t>) </a:t>
            </a:r>
            <a:r>
              <a:rPr lang="en-US" sz="2400" b="1" dirty="0"/>
              <a:t>unacceptable</a:t>
            </a:r>
            <a:r>
              <a:rPr lang="en-US" sz="2400" dirty="0"/>
              <a:t> </a:t>
            </a:r>
            <a:r>
              <a:rPr lang="en-US" sz="2400" b="0" i="0" u="none" strike="noStrike" baseline="0" dirty="0" err="1"/>
              <a:t>behaviours</a:t>
            </a:r>
            <a:r>
              <a:rPr lang="en-US" sz="2400" b="0" i="0" u="none" strike="noStrike" baseline="0" dirty="0"/>
              <a:t>/ practices, repeated or not, </a:t>
            </a:r>
            <a:r>
              <a:rPr lang="en-US" sz="2400" b="1" i="0" u="none" strike="noStrike" baseline="0" dirty="0"/>
              <a:t>aiming</a:t>
            </a:r>
            <a:r>
              <a:rPr lang="en-US" sz="2400" b="0" i="0" u="none" strike="noStrike" baseline="0" dirty="0"/>
              <a:t> at or (</a:t>
            </a:r>
            <a:r>
              <a:rPr lang="en-US" sz="2400" b="1" i="0" u="none" strike="noStrike" baseline="0" dirty="0"/>
              <a:t>likely) resulting </a:t>
            </a:r>
            <a:r>
              <a:rPr lang="en-US" sz="2400" b="0" i="0" u="none" strike="noStrike" baseline="0" dirty="0"/>
              <a:t>in physical/ psychological/ sexual/ economic </a:t>
            </a:r>
            <a:r>
              <a:rPr lang="en-US" sz="2400" b="1" i="0" u="none" strike="noStrike" baseline="0" dirty="0"/>
              <a:t>harm</a:t>
            </a:r>
            <a:r>
              <a:rPr lang="en-US" sz="2400" b="0" i="0" u="none" strike="noStrike" baseline="0" dirty="0"/>
              <a:t>; </a:t>
            </a:r>
          </a:p>
          <a:p>
            <a:pPr marL="0" indent="0">
              <a:buNone/>
            </a:pPr>
            <a:r>
              <a:rPr lang="en-US" u="sng" dirty="0">
                <a:solidFill>
                  <a:srgbClr val="000000"/>
                </a:solidFill>
              </a:rPr>
              <a:t>No intent required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457200" lvl="1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000000"/>
                </a:solidFill>
              </a:rPr>
              <a:t>ILO R206 - </a:t>
            </a:r>
            <a:r>
              <a:rPr lang="en-US" b="0" i="0" u="sng" strike="noStrike" baseline="0" dirty="0">
                <a:solidFill>
                  <a:srgbClr val="000000"/>
                </a:solidFill>
              </a:rPr>
              <a:t>Violence and Harassment Recommendation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(2019)</a:t>
            </a:r>
          </a:p>
        </p:txBody>
      </p:sp>
    </p:spTree>
    <p:extLst>
      <p:ext uri="{BB962C8B-B14F-4D97-AF65-F5344CB8AC3E}">
        <p14:creationId xmlns:p14="http://schemas.microsoft.com/office/powerpoint/2010/main" val="933287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7172064-90B4-46B3-A4C5-2B507CA26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+mn-lt"/>
              </a:rPr>
              <a:t>SH definitions: Comparative analysis</a:t>
            </a:r>
            <a:endParaRPr lang="bg-BG" dirty="0">
              <a:latin typeface="+mn-lt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0FE67D8-7612-415D-BC15-1C7BB84AE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Unwanted = without consent = unsolicited v. unacceptable</a:t>
            </a:r>
          </a:p>
          <a:p>
            <a:r>
              <a:rPr lang="en-US" dirty="0"/>
              <a:t>Threat v. actual </a:t>
            </a:r>
            <a:r>
              <a:rPr lang="en-US" dirty="0" err="1"/>
              <a:t>behaviour</a:t>
            </a:r>
            <a:endParaRPr lang="en-US" dirty="0"/>
          </a:p>
          <a:p>
            <a:r>
              <a:rPr lang="en-US" dirty="0"/>
              <a:t>Public v. any act</a:t>
            </a:r>
          </a:p>
          <a:p>
            <a:r>
              <a:rPr lang="en-US" dirty="0"/>
              <a:t>Repeated/ continuous v. any act</a:t>
            </a:r>
          </a:p>
          <a:p>
            <a:r>
              <a:rPr lang="en-US" dirty="0"/>
              <a:t>Actual v. likely result</a:t>
            </a:r>
          </a:p>
          <a:p>
            <a:r>
              <a:rPr lang="en-US" dirty="0"/>
              <a:t>Dignity violation v. any harm</a:t>
            </a:r>
          </a:p>
          <a:p>
            <a:r>
              <a:rPr lang="en-US" dirty="0"/>
              <a:t>Harm v. serious harm</a:t>
            </a:r>
          </a:p>
          <a:p>
            <a:r>
              <a:rPr lang="en-US" dirty="0"/>
              <a:t>Intentional v. intent irrelevant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50692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i="1" u="none" strike="noStrike" baseline="0" dirty="0">
                <a:solidFill>
                  <a:srgbClr val="000000"/>
                </a:solidFill>
              </a:rPr>
              <a:t>E.A. and Association européenne contre les violences faites aux femmes au travail v. France</a:t>
            </a:r>
            <a:r>
              <a:rPr lang="fr-FR" b="0" i="1" u="none" strike="noStrike" baseline="0" dirty="0">
                <a:solidFill>
                  <a:srgbClr val="000000"/>
                </a:solidFill>
              </a:rPr>
              <a:t> </a:t>
            </a:r>
            <a:r>
              <a:rPr lang="fr-FR" b="0" u="none" strike="noStrike" baseline="0" dirty="0">
                <a:solidFill>
                  <a:srgbClr val="000000"/>
                </a:solidFill>
              </a:rPr>
              <a:t>(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4 Sept. 2025)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Precedent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(Non-exhaustive) list of criteria to determine lacking consent; 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‘Coercive control’ in sexual relationships concept used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defined; 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oercive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 context relevant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determining consent; 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nly present consent relevant (now outside marriage contexts too); 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 past consent, esp. in coercive control context &gt; victim-blaming =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revictimisation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barring access to justice. </a:t>
            </a:r>
            <a:endParaRPr lang="bg-BG" dirty="0">
              <a:effectLst/>
              <a:latin typeface="DINPro-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591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i="1" u="none" strike="noStrike" baseline="0" dirty="0">
                <a:solidFill>
                  <a:srgbClr val="000000"/>
                </a:solidFill>
              </a:rPr>
              <a:t>E.A. and Association européenne contre les violences faites aux femmes au travail v. France</a:t>
            </a:r>
            <a:r>
              <a:rPr lang="fr-FR" b="0" i="1" u="none" strike="noStrike" baseline="0" dirty="0">
                <a:solidFill>
                  <a:srgbClr val="000000"/>
                </a:solidFill>
              </a:rPr>
              <a:t> </a:t>
            </a:r>
            <a:r>
              <a:rPr lang="fr-FR" dirty="0">
                <a:solidFill>
                  <a:srgbClr val="000000"/>
                </a:solidFill>
              </a:rPr>
              <a:t>(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4 Sept. 2025)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Abusive,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sadomaso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relationship with supervisor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‘Master-bitch’ contract, degradation; 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 rapes, other sexual/ physical violence; 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dependency, threats, devaluation;</a:t>
            </a:r>
          </a:p>
          <a:p>
            <a:pPr marL="342900" indent="-342900"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Severe health impact. </a:t>
            </a:r>
            <a:endParaRPr lang="bg-BG" dirty="0">
              <a:effectLst/>
              <a:latin typeface="DINPro-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618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i="1" u="none" strike="noStrike" baseline="0" dirty="0">
                <a:solidFill>
                  <a:srgbClr val="000000"/>
                </a:solidFill>
              </a:rPr>
              <a:t>E.A. and Association européenne contre les violences faites aux femmes au travail v. France</a:t>
            </a:r>
            <a:r>
              <a:rPr lang="fr-FR" b="0" i="1" u="none" strike="noStrike" baseline="0" dirty="0">
                <a:solidFill>
                  <a:srgbClr val="000000"/>
                </a:solidFill>
              </a:rPr>
              <a:t> </a:t>
            </a:r>
            <a:r>
              <a:rPr lang="fr-FR" b="0" u="none" strike="noStrike" baseline="0" dirty="0">
                <a:solidFill>
                  <a:srgbClr val="000000"/>
                </a:solidFill>
              </a:rPr>
              <a:t>(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4 Sept. 2025)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6) Criminal proceedings only for violence and sexual harassment - no rape/ sexual violence charges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7) Consent found based on ‘master-bitch’ contract; 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8) On appeal, full acquittal.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580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1" u="none" strike="noStrike" baseline="0" dirty="0">
                <a:solidFill>
                  <a:srgbClr val="000000"/>
                </a:solidFill>
              </a:rPr>
              <a:t>E.A. and Association européenne contre les violences faites aux femmes au travail v. France, 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4 Sept. 2025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Judgment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Lacking consent = central issue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Free will &lt; contextual analysis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context – power imbalance; </a:t>
            </a:r>
          </a:p>
          <a:p>
            <a:pPr marL="342900" indent="-342900"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Particular vulnerability &lt; coercive control &gt; severe impact; </a:t>
            </a:r>
            <a:endParaRPr lang="bg-BG" dirty="0">
              <a:effectLst/>
              <a:latin typeface="DINPro-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78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0" i="1" u="none" strike="noStrike" baseline="0" dirty="0">
                <a:solidFill>
                  <a:srgbClr val="000000"/>
                </a:solidFill>
              </a:rPr>
              <a:t>E.A. and Association européenne contre les violences faites aux femmes au travail v. France, 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4 Sept. 2025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Lacking consent – criteria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900" b="1" i="0" u="none" strike="noStrike" baseline="0" dirty="0">
                <a:solidFill>
                  <a:srgbClr val="000000"/>
                </a:solidFill>
              </a:rPr>
              <a:t>unbalanced relationship accused/victim;</a:t>
            </a:r>
          </a:p>
          <a:p>
            <a:r>
              <a:rPr lang="en-US" sz="1900" b="1" i="0" u="none" strike="noStrike" baseline="0" dirty="0">
                <a:solidFill>
                  <a:srgbClr val="000000"/>
                </a:solidFill>
              </a:rPr>
              <a:t>victim’s young age/ age difference;</a:t>
            </a:r>
          </a:p>
          <a:p>
            <a:r>
              <a:rPr lang="en-US" sz="1900" b="1" i="0" u="none" strike="noStrike" baseline="0" dirty="0">
                <a:solidFill>
                  <a:srgbClr val="000000"/>
                </a:solidFill>
              </a:rPr>
              <a:t>victim’s psychological fragility/ particular vulnerability; perpetrator’s knowledge thereof;  </a:t>
            </a:r>
          </a:p>
          <a:p>
            <a:r>
              <a:rPr lang="en-US" sz="1900" b="1" i="0" u="none" strike="noStrike" baseline="0" dirty="0">
                <a:solidFill>
                  <a:srgbClr val="000000"/>
                </a:solidFill>
              </a:rPr>
              <a:t>her capacity for judgment, (lack of) sexual experience; </a:t>
            </a:r>
          </a:p>
          <a:p>
            <a:r>
              <a:rPr lang="en-US" sz="1900" b="1" i="0" u="none" strike="noStrike" baseline="0" dirty="0">
                <a:solidFill>
                  <a:srgbClr val="000000"/>
                </a:solidFill>
              </a:rPr>
              <a:t>drunken/ intoxicated state; </a:t>
            </a:r>
          </a:p>
          <a:p>
            <a:r>
              <a:rPr lang="en-US" sz="1900" b="1" i="0" u="none" strike="noStrike" baseline="0" dirty="0">
                <a:solidFill>
                  <a:srgbClr val="000000"/>
                </a:solidFill>
              </a:rPr>
              <a:t>‘freezing’ in the moment; </a:t>
            </a:r>
          </a:p>
          <a:p>
            <a:r>
              <a:rPr lang="en-US" sz="1900" b="1" i="0" u="none" strike="noStrike" baseline="0" dirty="0">
                <a:solidFill>
                  <a:srgbClr val="000000"/>
                </a:solidFill>
              </a:rPr>
              <a:t>psychological impact of acts; </a:t>
            </a:r>
          </a:p>
          <a:p>
            <a:r>
              <a:rPr lang="en-US" sz="1900" b="1" i="0" u="none" strike="noStrike" baseline="0" dirty="0">
                <a:solidFill>
                  <a:srgbClr val="000000"/>
                </a:solidFill>
              </a:rPr>
              <a:t>perpetrator using a relationship of trust, or status; </a:t>
            </a:r>
          </a:p>
          <a:p>
            <a:r>
              <a:rPr lang="en-US" sz="1900" b="1" i="0" u="none" strike="noStrike" baseline="0" dirty="0">
                <a:solidFill>
                  <a:srgbClr val="000000"/>
                </a:solidFill>
              </a:rPr>
              <a:t>factors for coercion - deserted place, multiple aggressors</a:t>
            </a:r>
            <a:r>
              <a:rPr lang="en-US" sz="1900" b="0" i="0" u="none" strike="noStrike" baseline="0" dirty="0">
                <a:solidFill>
                  <a:srgbClr val="000000"/>
                </a:solidFill>
              </a:rPr>
              <a:t>. </a:t>
            </a:r>
            <a:r>
              <a:rPr lang="en-US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bg-BG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830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1" u="none" strike="noStrike" baseline="0" dirty="0">
                <a:solidFill>
                  <a:srgbClr val="000000"/>
                </a:solidFill>
              </a:rPr>
              <a:t>E.A. and Association européenne contre les violences faites aux femmes au travail v. France, 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4 Sept. 2025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Coercive control (sexual contexts) 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(GREVIO-based)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b="1" i="0" u="none" strike="noStrike" baseline="0" dirty="0">
                <a:solidFill>
                  <a:srgbClr val="000000"/>
                </a:solidFill>
              </a:rPr>
              <a:t>entirety of </a:t>
            </a:r>
            <a:r>
              <a:rPr lang="en-US" sz="2000" b="1" i="0" u="none" strike="noStrike" baseline="0" dirty="0" err="1">
                <a:solidFill>
                  <a:srgbClr val="000000"/>
                </a:solidFill>
              </a:rPr>
              <a:t>behaviours</a:t>
            </a:r>
            <a:r>
              <a:rPr lang="en-US" sz="2000" b="1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r>
              <a:rPr lang="en-US" sz="2000" b="1" i="0" u="none" strike="noStrike" baseline="0" dirty="0">
                <a:solidFill>
                  <a:srgbClr val="000000"/>
                </a:solidFill>
              </a:rPr>
              <a:t>typical of relationships marked by domination </a:t>
            </a:r>
          </a:p>
          <a:p>
            <a:r>
              <a:rPr lang="en-US" sz="2000" b="1" i="0" u="none" strike="noStrike" baseline="0" dirty="0">
                <a:solidFill>
                  <a:srgbClr val="000000"/>
                </a:solidFill>
              </a:rPr>
              <a:t>one partner aiming to persistently control other &amp; their life </a:t>
            </a:r>
          </a:p>
          <a:p>
            <a:r>
              <a:rPr lang="en-US" sz="2000" b="1" i="0" u="none" strike="noStrike" baseline="0" dirty="0">
                <a:solidFill>
                  <a:srgbClr val="000000"/>
                </a:solidFill>
              </a:rPr>
              <a:t>affecting their psychological integrity &amp; personal autonomy</a:t>
            </a:r>
          </a:p>
          <a:p>
            <a:r>
              <a:rPr lang="en-US" sz="2000" b="1" i="0" u="none" strike="noStrike" baseline="0" dirty="0">
                <a:solidFill>
                  <a:srgbClr val="000000"/>
                </a:solidFill>
              </a:rPr>
              <a:t>likely to reduce victim to particular vulnerability &amp; affect their judgment</a:t>
            </a:r>
          </a:p>
          <a:p>
            <a:pPr lvl="1"/>
            <a:r>
              <a:rPr lang="en-US" sz="2000" b="1" u="sng" dirty="0">
                <a:solidFill>
                  <a:srgbClr val="000000"/>
                </a:solidFill>
              </a:rPr>
              <a:t>Relevant to consent</a:t>
            </a:r>
            <a:r>
              <a:rPr lang="en-US" sz="2000" b="1" i="0" u="none" strike="noStrike" baseline="0" dirty="0">
                <a:solidFill>
                  <a:srgbClr val="000000"/>
                </a:solidFill>
              </a:rPr>
              <a:t>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37678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1" u="none" strike="noStrike" baseline="0" dirty="0">
                <a:solidFill>
                  <a:srgbClr val="000000"/>
                </a:solidFill>
              </a:rPr>
              <a:t>E.A. and Association européenne contre les violences faites aux femmes au travail v. France, </a:t>
            </a:r>
            <a:r>
              <a:rPr lang="fr-FR" b="0" i="0" u="none" strike="noStrike" baseline="0" dirty="0">
                <a:solidFill>
                  <a:srgbClr val="000000"/>
                </a:solidFill>
              </a:rPr>
              <a:t>4 Sept. 2025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Judgment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French law &amp; enforcement deficient re non-consensual acts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reference to consent in legislation;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Secondary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victimisation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A.E.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 finding of consent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AutoNum type="arabicParenR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Violation Articles 3 and 8 ECHR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055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1" u="none" strike="noStrike" baseline="0" dirty="0" err="1">
                <a:solidFill>
                  <a:srgbClr val="000000"/>
                </a:solidFill>
              </a:rPr>
              <a:t>Allée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 v. France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(2024)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Victims’ reporting of workplace SH = protected expression/ freedom of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to protect victims;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Proof of SH required = disproportionate burden;  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Criminal conviction = disproportionate sanction; 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Violation Article 10 ECHR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893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Concept</a:t>
            </a:r>
            <a:r>
              <a:rPr lang="en-GB" dirty="0"/>
              <a:t>	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824"/>
            <a:ext cx="10515600" cy="472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Instruments</a:t>
            </a:r>
          </a:p>
          <a:p>
            <a:r>
              <a:rPr lang="en-GB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CoE</a:t>
            </a:r>
            <a:endParaRPr lang="en-GB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Istanbul Convention, GREVIO</a:t>
            </a:r>
          </a:p>
          <a:p>
            <a:pPr lvl="1"/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ECtHR</a:t>
            </a:r>
          </a:p>
          <a:p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EU</a:t>
            </a:r>
          </a:p>
          <a:p>
            <a:pPr lvl="1"/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Directives: VAW, gender equality, victims’ rights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CJEU</a:t>
            </a:r>
          </a:p>
          <a:p>
            <a:r>
              <a:rPr lang="en-GB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CEDAW</a:t>
            </a:r>
          </a:p>
          <a:p>
            <a:pPr lvl="1"/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ILO</a:t>
            </a:r>
            <a:endParaRPr lang="en-GB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32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2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2501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1" u="none" strike="noStrike" baseline="0" dirty="0" err="1">
                <a:solidFill>
                  <a:srgbClr val="000000"/>
                </a:solidFill>
              </a:rPr>
              <a:t>Allée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 v. France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(2024)</a:t>
            </a:r>
          </a:p>
          <a:p>
            <a:pPr marL="0" indent="0">
              <a:buNone/>
            </a:pP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Email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allegations sent to 6 people </a:t>
            </a: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in positions to receive SH reports;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1 unaware;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complaints – no resolution;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factual basis/ proof;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7168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1" u="none" strike="noStrike" baseline="0" dirty="0" err="1">
                <a:solidFill>
                  <a:srgbClr val="000000"/>
                </a:solidFill>
              </a:rPr>
              <a:t>Allée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 v. France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(2024)</a:t>
            </a:r>
          </a:p>
          <a:p>
            <a:pPr marL="0" indent="0">
              <a:buNone/>
            </a:pP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Alleged harasser brought ‘public defamation’ case;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Courts found insufficient factual basis for SH allegations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Questioned ‘good faith’;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Criminal conviction + fine.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650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0" i="1" u="none" strike="noStrike" baseline="0" dirty="0" err="1">
                <a:solidFill>
                  <a:srgbClr val="000000"/>
                </a:solidFill>
              </a:rPr>
              <a:t>Allée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 v. France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(2024)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Judgment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to adapt ‘sufficient factual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basis’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‘good faith’ criteria to SH;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Requiring full proof – disproportionate;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 of reputation and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dirty="0">
                <a:solidFill>
                  <a:srgbClr val="000000"/>
                </a:solidFill>
              </a:rPr>
              <a:t>Allegations’ context </a:t>
            </a:r>
            <a:r>
              <a:rPr lang="en-US" sz="2000" b="1" i="0" u="none" strike="noStrike" baseline="0" dirty="0">
                <a:solidFill>
                  <a:srgbClr val="000000"/>
                </a:solidFill>
              </a:rPr>
              <a:t>&amp; nature; </a:t>
            </a:r>
          </a:p>
          <a:p>
            <a:pPr lvl="1"/>
            <a:r>
              <a:rPr lang="en-US" sz="2000" b="1" i="0" u="none" strike="noStrike" baseline="0" dirty="0">
                <a:solidFill>
                  <a:srgbClr val="000000"/>
                </a:solidFill>
              </a:rPr>
              <a:t>Victim’s situation &amp; intent; </a:t>
            </a:r>
          </a:p>
          <a:p>
            <a:pPr lvl="1"/>
            <a:r>
              <a:rPr lang="en-US" sz="2000" b="1" i="0" u="none" strike="noStrike" baseline="0" dirty="0">
                <a:solidFill>
                  <a:srgbClr val="000000"/>
                </a:solidFill>
              </a:rPr>
              <a:t>Recipients’ number &amp; positions; </a:t>
            </a:r>
          </a:p>
          <a:p>
            <a:pPr lvl="1"/>
            <a:r>
              <a:rPr lang="en-US" sz="2000" b="1" i="0" u="none" strike="noStrike" baseline="0" dirty="0">
                <a:solidFill>
                  <a:srgbClr val="000000"/>
                </a:solidFill>
              </a:rPr>
              <a:t>Reputational damage;</a:t>
            </a:r>
          </a:p>
          <a:p>
            <a:pPr lvl="1"/>
            <a:r>
              <a:rPr lang="en-US" sz="2000" b="1" i="0" u="none" strike="noStrike" baseline="0" dirty="0">
                <a:solidFill>
                  <a:srgbClr val="000000"/>
                </a:solidFill>
              </a:rPr>
              <a:t>Sanction’s impact.</a:t>
            </a:r>
            <a:endParaRPr lang="en-US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v. Romania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(2022)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0" u="sng" strike="noStrike" baseline="0" dirty="0">
                <a:solidFill>
                  <a:srgbClr val="000000"/>
                </a:solidFill>
              </a:rPr>
              <a:t>Precedent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 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1st ruling that Article 8 </a:t>
            </a:r>
            <a:r>
              <a:rPr lang="en-US" sz="2400" dirty="0">
                <a:solidFill>
                  <a:srgbClr val="000000"/>
                </a:solidFill>
              </a:rPr>
              <a:t>ECHR protects workplace SH victims</a:t>
            </a: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pPr lvl="1"/>
            <a:r>
              <a:rPr lang="en-US" b="0" i="0" u="none" strike="noStrike" baseline="0" dirty="0">
                <a:solidFill>
                  <a:srgbClr val="000000"/>
                </a:solidFill>
              </a:rPr>
              <a:t>Severity threshold;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1</a:t>
            </a:r>
            <a:r>
              <a:rPr lang="en-US" sz="2400" b="0" i="0" u="none" strike="noStrike" baseline="30000" dirty="0">
                <a:solidFill>
                  <a:srgbClr val="000000"/>
                </a:solidFill>
              </a:rPr>
              <a:t>st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acknowledgment SH ‘continue[s] to be significantly underreported and ‘difficult to prove’;</a:t>
            </a:r>
          </a:p>
          <a:p>
            <a:pPr lvl="1"/>
            <a:r>
              <a:rPr lang="en-US" b="0" i="0" u="none" strike="noStrike" baseline="0" dirty="0">
                <a:solidFill>
                  <a:srgbClr val="000000"/>
                </a:solidFill>
              </a:rPr>
              <a:t>Due regard for victims’ statements’ evidentiary value - required;</a:t>
            </a:r>
          </a:p>
        </p:txBody>
      </p:sp>
    </p:spTree>
    <p:extLst>
      <p:ext uri="{BB962C8B-B14F-4D97-AF65-F5344CB8AC3E}">
        <p14:creationId xmlns:p14="http://schemas.microsoft.com/office/powerpoint/2010/main" val="16564870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v. Romania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(2022)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0" u="sng" strike="noStrike" baseline="0" dirty="0">
                <a:solidFill>
                  <a:srgbClr val="000000"/>
                </a:solidFill>
              </a:rPr>
              <a:t>Precedent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 </a:t>
            </a:r>
          </a:p>
          <a:p>
            <a:r>
              <a:rPr lang="en-US" sz="2400" dirty="0">
                <a:solidFill>
                  <a:srgbClr val="001E3B"/>
                </a:solidFill>
              </a:rPr>
              <a:t>Implied requirement for ‘sensitive and reverent’ official response;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No </a:t>
            </a:r>
            <a:r>
              <a:rPr lang="en-US" dirty="0" err="1">
                <a:solidFill>
                  <a:srgbClr val="000000"/>
                </a:solidFill>
              </a:rPr>
              <a:t>stigmatisation</a:t>
            </a:r>
            <a:r>
              <a:rPr lang="en-US" dirty="0">
                <a:solidFill>
                  <a:srgbClr val="000000"/>
                </a:solidFill>
              </a:rPr>
              <a:t>/ blaming of victims;</a:t>
            </a: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Required contextualization of SH complaints - power imbalances;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Required victim-protective measures in proceedings – dignity-based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No unnecessary confrontation;</a:t>
            </a: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Implied requirement for (public) employer mechanisms v. SH;</a:t>
            </a:r>
          </a:p>
          <a:p>
            <a:r>
              <a:rPr lang="en-US" sz="2400" dirty="0">
                <a:solidFill>
                  <a:srgbClr val="000000"/>
                </a:solidFill>
              </a:rPr>
              <a:t>Forced resignation = element of SH.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96315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v. Romania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(2022)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u="sng" dirty="0">
                <a:solidFill>
                  <a:srgbClr val="000000"/>
                </a:solidFill>
              </a:rPr>
              <a:t>Facts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 </a:t>
            </a:r>
          </a:p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2 years SH by manager;</a:t>
            </a:r>
          </a:p>
          <a:p>
            <a:r>
              <a:rPr lang="en-US" dirty="0">
                <a:solidFill>
                  <a:srgbClr val="000000"/>
                </a:solidFill>
              </a:rPr>
              <a:t>Employer did nothing, surprise-confronted her </a:t>
            </a:r>
            <a:r>
              <a:rPr lang="en-US" dirty="0" err="1">
                <a:solidFill>
                  <a:srgbClr val="000000"/>
                </a:solidFill>
              </a:rPr>
              <a:t>wi</a:t>
            </a:r>
            <a:r>
              <a:rPr lang="en-US" dirty="0">
                <a:solidFill>
                  <a:srgbClr val="000000"/>
                </a:solidFill>
              </a:rPr>
              <a:t>/ abuser, forced her to resign;</a:t>
            </a:r>
          </a:p>
          <a:p>
            <a:r>
              <a:rPr lang="en-US" dirty="0">
                <a:solidFill>
                  <a:srgbClr val="000000"/>
                </a:solidFill>
              </a:rPr>
              <a:t>Police investigation confirmed facts;</a:t>
            </a:r>
          </a:p>
          <a:p>
            <a:r>
              <a:rPr lang="en-US" dirty="0">
                <a:solidFill>
                  <a:srgbClr val="000000"/>
                </a:solidFill>
              </a:rPr>
              <a:t>Prosecutor denied impact (‘not humiliated’) &amp; copied victim-blaming;</a:t>
            </a:r>
          </a:p>
          <a:p>
            <a:r>
              <a:rPr lang="en-US" dirty="0">
                <a:solidFill>
                  <a:srgbClr val="000000"/>
                </a:solidFill>
              </a:rPr>
              <a:t>Courts upheld. </a:t>
            </a:r>
          </a:p>
          <a:p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714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v. Romania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(2022)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0" u="sng" strike="noStrike" baseline="0" dirty="0">
                <a:solidFill>
                  <a:srgbClr val="000000"/>
                </a:solidFill>
              </a:rPr>
              <a:t>Judgment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 </a:t>
            </a:r>
          </a:p>
          <a:p>
            <a:r>
              <a:rPr lang="en-US" dirty="0">
                <a:solidFill>
                  <a:srgbClr val="000000"/>
                </a:solidFill>
              </a:rPr>
              <a:t>No protection from </a:t>
            </a:r>
            <a:r>
              <a:rPr lang="en-US" dirty="0" err="1">
                <a:solidFill>
                  <a:srgbClr val="000000"/>
                </a:solidFill>
              </a:rPr>
              <a:t>revictimisation</a:t>
            </a:r>
            <a:r>
              <a:rPr lang="en-US" dirty="0">
                <a:solidFill>
                  <a:srgbClr val="000000"/>
                </a:solidFill>
              </a:rPr>
              <a:t> – victim </a:t>
            </a:r>
            <a:r>
              <a:rPr lang="en-US" dirty="0" err="1">
                <a:solidFill>
                  <a:srgbClr val="000000"/>
                </a:solidFill>
              </a:rPr>
              <a:t>stigmatisation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;</a:t>
            </a:r>
          </a:p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No psychological evaluation to determine impact; </a:t>
            </a:r>
          </a:p>
          <a:p>
            <a:r>
              <a:rPr lang="en-US" dirty="0">
                <a:solidFill>
                  <a:srgbClr val="000000"/>
                </a:solidFill>
              </a:rPr>
              <a:t>Professional power dynamics ignored;</a:t>
            </a:r>
          </a:p>
          <a:p>
            <a:r>
              <a:rPr lang="en-US" dirty="0">
                <a:solidFill>
                  <a:srgbClr val="000000"/>
                </a:solidFill>
              </a:rPr>
              <a:t>Victim submissions not considered proof;</a:t>
            </a:r>
          </a:p>
          <a:p>
            <a:r>
              <a:rPr lang="en-US" dirty="0">
                <a:solidFill>
                  <a:srgbClr val="000000"/>
                </a:solidFill>
              </a:rPr>
              <a:t>Forced resignation ignored. </a:t>
            </a:r>
          </a:p>
          <a:p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9036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1" u="none" strike="noStrike" baseline="0" dirty="0" err="1">
                <a:solidFill>
                  <a:srgbClr val="000000"/>
                </a:solidFill>
              </a:rPr>
              <a:t>Vučković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v. Croatia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(2023)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Effective punishment </a:t>
            </a:r>
            <a:r>
              <a:rPr lang="en-US" dirty="0">
                <a:solidFill>
                  <a:srgbClr val="000000"/>
                </a:solidFill>
              </a:rPr>
              <a:t>for SH/SV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required;</a:t>
            </a:r>
          </a:p>
          <a:p>
            <a:r>
              <a:rPr lang="en-US" dirty="0">
                <a:solidFill>
                  <a:srgbClr val="000000"/>
                </a:solidFill>
              </a:rPr>
              <a:t>Prison sentence commuted to community service &gt; violation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Articles 3 and 8 ECHR; </a:t>
            </a: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Sentence commutation – careful scrutiny required;</a:t>
            </a:r>
          </a:p>
          <a:p>
            <a:r>
              <a:rPr lang="en-US" dirty="0">
                <a:solidFill>
                  <a:srgbClr val="000000"/>
                </a:solidFill>
              </a:rPr>
              <a:t>Must consider victim’s interests when sentencing;</a:t>
            </a:r>
          </a:p>
          <a:p>
            <a:r>
              <a:rPr lang="en-US" dirty="0">
                <a:solidFill>
                  <a:srgbClr val="000000"/>
                </a:solidFill>
              </a:rPr>
              <a:t>VAW &gt; efficient, deterrent response required;</a:t>
            </a:r>
          </a:p>
          <a:p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6022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 err="1">
                <a:solidFill>
                  <a:srgbClr val="000000"/>
                </a:solidFill>
              </a:rPr>
              <a:t>V</a:t>
            </a:r>
            <a:r>
              <a:rPr lang="en-US" b="0" i="1" u="none" strike="noStrike" baseline="0" dirty="0" err="1">
                <a:solidFill>
                  <a:srgbClr val="000000"/>
                </a:solidFill>
              </a:rPr>
              <a:t>učković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v. Croatia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(2023)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0" u="sng" strike="noStrike" baseline="0" dirty="0">
                <a:solidFill>
                  <a:srgbClr val="000000"/>
                </a:solidFill>
              </a:rPr>
              <a:t>Facts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Commuting court ignored aggravating circumstances:</a:t>
            </a:r>
          </a:p>
          <a:p>
            <a:pPr lvl="1"/>
            <a:r>
              <a:rPr lang="en-US" sz="2000" b="0" i="0" u="none" strike="noStrike" baseline="0" dirty="0">
                <a:solidFill>
                  <a:srgbClr val="000000"/>
                </a:solidFill>
              </a:rPr>
              <a:t>Impact on victim;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Perpetrator’s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</a:rPr>
              <a:t>behaviour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 after crimes - no remorse, no effort to compensate;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Established v. high degree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of criminal </a:t>
            </a:r>
            <a:r>
              <a:rPr lang="en-US" sz="2000" dirty="0">
                <a:solidFill>
                  <a:srgbClr val="000000"/>
                </a:solidFill>
              </a:rPr>
              <a:t>liability, v. strong intent</a:t>
            </a:r>
            <a:endParaRPr lang="en-US" sz="2000" b="0" i="0" u="none" strike="noStrike" baseline="0" dirty="0">
              <a:solidFill>
                <a:srgbClr val="000000"/>
              </a:solidFill>
            </a:endParaRPr>
          </a:p>
          <a:p>
            <a:pPr lvl="2"/>
            <a:r>
              <a:rPr lang="en-US" sz="1600" dirty="0">
                <a:solidFill>
                  <a:srgbClr val="000000"/>
                </a:solidFill>
              </a:rPr>
              <a:t>C</a:t>
            </a:r>
            <a:r>
              <a:rPr lang="en-US" sz="1600" b="0" i="0" u="none" strike="noStrike" baseline="0" dirty="0">
                <a:solidFill>
                  <a:srgbClr val="000000"/>
                </a:solidFill>
              </a:rPr>
              <a:t>rimes repeated in short period;</a:t>
            </a:r>
          </a:p>
          <a:p>
            <a:r>
              <a:rPr lang="en-US" sz="2400" dirty="0">
                <a:solidFill>
                  <a:srgbClr val="000000"/>
                </a:solidFill>
              </a:rPr>
              <a:t>No adequate reasons;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</a:rPr>
              <a:t>&gt; Indi</a:t>
            </a:r>
            <a:r>
              <a:rPr lang="en-US" sz="2400" dirty="0">
                <a:solidFill>
                  <a:srgbClr val="000000"/>
                </a:solidFill>
              </a:rPr>
              <a:t>cative of leniency re VAW;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000000"/>
                </a:solidFill>
              </a:rPr>
              <a:t>&gt; Discouraging victims’ reporting.</a:t>
            </a:r>
          </a:p>
        </p:txBody>
      </p:sp>
    </p:spTree>
    <p:extLst>
      <p:ext uri="{BB962C8B-B14F-4D97-AF65-F5344CB8AC3E}">
        <p14:creationId xmlns:p14="http://schemas.microsoft.com/office/powerpoint/2010/main" val="39713159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1" u="none" strike="noStrike" baseline="0" dirty="0" err="1">
                <a:solidFill>
                  <a:srgbClr val="000000"/>
                </a:solidFill>
              </a:rPr>
              <a:t>Špadijer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 v. Montenegro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(2021) 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Severe harassment as retaliation for whistleblowing of workplace SH</a:t>
            </a:r>
          </a:p>
          <a:p>
            <a:r>
              <a:rPr lang="en-US" dirty="0">
                <a:solidFill>
                  <a:srgbClr val="000000"/>
                </a:solidFill>
              </a:rPr>
              <a:t>No domestic protection &lt; ineffective law/ enforcement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001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2AEC7E5-982A-4586-BBD8-79B15D6D3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Concept</a:t>
            </a:r>
            <a:endParaRPr lang="bg-BG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6035A755-1016-4219-863E-F4FDBFDD8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ISTANBUL CONVENTION (IC)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Sexual harassment = VAW; 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serious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violation of human rights;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(C</a:t>
            </a:r>
            <a:r>
              <a:rPr lang="bg-BG" sz="2400" dirty="0" err="1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riminal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)</a:t>
            </a:r>
            <a:r>
              <a:rPr lang="bg-BG" sz="2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legal</a:t>
            </a:r>
            <a:r>
              <a:rPr lang="bg-BG" sz="2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sanction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required.</a:t>
            </a:r>
            <a:endParaRPr lang="bg-BG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Article 40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efinition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: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“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any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form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of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unwanted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verbal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,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non-verbal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or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physical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conduct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of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a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sexual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nature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with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the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purpose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or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effect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of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violating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the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dignity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of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a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person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,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in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particular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when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creating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an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intimidating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,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hostile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,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degrading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,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humiliating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or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offensive</a:t>
            </a:r>
            <a:r>
              <a:rPr lang="bg-BG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r>
              <a:rPr lang="bg-BG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environment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”</a:t>
            </a: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MyriadPro-Regular"/>
              <a:cs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u="sng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No intent required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.</a:t>
            </a:r>
            <a:r>
              <a:rPr lang="bg-BG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  <a:cs typeface="Calibri" panose="020F0502020204030204" pitchFamily="34" charset="0"/>
              </a:rPr>
              <a:t> </a:t>
            </a:r>
            <a:endParaRPr lang="bg-BG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498835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1" u="none" strike="noStrike" baseline="0" dirty="0" err="1">
                <a:solidFill>
                  <a:srgbClr val="000000"/>
                </a:solidFill>
              </a:rPr>
              <a:t>Špadijer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 v. Montenegro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(2021) 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u="sng" dirty="0">
                <a:solidFill>
                  <a:srgbClr val="000000"/>
                </a:solidFill>
              </a:rPr>
              <a:t>Facts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r>
              <a:rPr lang="en-US" dirty="0">
                <a:solidFill>
                  <a:srgbClr val="000000"/>
                </a:solidFill>
              </a:rPr>
              <a:t>Prison guard severely bullied by colleagues after reporting colleagues for (arguable) SH against inmates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Disciplinary sanctions for ‘indecent acts’;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Continuous H, assault on person &amp; car;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Courts required proven weekly incidents over 6 months;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Ignored retaliatory nature.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7324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0" i="1" u="none" strike="noStrike" baseline="0" dirty="0" err="1">
                <a:solidFill>
                  <a:srgbClr val="000000"/>
                </a:solidFill>
              </a:rPr>
              <a:t>Špadijer</a:t>
            </a:r>
            <a:r>
              <a:rPr lang="en-US" sz="3200" b="0" i="1" u="none" strike="noStrike" baseline="0" dirty="0">
                <a:solidFill>
                  <a:srgbClr val="000000"/>
                </a:solidFill>
              </a:rPr>
              <a:t> v. Montenegro </a:t>
            </a:r>
            <a:r>
              <a:rPr lang="en-US" sz="3200" b="0" i="0" u="none" strike="noStrike" baseline="0" dirty="0">
                <a:solidFill>
                  <a:srgbClr val="000000"/>
                </a:solidFill>
              </a:rPr>
              <a:t>(2021) 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0" u="sng" strike="noStrike" baseline="0" dirty="0">
                <a:solidFill>
                  <a:srgbClr val="000000"/>
                </a:solidFill>
              </a:rPr>
              <a:t>Judgment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r>
              <a:rPr lang="en-US" dirty="0">
                <a:solidFill>
                  <a:srgbClr val="000000"/>
                </a:solidFill>
              </a:rPr>
              <a:t>Inadequate approach;</a:t>
            </a:r>
          </a:p>
          <a:p>
            <a:r>
              <a:rPr lang="en-US" dirty="0">
                <a:solidFill>
                  <a:srgbClr val="000000"/>
                </a:solidFill>
              </a:rPr>
              <a:t>Required: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Contextual, case-by-case assessment;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Recognition of reprisals; </a:t>
            </a:r>
          </a:p>
          <a:p>
            <a:r>
              <a:rPr lang="en-US" dirty="0">
                <a:solidFill>
                  <a:srgbClr val="000000"/>
                </a:solidFill>
              </a:rPr>
              <a:t>Article 8 ECHR p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ositive duty to effectively enforce serious harassment bans - v. </a:t>
            </a:r>
            <a:r>
              <a:rPr lang="en-US" b="0" i="0" u="none" strike="noStrike" baseline="0" dirty="0"/>
              <a:t>important in whistle-blowing cases.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1008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err="1">
                <a:solidFill>
                  <a:srgbClr val="000000"/>
                </a:solidFill>
              </a:rPr>
              <a:t>Garamukanwa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 v. UK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(2019) 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Sanctioned harasser complained about privacy breach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Messages revealed in investigation – basis for dismissal</a:t>
            </a:r>
          </a:p>
          <a:p>
            <a:r>
              <a:rPr lang="en-US" dirty="0">
                <a:solidFill>
                  <a:srgbClr val="000000"/>
                </a:solidFill>
              </a:rPr>
              <a:t>Inadmissible complaint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1576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err="1">
                <a:solidFill>
                  <a:srgbClr val="000000"/>
                </a:solidFill>
              </a:rPr>
              <a:t>Garamukanwa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 v. UK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(2019) 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u="sng" dirty="0">
                <a:solidFill>
                  <a:srgbClr val="000000"/>
                </a:solidFill>
              </a:rPr>
              <a:t>Facts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Revenge harassment after workplace breakup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Police investigation</a:t>
            </a:r>
          </a:p>
          <a:p>
            <a:r>
              <a:rPr lang="en-US" dirty="0">
                <a:solidFill>
                  <a:srgbClr val="000000"/>
                </a:solidFill>
              </a:rPr>
              <a:t>Police provided employer </a:t>
            </a:r>
            <a:r>
              <a:rPr lang="en-US" dirty="0" err="1">
                <a:solidFill>
                  <a:srgbClr val="000000"/>
                </a:solidFill>
              </a:rPr>
              <a:t>wi</a:t>
            </a:r>
            <a:r>
              <a:rPr lang="en-US" dirty="0">
                <a:solidFill>
                  <a:srgbClr val="000000"/>
                </a:solidFill>
              </a:rPr>
              <a:t>/ photos &amp; messages, so did harasser &amp; other employees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8601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ECtHR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err="1">
                <a:solidFill>
                  <a:srgbClr val="000000"/>
                </a:solidFill>
              </a:rPr>
              <a:t>Garamukanwa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 v. UK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(2019) 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0" u="sng" strike="noStrike" baseline="0" dirty="0">
                <a:solidFill>
                  <a:srgbClr val="000000"/>
                </a:solidFill>
              </a:rPr>
              <a:t>Judgment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Sufficient notice given of allegations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&gt; N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o reasonable expectation material could remain private. 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5122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E91A4C-04C2-469E-BF1C-B0A25CB2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Interpretations: </a:t>
            </a:r>
            <a:r>
              <a:rPr lang="en-US" b="1" dirty="0"/>
              <a:t>CJEU case law</a:t>
            </a:r>
            <a:br>
              <a:rPr lang="en-US" dirty="0"/>
            </a:b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4BA9DD-B985-4965-8967-CCE35048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1" u="none" strike="noStrike" baseline="0" dirty="0">
                <a:solidFill>
                  <a:srgbClr val="18151B"/>
                </a:solidFill>
              </a:rPr>
              <a:t>Case C-558/17 P, OZ v. European Investment Bank </a:t>
            </a:r>
            <a:r>
              <a:rPr lang="en-US" b="0" i="0" u="none" strike="noStrike" baseline="0" dirty="0">
                <a:solidFill>
                  <a:srgbClr val="18151B"/>
                </a:solidFill>
              </a:rPr>
              <a:t>(2019) 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18151B"/>
                </a:solidFill>
              </a:rPr>
              <a:t>Article 41, Charter of Fundamental Rights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: </a:t>
            </a:r>
          </a:p>
          <a:p>
            <a:r>
              <a:rPr lang="en-US" b="0" i="0" u="none" strike="noStrike" baseline="0" dirty="0">
                <a:solidFill>
                  <a:srgbClr val="000000"/>
                </a:solidFill>
              </a:rPr>
              <a:t>SH </a:t>
            </a:r>
            <a:r>
              <a:rPr lang="en-US" b="0" i="0" u="none" strike="noStrike" baseline="0" dirty="0">
                <a:solidFill>
                  <a:srgbClr val="18151B"/>
                </a:solidFill>
              </a:rPr>
              <a:t>victim has right to be heard in proceedings</a:t>
            </a:r>
          </a:p>
          <a:p>
            <a:pPr lvl="1"/>
            <a:r>
              <a:rPr lang="en-US" dirty="0">
                <a:solidFill>
                  <a:srgbClr val="18151B"/>
                </a:solidFill>
              </a:rPr>
              <a:t>Access file; be given reasons for decision; </a:t>
            </a:r>
            <a:r>
              <a:rPr lang="en-US" b="0" i="0" u="none" strike="noStrike" baseline="0" dirty="0">
                <a:solidFill>
                  <a:srgbClr val="18151B"/>
                </a:solidFill>
              </a:rPr>
              <a:t> </a:t>
            </a:r>
          </a:p>
          <a:p>
            <a:r>
              <a:rPr lang="en-US" dirty="0">
                <a:solidFill>
                  <a:srgbClr val="18151B"/>
                </a:solidFill>
              </a:rPr>
              <a:t>Good administration principle/ right</a:t>
            </a:r>
          </a:p>
          <a:p>
            <a:pPr lvl="1"/>
            <a:r>
              <a:rPr lang="en-US" b="0" i="0" u="none" strike="noStrike" baseline="0" dirty="0">
                <a:solidFill>
                  <a:srgbClr val="18151B"/>
                </a:solidFill>
              </a:rPr>
              <a:t>Right to have affairs handled impartially, fairly &amp; in reasonable time by EU institutions.</a:t>
            </a:r>
            <a:endParaRPr lang="en-US" dirty="0">
              <a:solidFill>
                <a:srgbClr val="18151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5464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Thank you for your attention.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600" b="1" dirty="0"/>
              <a:t>Comments, questions?</a:t>
            </a:r>
            <a:endParaRPr lang="bg-BG" sz="3600" b="1" dirty="0"/>
          </a:p>
          <a:p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40493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A44006A-0ED9-4BDC-A26C-F296D8C19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Concept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C8FA2EE-2357-4B6F-B8BC-92E775BF6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100" dirty="0"/>
              <a:t>GREVIO, </a:t>
            </a:r>
            <a:r>
              <a:rPr lang="en-US" sz="5100" u="sng" dirty="0"/>
              <a:t>General Recommendation on Digital VAW </a:t>
            </a:r>
            <a:r>
              <a:rPr lang="en-US" sz="5100" dirty="0"/>
              <a:t>(2021)</a:t>
            </a:r>
          </a:p>
          <a:p>
            <a:pPr marL="0" indent="0">
              <a:buNone/>
            </a:pPr>
            <a:r>
              <a:rPr lang="en-US" sz="5100" dirty="0"/>
              <a:t>Sexual harassment under IC includes:</a:t>
            </a:r>
          </a:p>
          <a:p>
            <a:pPr marL="0" indent="0">
              <a:buNone/>
            </a:pPr>
            <a:endParaRPr lang="en-US" dirty="0"/>
          </a:p>
          <a:p>
            <a:pPr marL="342900" indent="-342900">
              <a:buAutoNum type="arabicParenR"/>
            </a:pPr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</a:rPr>
              <a:t>N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on-consensual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image</a:t>
            </a:r>
            <a:r>
              <a:rPr lang="en-US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/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video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sharing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; </a:t>
            </a:r>
            <a:endParaRPr lang="en-US" sz="4400" dirty="0">
              <a:solidFill>
                <a:srgbClr val="000000"/>
              </a:solidFill>
              <a:effectLst/>
              <a:latin typeface="Calibri" panose="020F0502020204030204" pitchFamily="34" charset="0"/>
              <a:ea typeface="MyriadPro-Regular"/>
            </a:endParaRPr>
          </a:p>
          <a:p>
            <a:pPr marL="342900" indent="-342900">
              <a:buAutoNum type="arabicParenR"/>
            </a:pPr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</a:rPr>
              <a:t>N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on-consensual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taking</a:t>
            </a:r>
            <a:r>
              <a:rPr lang="en-US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/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producing</a:t>
            </a:r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</a:rPr>
              <a:t>/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procuring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intimate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images</a:t>
            </a:r>
            <a:r>
              <a:rPr lang="en-US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/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videos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; </a:t>
            </a:r>
            <a:endParaRPr lang="en-US" sz="4400" dirty="0">
              <a:solidFill>
                <a:srgbClr val="000000"/>
              </a:solidFill>
              <a:effectLst/>
              <a:latin typeface="Calibri" panose="020F0502020204030204" pitchFamily="34" charset="0"/>
              <a:ea typeface="MyriadPro-Regular"/>
            </a:endParaRPr>
          </a:p>
          <a:p>
            <a:pPr marL="342900" indent="-342900">
              <a:buAutoNum type="arabicParenR"/>
            </a:pPr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</a:rPr>
              <a:t>E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xploitation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,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coercion</a:t>
            </a:r>
            <a:r>
              <a:rPr lang="en-US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,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threats</a:t>
            </a:r>
            <a:r>
              <a:rPr lang="en-US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;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endParaRPr lang="en-US" sz="4400" dirty="0">
              <a:solidFill>
                <a:srgbClr val="000000"/>
              </a:solidFill>
              <a:effectLst/>
              <a:latin typeface="Calibri" panose="020F0502020204030204" pitchFamily="34" charset="0"/>
              <a:ea typeface="MyriadPro-Regular"/>
            </a:endParaRPr>
          </a:p>
          <a:p>
            <a:pPr marL="342900" indent="-342900">
              <a:buAutoNum type="arabicParenR"/>
            </a:pPr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</a:rPr>
              <a:t>S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exualised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bullying</a:t>
            </a:r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  <a:ea typeface="MyriadPro-Regular"/>
              </a:rPr>
              <a:t>;</a:t>
            </a:r>
            <a:r>
              <a:rPr lang="bg-BG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 </a:t>
            </a:r>
            <a:endParaRPr lang="en-US" sz="4400" dirty="0">
              <a:solidFill>
                <a:srgbClr val="000000"/>
              </a:solidFill>
              <a:effectLst/>
              <a:latin typeface="Calibri" panose="020F0502020204030204" pitchFamily="34" charset="0"/>
              <a:ea typeface="MyriadPro-Regular"/>
            </a:endParaRPr>
          </a:p>
          <a:p>
            <a:pPr marL="342900" indent="-342900">
              <a:buAutoNum type="arabicParenR"/>
            </a:pPr>
            <a:r>
              <a:rPr lang="en-US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C</a:t>
            </a:r>
            <a:r>
              <a:rPr lang="bg-BG" sz="4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yberflashing</a:t>
            </a:r>
            <a:r>
              <a:rPr lang="en-US" sz="4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yriadPro-Regular"/>
              </a:rPr>
              <a:t>.</a:t>
            </a:r>
            <a:endParaRPr lang="en-US" sz="4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400" dirty="0"/>
              <a:t>+ </a:t>
            </a:r>
            <a:r>
              <a:rPr lang="en-US" sz="4400" u="sng" dirty="0"/>
              <a:t>Definitions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909305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22E8797-1BDB-4153-8F25-98FD5CAE4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Concept</a:t>
            </a:r>
            <a:endParaRPr lang="bg-BG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72C5A0E-C510-44E1-8657-4AC346777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000000"/>
                </a:solidFill>
              </a:rPr>
              <a:t>VAW Directive </a:t>
            </a:r>
          </a:p>
          <a:p>
            <a:r>
              <a:rPr lang="en-US" sz="2400" dirty="0">
                <a:solidFill>
                  <a:srgbClr val="000000"/>
                </a:solidFill>
              </a:rPr>
              <a:t>(Online) criminal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sexual harassment = VAW. </a:t>
            </a:r>
          </a:p>
          <a:p>
            <a:r>
              <a:rPr lang="en-US" sz="2400" u="sng" dirty="0">
                <a:solidFill>
                  <a:srgbClr val="000000"/>
                </a:solidFill>
              </a:rPr>
              <a:t>Intent required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400" b="0" i="1" u="none" strike="noStrike" baseline="0" dirty="0">
                <a:solidFill>
                  <a:srgbClr val="201D1E"/>
                </a:solidFill>
              </a:rPr>
              <a:t>Article 5. 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Non-consensual sharing intimate/ manipulated material:</a:t>
            </a:r>
          </a:p>
          <a:p>
            <a:pPr marL="0" indent="0">
              <a:buNone/>
            </a:pPr>
            <a:r>
              <a:rPr lang="en-US" sz="2000" b="0" i="0" u="none" strike="noStrike" baseline="0" dirty="0"/>
              <a:t>(a) </a:t>
            </a:r>
            <a:r>
              <a:rPr lang="en-US" sz="2000" b="1" i="0" u="none" strike="noStrike" baseline="0" dirty="0"/>
              <a:t>Non-consensual publishing</a:t>
            </a:r>
            <a:r>
              <a:rPr lang="en-US" sz="2000" b="0" i="0" u="none" strike="noStrike" baseline="0" dirty="0"/>
              <a:t> via </a:t>
            </a:r>
            <a:r>
              <a:rPr lang="en-US" sz="2000" b="1" i="0" u="none" strike="noStrike" baseline="0" dirty="0"/>
              <a:t>ICT</a:t>
            </a:r>
            <a:r>
              <a:rPr lang="en-US" sz="2000" b="0" i="0" u="none" strike="noStrike" baseline="0" dirty="0"/>
              <a:t> of images/ videos/ similar of </a:t>
            </a:r>
            <a:r>
              <a:rPr lang="en-US" sz="2000" b="1" i="0" u="none" strike="noStrike" baseline="0" dirty="0"/>
              <a:t>sexually explicit </a:t>
            </a:r>
            <a:r>
              <a:rPr lang="en-US" sz="2000" b="0" i="0" u="none" strike="noStrike" baseline="0" dirty="0"/>
              <a:t>activities/ </a:t>
            </a:r>
            <a:r>
              <a:rPr lang="en-US" sz="2000" b="1" i="0" u="none" strike="noStrike" baseline="0" dirty="0"/>
              <a:t>intimate parts </a:t>
            </a:r>
            <a:r>
              <a:rPr lang="en-US" sz="2000" b="0" i="0" u="none" strike="noStrike" baseline="0" dirty="0"/>
              <a:t>of person, where </a:t>
            </a:r>
            <a:r>
              <a:rPr lang="en-US" sz="2000" b="1" i="0" u="none" strike="noStrike" baseline="0" dirty="0"/>
              <a:t>likely</a:t>
            </a:r>
            <a:r>
              <a:rPr lang="en-US" sz="2000" b="0" i="0" u="none" strike="noStrike" baseline="0" dirty="0"/>
              <a:t> to </a:t>
            </a:r>
            <a:r>
              <a:rPr lang="en-US" sz="2000" dirty="0"/>
              <a:t>cause them </a:t>
            </a:r>
            <a:r>
              <a:rPr lang="en-US" sz="2000" b="1" dirty="0"/>
              <a:t>serious harm</a:t>
            </a:r>
            <a:r>
              <a:rPr lang="en-US" sz="2000" dirty="0"/>
              <a:t>; </a:t>
            </a:r>
            <a:endParaRPr lang="en-US" sz="2000" b="0" i="0" u="none" strike="noStrike" baseline="0" dirty="0"/>
          </a:p>
          <a:p>
            <a:pPr marL="0" indent="0">
              <a:buNone/>
            </a:pPr>
            <a:r>
              <a:rPr lang="en-US" sz="2000" b="0" i="0" u="none" strike="noStrike" baseline="0" dirty="0"/>
              <a:t>(b) </a:t>
            </a:r>
            <a:r>
              <a:rPr lang="en-US" sz="2000" b="1" i="0" u="none" strike="noStrike" baseline="0" dirty="0"/>
              <a:t>Non-consensual producing/ manipulating/ altering </a:t>
            </a:r>
            <a:r>
              <a:rPr lang="en-US" sz="2000" b="0" i="0" u="none" strike="noStrike" baseline="0" dirty="0"/>
              <a:t>+ </a:t>
            </a:r>
            <a:r>
              <a:rPr lang="en-US" sz="2000" b="1" i="0" u="none" strike="noStrike" baseline="0" dirty="0"/>
              <a:t>publishing</a:t>
            </a:r>
            <a:r>
              <a:rPr lang="en-US" sz="2000" b="0" i="0" u="none" strike="noStrike" baseline="0" dirty="0"/>
              <a:t> via </a:t>
            </a:r>
            <a:r>
              <a:rPr lang="en-US" sz="2000" b="1" i="0" u="none" strike="noStrike" baseline="0" dirty="0"/>
              <a:t>ICT</a:t>
            </a:r>
            <a:r>
              <a:rPr lang="en-US" sz="2000" b="0" i="0" u="none" strike="noStrike" baseline="0" dirty="0"/>
              <a:t> of images/ videos/ similar of person seemingly engaged in </a:t>
            </a:r>
            <a:r>
              <a:rPr lang="en-US" sz="2000" b="1" i="0" u="none" strike="noStrike" baseline="0" dirty="0"/>
              <a:t>sexually explicit </a:t>
            </a:r>
            <a:r>
              <a:rPr lang="en-US" sz="2000" b="0" i="0" u="none" strike="noStrike" baseline="0" dirty="0"/>
              <a:t>activities, where </a:t>
            </a:r>
            <a:r>
              <a:rPr lang="en-US" sz="2000" b="1" i="0" u="none" strike="noStrike" baseline="0" dirty="0"/>
              <a:t>likely</a:t>
            </a:r>
            <a:r>
              <a:rPr lang="en-US" sz="2000" b="0" i="0" u="none" strike="noStrike" baseline="0" dirty="0"/>
              <a:t> to cause them </a:t>
            </a:r>
            <a:r>
              <a:rPr lang="en-US" sz="2000" b="1" i="0" u="none" strike="noStrike" baseline="0" dirty="0"/>
              <a:t>serious harm</a:t>
            </a:r>
            <a:r>
              <a:rPr lang="en-US" sz="2000" b="0" i="0" u="none" strike="noStrike" baseline="0" dirty="0"/>
              <a:t>; </a:t>
            </a:r>
          </a:p>
          <a:p>
            <a:pPr marL="0" indent="0">
              <a:buNone/>
            </a:pPr>
            <a:r>
              <a:rPr lang="en-US" sz="2000" b="0" i="0" u="none" strike="noStrike" baseline="0" dirty="0"/>
              <a:t>(c) </a:t>
            </a:r>
            <a:r>
              <a:rPr lang="en-US" sz="2000" b="1" i="0" u="none" strike="noStrike" baseline="0" dirty="0"/>
              <a:t>threatening</a:t>
            </a:r>
            <a:r>
              <a:rPr lang="en-US" sz="2000" b="0" i="0" u="none" strike="noStrike" baseline="0" dirty="0"/>
              <a:t> to do (a) or (b) to </a:t>
            </a:r>
            <a:r>
              <a:rPr lang="en-US" sz="2000" b="1" i="0" u="none" strike="noStrike" baseline="0" dirty="0"/>
              <a:t>coerce</a:t>
            </a:r>
            <a:r>
              <a:rPr lang="en-US" sz="2000" b="0" i="0" u="none" strike="noStrike" baseline="0" dirty="0"/>
              <a:t> person</a:t>
            </a:r>
            <a:r>
              <a:rPr lang="en-US" sz="2000" dirty="0"/>
              <a:t> </a:t>
            </a:r>
            <a:r>
              <a:rPr lang="en-US" sz="2000" b="0" i="0" u="none" strike="noStrike" baseline="0" dirty="0"/>
              <a:t>to </a:t>
            </a:r>
            <a:r>
              <a:rPr lang="en-US" sz="2000" b="1" i="0" u="none" strike="noStrike" baseline="0" dirty="0"/>
              <a:t>do/ acquiesce </a:t>
            </a:r>
            <a:r>
              <a:rPr lang="en-US" sz="2000" b="0" i="0" u="none" strike="noStrike" baseline="0" dirty="0"/>
              <a:t>to/ </a:t>
            </a:r>
            <a:r>
              <a:rPr lang="en-US" sz="2000" b="1" i="0" u="none" strike="noStrike" baseline="0" dirty="0"/>
              <a:t>refrain</a:t>
            </a:r>
            <a:r>
              <a:rPr lang="en-US" sz="2000" b="0" i="0" u="none" strike="noStrike" baseline="0" dirty="0"/>
              <a:t> from an act.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3518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22E8797-1BDB-4153-8F25-98FD5CAE4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Concept</a:t>
            </a:r>
            <a:endParaRPr lang="bg-BG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72C5A0E-C510-44E1-8657-4AC346777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000000"/>
                </a:solidFill>
              </a:rPr>
              <a:t>VAW Directive </a:t>
            </a:r>
          </a:p>
          <a:p>
            <a:pPr marL="0" indent="0">
              <a:buNone/>
            </a:pPr>
            <a:r>
              <a:rPr lang="en-US" sz="2600" b="0" i="1" u="none" strike="noStrike" baseline="0" dirty="0">
                <a:solidFill>
                  <a:srgbClr val="201D1E"/>
                </a:solidFill>
              </a:rPr>
              <a:t>Article 7 </a:t>
            </a:r>
            <a:r>
              <a:rPr lang="en-US" sz="2600" b="0" i="0" u="none" strike="noStrike" baseline="0" dirty="0">
                <a:solidFill>
                  <a:srgbClr val="201D1E"/>
                </a:solidFill>
              </a:rPr>
              <a:t>Cyber harassment: 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201D1E"/>
                </a:solidFill>
              </a:rPr>
              <a:t>(a)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repeated/ continuous threatening 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conduct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at person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, via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ICT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, where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likely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 to cause them to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seriously fear 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for </a:t>
            </a:r>
            <a:r>
              <a:rPr lang="en-US" sz="2400" dirty="0">
                <a:solidFill>
                  <a:srgbClr val="201D1E"/>
                </a:solidFill>
              </a:rPr>
              <a:t>their (</a:t>
            </a:r>
            <a:r>
              <a:rPr lang="en-US" sz="2400" b="1" dirty="0" err="1">
                <a:solidFill>
                  <a:srgbClr val="201D1E"/>
                </a:solidFill>
              </a:rPr>
              <a:t>dependants’</a:t>
            </a:r>
            <a:r>
              <a:rPr lang="en-US" sz="2400" dirty="0">
                <a:solidFill>
                  <a:srgbClr val="201D1E"/>
                </a:solidFill>
              </a:rPr>
              <a:t>) safety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; 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201D1E"/>
                </a:solidFill>
              </a:rPr>
              <a:t>(b</a:t>
            </a:r>
            <a:r>
              <a:rPr lang="en-US" sz="2400" dirty="0">
                <a:solidFill>
                  <a:srgbClr val="201D1E"/>
                </a:solidFill>
              </a:rPr>
              <a:t>) </a:t>
            </a:r>
            <a:r>
              <a:rPr lang="en-US" sz="2400" b="1" dirty="0">
                <a:solidFill>
                  <a:srgbClr val="201D1E"/>
                </a:solidFill>
              </a:rPr>
              <a:t>public threatening/ insulting </a:t>
            </a:r>
            <a:r>
              <a:rPr lang="en-US" sz="2400" dirty="0">
                <a:solidFill>
                  <a:srgbClr val="201D1E"/>
                </a:solidFill>
              </a:rPr>
              <a:t>conduct, </a:t>
            </a:r>
            <a:r>
              <a:rPr lang="en-US" sz="2400" b="1" dirty="0">
                <a:solidFill>
                  <a:srgbClr val="201D1E"/>
                </a:solidFill>
              </a:rPr>
              <a:t>with others</a:t>
            </a:r>
            <a:r>
              <a:rPr lang="en-US" sz="2400" dirty="0">
                <a:solidFill>
                  <a:srgbClr val="201D1E"/>
                </a:solidFill>
              </a:rPr>
              <a:t>, directed </a:t>
            </a:r>
            <a:r>
              <a:rPr lang="en-US" sz="2400" b="1" dirty="0">
                <a:solidFill>
                  <a:srgbClr val="201D1E"/>
                </a:solidFill>
              </a:rPr>
              <a:t>at person</a:t>
            </a:r>
            <a:r>
              <a:rPr lang="en-US" sz="2400" dirty="0">
                <a:solidFill>
                  <a:srgbClr val="201D1E"/>
                </a:solidFill>
              </a:rPr>
              <a:t>, 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via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ICT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, where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likely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 to cause them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serious psychological harm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; </a:t>
            </a:r>
          </a:p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201D1E"/>
                </a:solidFill>
              </a:rPr>
              <a:t>(c)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unsolicited sending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, via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ICT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, of image/ video/ similar of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genitals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 to person, where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likely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 to cause them </a:t>
            </a:r>
            <a:r>
              <a:rPr lang="en-US" sz="2400" b="1" i="0" u="none" strike="noStrike" baseline="0" dirty="0">
                <a:solidFill>
                  <a:srgbClr val="201D1E"/>
                </a:solidFill>
              </a:rPr>
              <a:t>serious psychological harm</a:t>
            </a:r>
            <a:r>
              <a:rPr lang="en-US" sz="2400" dirty="0">
                <a:solidFill>
                  <a:srgbClr val="201D1E"/>
                </a:solidFill>
              </a:rPr>
              <a:t>.</a:t>
            </a:r>
            <a:r>
              <a:rPr lang="en-US" sz="2400" b="0" i="0" u="none" strike="noStrike" baseline="0" dirty="0">
                <a:solidFill>
                  <a:srgbClr val="201D1E"/>
                </a:solidFill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9440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D47E965-9EB9-459F-A8D6-FB69956CD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Concept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097CCE0-7CC2-4EB5-BBB2-37E090811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201D1E"/>
                </a:solidFill>
              </a:rPr>
              <a:t>Directive 2006/54/EC; Directive 2010/41/EU </a:t>
            </a: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201D1E"/>
              </a:solidFill>
            </a:endParaRPr>
          </a:p>
          <a:p>
            <a:r>
              <a:rPr lang="en-US" sz="2400" b="0" u="none" strike="noStrike" baseline="0" dirty="0"/>
              <a:t>SH = discrimination;  </a:t>
            </a:r>
          </a:p>
          <a:p>
            <a:r>
              <a:rPr lang="en-US" sz="2400" dirty="0"/>
              <a:t>Less </a:t>
            </a:r>
            <a:r>
              <a:rPr lang="en-US" sz="2400" dirty="0" err="1"/>
              <a:t>favourable</a:t>
            </a:r>
            <a:r>
              <a:rPr lang="en-US" sz="2400" dirty="0"/>
              <a:t> treatment based on rejection of/ submission to SH </a:t>
            </a:r>
            <a:r>
              <a:rPr lang="en-US" sz="2400" b="0" u="none" strike="noStrike" baseline="0" dirty="0"/>
              <a:t>= discrimination; 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Definition: </a:t>
            </a:r>
          </a:p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any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form of </a:t>
            </a:r>
            <a:r>
              <a:rPr lang="en-US" sz="2400" b="1" i="0" u="none" strike="noStrike" baseline="0" dirty="0">
                <a:solidFill>
                  <a:srgbClr val="000000"/>
                </a:solidFill>
              </a:rPr>
              <a:t>unwanted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verbal, non-verbal or physical </a:t>
            </a:r>
            <a:r>
              <a:rPr lang="en-US" sz="2400" b="1" i="0" u="none" strike="noStrike" baseline="0" dirty="0">
                <a:solidFill>
                  <a:srgbClr val="000000"/>
                </a:solidFill>
              </a:rPr>
              <a:t>conduct of a sexual nature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, with the </a:t>
            </a:r>
            <a:r>
              <a:rPr lang="en-US" sz="2400" b="1" i="0" u="none" strike="noStrike" baseline="0" dirty="0">
                <a:solidFill>
                  <a:srgbClr val="000000"/>
                </a:solidFill>
              </a:rPr>
              <a:t>purpose or effect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of </a:t>
            </a:r>
            <a:r>
              <a:rPr lang="en-US" sz="2400" b="1" i="0" u="none" strike="noStrike" baseline="0" dirty="0">
                <a:solidFill>
                  <a:srgbClr val="000000"/>
                </a:solidFill>
              </a:rPr>
              <a:t>violating the dignity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of person, </a:t>
            </a:r>
            <a:r>
              <a:rPr lang="en-US" sz="2400" b="1" i="0" u="none" strike="noStrike" baseline="0" dirty="0">
                <a:solidFill>
                  <a:srgbClr val="000000"/>
                </a:solidFill>
              </a:rPr>
              <a:t>in particular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when creating an intimidating, hostile, degrading, humiliating or </a:t>
            </a:r>
            <a:r>
              <a:rPr lang="en-US" sz="2400" b="1" i="0" u="none" strike="noStrike" baseline="0" dirty="0">
                <a:solidFill>
                  <a:srgbClr val="000000"/>
                </a:solidFill>
              </a:rPr>
              <a:t>offensive environment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400" u="sng" dirty="0">
                <a:solidFill>
                  <a:srgbClr val="000000"/>
                </a:solidFill>
              </a:rPr>
              <a:t>No intent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26006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D47E965-9EB9-459F-A8D6-FB69956CD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Concept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097CCE0-7CC2-4EB5-BBB2-37E090811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000000"/>
                </a:solidFill>
              </a:rPr>
              <a:t>Victims’ Directive 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SH = gender-based violence (GBV). GBV = discrimination; violation of fundamental freedoms. </a:t>
            </a:r>
          </a:p>
          <a:p>
            <a:pPr marL="0" indent="0">
              <a:buNone/>
            </a:pP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000000"/>
                </a:solidFill>
              </a:rPr>
              <a:t>European Parliament Resolution on combating SH and abuse in the </a:t>
            </a:r>
            <a:r>
              <a:rPr lang="en-US" dirty="0">
                <a:solidFill>
                  <a:srgbClr val="000000"/>
                </a:solidFill>
              </a:rPr>
              <a:t>EU (2017)</a:t>
            </a:r>
            <a:endParaRPr lang="en-US" b="0" i="0" u="none" strike="noStrike" baseline="0" dirty="0">
              <a:solidFill>
                <a:srgbClr val="000000"/>
              </a:solidFill>
            </a:endParaRP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SH = VAWG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the most extreme form of gender discrimination.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208869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D47E965-9EB9-459F-A8D6-FB69956CD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Concept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097CCE0-7CC2-4EB5-BBB2-37E090811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CEDAW, </a:t>
            </a:r>
            <a:r>
              <a:rPr lang="en-US" b="0" u="sng" strike="noStrike" baseline="0" dirty="0">
                <a:solidFill>
                  <a:srgbClr val="000000"/>
                </a:solidFill>
              </a:rPr>
              <a:t>General Recommendation No. 35 on GBV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SH = GBV</a:t>
            </a:r>
          </a:p>
          <a:p>
            <a:r>
              <a:rPr lang="en-US" sz="2400" dirty="0">
                <a:solidFill>
                  <a:srgbClr val="000000"/>
                </a:solidFill>
              </a:rPr>
              <a:t>Rooted in gender stereotypes/ male entitlement</a:t>
            </a: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Effective, </a:t>
            </a:r>
            <a:r>
              <a:rPr lang="en-US" sz="2400" i="1" dirty="0">
                <a:solidFill>
                  <a:srgbClr val="000000"/>
                </a:solidFill>
              </a:rPr>
              <a:t>gender-sensitive</a:t>
            </a:r>
            <a:r>
              <a:rPr lang="en-US" sz="2400" dirty="0">
                <a:solidFill>
                  <a:srgbClr val="000000"/>
                </a:solidFill>
              </a:rPr>
              <a:t> protection required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0" i="1" u="none" strike="noStrike" baseline="0" dirty="0">
                <a:solidFill>
                  <a:srgbClr val="000000"/>
                </a:solidFill>
              </a:rPr>
              <a:t>Anna Belousova v. Kazakhstan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(2015)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</a:rPr>
              <a:t>Gende</a:t>
            </a:r>
            <a:r>
              <a:rPr lang="en-US" sz="2400" dirty="0">
                <a:solidFill>
                  <a:srgbClr val="000000"/>
                </a:solidFill>
              </a:rPr>
              <a:t>r stereotyping barred access to justice in workplace SH case</a:t>
            </a:r>
            <a:endParaRPr lang="en-US" sz="240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143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13035</TotalTime>
  <Words>2099</Words>
  <Application>Microsoft Office PowerPoint</Application>
  <PresentationFormat>Широк екран</PresentationFormat>
  <Paragraphs>303</Paragraphs>
  <Slides>36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DINPro-Regular</vt:lpstr>
      <vt:lpstr>Montserrat</vt:lpstr>
      <vt:lpstr>Office Theme</vt:lpstr>
      <vt:lpstr>Sexual Harassment:   Developments in legal protection  and litigation practice  </vt:lpstr>
      <vt:lpstr>Concept </vt:lpstr>
      <vt:lpstr>Concept</vt:lpstr>
      <vt:lpstr>Concept</vt:lpstr>
      <vt:lpstr>Concept</vt:lpstr>
      <vt:lpstr>Concept</vt:lpstr>
      <vt:lpstr>Concept</vt:lpstr>
      <vt:lpstr>Concept</vt:lpstr>
      <vt:lpstr>Concept</vt:lpstr>
      <vt:lpstr>Concept</vt:lpstr>
      <vt:lpstr>SH definitions: Comparative analysis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ECtHR case law </vt:lpstr>
      <vt:lpstr>Interpretations: CJEU case law </vt:lpstr>
      <vt:lpstr>Thank you for your attention.</vt:lpstr>
    </vt:vector>
  </TitlesOfParts>
  <Company>Margarita Ilieva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Дискриминация, основана на раса и сексуална ориентация</dc:title>
  <dc:creator>Margarita Ilieva</dc:creator>
  <cp:lastModifiedBy>Margarita S. Ilieva</cp:lastModifiedBy>
  <cp:revision>1458</cp:revision>
  <dcterms:created xsi:type="dcterms:W3CDTF">2020-09-13T08:37:21Z</dcterms:created>
  <dcterms:modified xsi:type="dcterms:W3CDTF">2025-09-13T10:08:05Z</dcterms:modified>
</cp:coreProperties>
</file>