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13" r:id="rId5"/>
    <p:sldMasterId id="2147483689" r:id="rId6"/>
    <p:sldMasterId id="2147483738" r:id="rId7"/>
    <p:sldMasterId id="2147483750" r:id="rId8"/>
    <p:sldMasterId id="2147483717" r:id="rId9"/>
    <p:sldMasterId id="2147483762" r:id="rId10"/>
  </p:sldMasterIdLst>
  <p:notesMasterIdLst>
    <p:notesMasterId r:id="rId32"/>
  </p:notesMasterIdLst>
  <p:sldIdLst>
    <p:sldId id="280" r:id="rId11"/>
    <p:sldId id="262" r:id="rId12"/>
    <p:sldId id="281" r:id="rId13"/>
    <p:sldId id="266" r:id="rId14"/>
    <p:sldId id="264" r:id="rId15"/>
    <p:sldId id="265" r:id="rId16"/>
    <p:sldId id="261" r:id="rId17"/>
    <p:sldId id="267" r:id="rId18"/>
    <p:sldId id="271" r:id="rId19"/>
    <p:sldId id="273" r:id="rId20"/>
    <p:sldId id="274" r:id="rId21"/>
    <p:sldId id="275" r:id="rId22"/>
    <p:sldId id="276" r:id="rId23"/>
    <p:sldId id="269" r:id="rId24"/>
    <p:sldId id="268" r:id="rId25"/>
    <p:sldId id="270" r:id="rId26"/>
    <p:sldId id="277" r:id="rId27"/>
    <p:sldId id="278" r:id="rId28"/>
    <p:sldId id="279" r:id="rId29"/>
    <p:sldId id="282"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D91"/>
    <a:srgbClr val="264E9A"/>
    <a:srgbClr val="848475"/>
    <a:srgbClr val="264D99"/>
    <a:srgbClr val="F7C848"/>
    <a:srgbClr val="274F9D"/>
    <a:srgbClr val="FFCF4B"/>
    <a:srgbClr val="273E90"/>
    <a:srgbClr val="CADDFF"/>
    <a:srgbClr val="547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7E847-D332-8E7A-EDB2-74AE18723D0A}" v="9" dt="2025-09-08T15:17:17.667"/>
    <p1510:client id="{C7E3AB1C-9F7D-4BC9-3BD4-917723FB587B}" v="49" dt="2025-09-08T12:14:33.755"/>
    <p1510:client id="{EA07AB8B-F0AF-49E3-9750-ADFE5BE8ED2C}" v="2" dt="2025-09-08T14:12:48.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E7519-E46E-4C8F-B65B-FCCB37106055}"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C0510-78EC-497B-97F1-B2DD5A19017C}" type="slidenum">
              <a:rPr lang="en-GB" smtClean="0"/>
              <a:t>‹N›</a:t>
            </a:fld>
            <a:endParaRPr lang="en-GB"/>
          </a:p>
        </p:txBody>
      </p:sp>
    </p:spTree>
    <p:extLst>
      <p:ext uri="{BB962C8B-B14F-4D97-AF65-F5344CB8AC3E}">
        <p14:creationId xmlns:p14="http://schemas.microsoft.com/office/powerpoint/2010/main" val="26496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inkedin.com/company/equinet-europe/" TargetMode="External"/><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inkedin.com/company/equinet-europe/" TargetMode="External"/><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inkedin.com/company/equinet-europe/"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64743B-21B7-F591-2784-59E006C6EF14}"/>
              </a:ext>
            </a:extLst>
          </p:cNvPr>
          <p:cNvSpPr>
            <a:spLocks noGrp="1"/>
          </p:cNvSpPr>
          <p:nvPr>
            <p:ph type="ftr" sz="quarter" idx="10"/>
          </p:nvPr>
        </p:nvSpPr>
        <p:spPr/>
        <p:txBody>
          <a:bodyPr/>
          <a:lstStyle/>
          <a:p>
            <a:r>
              <a:rPr lang="it-IT"/>
              <a:t>www.equineteurope.org</a:t>
            </a:r>
            <a:endParaRPr lang="en-GB"/>
          </a:p>
        </p:txBody>
      </p:sp>
      <p:sp>
        <p:nvSpPr>
          <p:cNvPr id="4" name="Slide Number Placeholder 3">
            <a:extLst>
              <a:ext uri="{FF2B5EF4-FFF2-40B4-BE49-F238E27FC236}">
                <a16:creationId xmlns:a16="http://schemas.microsoft.com/office/drawing/2014/main" id="{499FAD05-5E4D-ABBB-9057-036EEF1B8109}"/>
              </a:ext>
            </a:extLst>
          </p:cNvPr>
          <p:cNvSpPr>
            <a:spLocks noGrp="1"/>
          </p:cNvSpPr>
          <p:nvPr>
            <p:ph type="sldNum" sz="quarter" idx="11"/>
          </p:nvPr>
        </p:nvSpPr>
        <p:spPr/>
        <p:txBody>
          <a:bodyPr/>
          <a:lstStyle/>
          <a:p>
            <a:fld id="{83FF0C45-A2D3-4855-B11D-F84F2ECAE27B}" type="slidenum">
              <a:rPr lang="en-GB" smtClean="0"/>
              <a:pPr/>
              <a:t>‹N›</a:t>
            </a:fld>
            <a:endParaRPr lang="en-GB"/>
          </a:p>
        </p:txBody>
      </p:sp>
      <p:sp>
        <p:nvSpPr>
          <p:cNvPr id="5" name="Title Placeholder 1">
            <a:extLst>
              <a:ext uri="{FF2B5EF4-FFF2-40B4-BE49-F238E27FC236}">
                <a16:creationId xmlns:a16="http://schemas.microsoft.com/office/drawing/2014/main" id="{8B257FA3-F447-4C0E-7FD1-60F0AEB0C643}"/>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US"/>
              <a:t>Click to edit Master title style</a:t>
            </a:r>
            <a:endParaRPr lang="en-GB"/>
          </a:p>
        </p:txBody>
      </p:sp>
      <p:sp>
        <p:nvSpPr>
          <p:cNvPr id="6" name="Text Placeholder 2">
            <a:extLst>
              <a:ext uri="{FF2B5EF4-FFF2-40B4-BE49-F238E27FC236}">
                <a16:creationId xmlns:a16="http://schemas.microsoft.com/office/drawing/2014/main" id="{FAE78E41-0E73-DCE6-06EB-17E49F61D4A0}"/>
              </a:ext>
            </a:extLst>
          </p:cNvPr>
          <p:cNvSpPr>
            <a:spLocks noGrp="1"/>
          </p:cNvSpPr>
          <p:nvPr>
            <p:ph idx="1"/>
          </p:nvPr>
        </p:nvSpPr>
        <p:spPr>
          <a:xfrm>
            <a:off x="838200" y="3429000"/>
            <a:ext cx="8003959" cy="480131"/>
          </a:xfrm>
          <a:prstGeom prst="rect">
            <a:avLst/>
          </a:prstGeom>
        </p:spPr>
        <p:txBody>
          <a:bodyPr vert="horz" wrap="square" lIns="91440" tIns="45720" rIns="91440" bIns="45720" rtlCol="0">
            <a:spAutoFit/>
          </a:bodyPr>
          <a:lstStyle/>
          <a:p>
            <a:pPr lvl="0"/>
            <a:r>
              <a:rPr lang="en-US"/>
              <a:t>Click to edit Master text styles</a:t>
            </a:r>
          </a:p>
        </p:txBody>
      </p:sp>
    </p:spTree>
    <p:extLst>
      <p:ext uri="{BB962C8B-B14F-4D97-AF65-F5344CB8AC3E}">
        <p14:creationId xmlns:p14="http://schemas.microsoft.com/office/powerpoint/2010/main" val="392825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conclusion STANDARD">
    <p:bg>
      <p:bgPr>
        <a:solidFill>
          <a:srgbClr val="273E9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solidFill>
                  <a:schemeClr val="bg1"/>
                </a:solidFill>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lvl1pPr>
              <a:defRPr>
                <a:solidFill>
                  <a:schemeClr val="bg1"/>
                </a:solidFill>
              </a:defRPr>
            </a:lvl1pPr>
          </a:lstStyle>
          <a:p>
            <a:endParaRPr lang="en-GB"/>
          </a:p>
        </p:txBody>
      </p:sp>
      <p:pic>
        <p:nvPicPr>
          <p:cNvPr id="5" name="Picture 4">
            <a:extLst>
              <a:ext uri="{FF2B5EF4-FFF2-40B4-BE49-F238E27FC236}">
                <a16:creationId xmlns:a16="http://schemas.microsoft.com/office/drawing/2014/main" id="{C1B32337-ADEB-ED09-EBED-1959F555422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33B82AE-9181-AC76-F3BC-631487C4164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pic>
        <p:nvPicPr>
          <p:cNvPr id="15" name="Picture 14">
            <a:extLst>
              <a:ext uri="{FF2B5EF4-FFF2-40B4-BE49-F238E27FC236}">
                <a16:creationId xmlns:a16="http://schemas.microsoft.com/office/drawing/2014/main" id="{37306491-EBBF-6395-52CE-24BBA14932A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4414" t="37497" r="31213" b="34898"/>
          <a:stretch/>
        </p:blipFill>
        <p:spPr>
          <a:xfrm>
            <a:off x="10050596" y="5830958"/>
            <a:ext cx="559668" cy="449455"/>
          </a:xfrm>
          <a:prstGeom prst="rect">
            <a:avLst/>
          </a:prstGeom>
        </p:spPr>
      </p:pic>
      <p:sp>
        <p:nvSpPr>
          <p:cNvPr id="6" name="TextBox 5">
            <a:extLst>
              <a:ext uri="{FF2B5EF4-FFF2-40B4-BE49-F238E27FC236}">
                <a16:creationId xmlns:a16="http://schemas.microsoft.com/office/drawing/2014/main" id="{799C8CCF-FEAB-E163-C03E-2980504B49E8}"/>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chemeClr val="bg1"/>
                </a:solidFill>
                <a:latin typeface="DINPro-Black" panose="02000503030000020004" pitchFamily="50" charset="0"/>
              </a:rPr>
              <a:t>THANK YOU  FOR YOUR ATTENTION!</a:t>
            </a:r>
            <a:endParaRPr lang="en-GB" sz="3600">
              <a:solidFill>
                <a:schemeClr val="bg1"/>
              </a:solidFill>
              <a:latin typeface="DINPro-Black" panose="02000503030000020004" pitchFamily="50" charset="0"/>
            </a:endParaRPr>
          </a:p>
        </p:txBody>
      </p:sp>
      <p:sp>
        <p:nvSpPr>
          <p:cNvPr id="8" name="TextBox 7">
            <a:extLst>
              <a:ext uri="{FF2B5EF4-FFF2-40B4-BE49-F238E27FC236}">
                <a16:creationId xmlns:a16="http://schemas.microsoft.com/office/drawing/2014/main" id="{CC394285-A000-1A19-554F-FFF80E6F48F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chemeClr val="bg1"/>
                </a:solidFill>
                <a:latin typeface="DINPro-Bold" panose="02000503030000020004" pitchFamily="50" charset="0"/>
              </a:rPr>
              <a:t>ANY QUESTIONS?</a:t>
            </a:r>
            <a:endParaRPr lang="en-GB" sz="3200">
              <a:solidFill>
                <a:schemeClr val="bg1"/>
              </a:solidFill>
              <a:latin typeface="DINPro-Bold" panose="02000503030000020004" pitchFamily="50" charset="0"/>
            </a:endParaRPr>
          </a:p>
        </p:txBody>
      </p:sp>
      <p:sp>
        <p:nvSpPr>
          <p:cNvPr id="11" name="TextBox 10">
            <a:extLst>
              <a:ext uri="{FF2B5EF4-FFF2-40B4-BE49-F238E27FC236}">
                <a16:creationId xmlns:a16="http://schemas.microsoft.com/office/drawing/2014/main" id="{43897CB9-80F8-2286-2084-0B4ABA22362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chemeClr val="bg1"/>
                </a:solidFill>
                <a:latin typeface="DINPro-Regular" panose="02000503030000020004" pitchFamily="50" charset="0"/>
              </a:rPr>
              <a:t>EQUINET SECRETARIAT</a:t>
            </a:r>
          </a:p>
          <a:p>
            <a:pPr lvl="0">
              <a:lnSpc>
                <a:spcPct val="100000"/>
              </a:lnSpc>
            </a:pPr>
            <a:r>
              <a:rPr lang="it-IT" sz="2000">
                <a:solidFill>
                  <a:schemeClr val="bg1"/>
                </a:solidFill>
                <a:latin typeface="DINPro-Regular" panose="02000503030000020004" pitchFamily="50" charset="0"/>
              </a:rPr>
              <a:t>Place Victor Horta, 40, 1060</a:t>
            </a:r>
          </a:p>
          <a:p>
            <a:pPr lvl="0">
              <a:lnSpc>
                <a:spcPct val="100000"/>
              </a:lnSpc>
            </a:pPr>
            <a:r>
              <a:rPr lang="en-GB" sz="2000">
                <a:solidFill>
                  <a:schemeClr val="bg1"/>
                </a:solidFill>
                <a:latin typeface="DINPro-Regular" panose="02000503030000020004" pitchFamily="50" charset="0"/>
              </a:rPr>
              <a:t>Brussels, Belgium</a:t>
            </a:r>
          </a:p>
          <a:p>
            <a:pPr lvl="0">
              <a:lnSpc>
                <a:spcPct val="100000"/>
              </a:lnSpc>
            </a:pPr>
            <a:r>
              <a:rPr lang="en-GB" sz="2000">
                <a:solidFill>
                  <a:schemeClr val="bg1"/>
                </a:solidFill>
                <a:latin typeface="DINPro-Regular" panose="02000503030000020004" pitchFamily="50" charset="0"/>
              </a:rPr>
              <a:t>Tel: +32 (0)2 212 3182</a:t>
            </a:r>
          </a:p>
          <a:p>
            <a:pPr lvl="0">
              <a:lnSpc>
                <a:spcPct val="100000"/>
              </a:lnSpc>
            </a:pPr>
            <a:r>
              <a:rPr lang="en-GB" sz="2000">
                <a:solidFill>
                  <a:schemeClr val="bg1"/>
                </a:solidFill>
                <a:latin typeface="DINPro-Regular" panose="02000503030000020004" pitchFamily="50" charset="0"/>
              </a:rPr>
              <a:t>info@equineteurope.org</a:t>
            </a:r>
            <a:r>
              <a:rPr lang="en-GB" sz="2000">
                <a:solidFill>
                  <a:srgbClr val="264D99"/>
                </a:solidFill>
                <a:latin typeface="DINPro-Regular" panose="02000503030000020004" pitchFamily="50" charset="0"/>
              </a:rPr>
              <a:t> </a:t>
            </a:r>
          </a:p>
        </p:txBody>
      </p:sp>
      <p:sp>
        <p:nvSpPr>
          <p:cNvPr id="2" name="Rectangle 1">
            <a:extLst>
              <a:ext uri="{FF2B5EF4-FFF2-40B4-BE49-F238E27FC236}">
                <a16:creationId xmlns:a16="http://schemas.microsoft.com/office/drawing/2014/main" id="{3D66EF04-7133-91FC-65DB-1EB9DB2F16DD}"/>
              </a:ext>
            </a:extLst>
          </p:cNvPr>
          <p:cNvSpPr>
            <a:spLocks noGrp="1" noRot="1" noMove="1" noResize="1" noEditPoints="1" noAdjustHandles="1" noChangeArrowheads="1" noChangeShapeType="1"/>
          </p:cNvSpPr>
          <p:nvPr userDrawn="1"/>
        </p:nvSpPr>
        <p:spPr>
          <a:xfrm>
            <a:off x="0" y="0"/>
            <a:ext cx="3806687" cy="1864044"/>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09BAF29-CD75-6B28-0E4B-4E604D70C5D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28391" y="136525"/>
            <a:ext cx="5135218" cy="1312705"/>
          </a:xfrm>
          <a:prstGeom prst="rect">
            <a:avLst/>
          </a:prstGeom>
        </p:spPr>
      </p:pic>
    </p:spTree>
    <p:extLst>
      <p:ext uri="{BB962C8B-B14F-4D97-AF65-F5344CB8AC3E}">
        <p14:creationId xmlns:p14="http://schemas.microsoft.com/office/powerpoint/2010/main" val="122739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4" y="2131931"/>
            <a:ext cx="10515599"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4" y="2769734"/>
            <a:ext cx="105155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Title 7">
            <a:extLst>
              <a:ext uri="{FF2B5EF4-FFF2-40B4-BE49-F238E27FC236}">
                <a16:creationId xmlns:a16="http://schemas.microsoft.com/office/drawing/2014/main" id="{9ED207BF-D3EB-0BC1-1B96-15A413E04FC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71758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Content Placeholder 3">
            <a:extLst>
              <a:ext uri="{FF2B5EF4-FFF2-40B4-BE49-F238E27FC236}">
                <a16:creationId xmlns:a16="http://schemas.microsoft.com/office/drawing/2014/main" id="{03A773ED-F8FF-2D61-B259-E92EDAEB2651}"/>
              </a:ext>
            </a:extLst>
          </p:cNvPr>
          <p:cNvSpPr>
            <a:spLocks noGrp="1"/>
          </p:cNvSpPr>
          <p:nvPr>
            <p:ph sz="half" idx="13"/>
          </p:nvPr>
        </p:nvSpPr>
        <p:spPr>
          <a:xfrm>
            <a:off x="658177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658177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itle 7">
            <a:extLst>
              <a:ext uri="{FF2B5EF4-FFF2-40B4-BE49-F238E27FC236}">
                <a16:creationId xmlns:a16="http://schemas.microsoft.com/office/drawing/2014/main" id="{232B103A-C67F-A5AC-B5EA-BB20D1A3A991}"/>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04009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8410573" y="2131931"/>
            <a:ext cx="2919411"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949C2591-CE8B-8375-8527-A10299C60D42}"/>
              </a:ext>
            </a:extLst>
          </p:cNvPr>
          <p:cNvSpPr>
            <a:spLocks noGrp="1"/>
          </p:cNvSpPr>
          <p:nvPr>
            <p:ph sz="half" idx="15"/>
          </p:nvPr>
        </p:nvSpPr>
        <p:spPr>
          <a:xfrm>
            <a:off x="463629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8" name="Content Placeholder 3">
            <a:extLst>
              <a:ext uri="{FF2B5EF4-FFF2-40B4-BE49-F238E27FC236}">
                <a16:creationId xmlns:a16="http://schemas.microsoft.com/office/drawing/2014/main" id="{CE08C01F-7388-E412-F96D-A15A16004062}"/>
              </a:ext>
            </a:extLst>
          </p:cNvPr>
          <p:cNvSpPr>
            <a:spLocks noGrp="1"/>
          </p:cNvSpPr>
          <p:nvPr>
            <p:ph sz="half" idx="16"/>
          </p:nvPr>
        </p:nvSpPr>
        <p:spPr>
          <a:xfrm>
            <a:off x="841057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0" name="Text Placeholder 2">
            <a:extLst>
              <a:ext uri="{FF2B5EF4-FFF2-40B4-BE49-F238E27FC236}">
                <a16:creationId xmlns:a16="http://schemas.microsoft.com/office/drawing/2014/main" id="{973DB0E9-97B0-D0DF-BBCE-9B8D3702068D}"/>
              </a:ext>
            </a:extLst>
          </p:cNvPr>
          <p:cNvSpPr>
            <a:spLocks noGrp="1"/>
          </p:cNvSpPr>
          <p:nvPr>
            <p:ph type="body" idx="17"/>
          </p:nvPr>
        </p:nvSpPr>
        <p:spPr>
          <a:xfrm>
            <a:off x="4636295" y="2159449"/>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909564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3" y="3036888"/>
            <a:ext cx="4748210" cy="2210185"/>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6902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1020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6271" y="1450473"/>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520241" y="1450473"/>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604846" y="1450473"/>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416629"/>
            <a:ext cx="2982308"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604846" y="2416628"/>
            <a:ext cx="2982308"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8470684" y="2416629"/>
            <a:ext cx="2883116" cy="3097279"/>
          </a:xfrm>
          <a:solidFill>
            <a:srgbClr val="CADDFF"/>
          </a:solidFill>
        </p:spPr>
        <p:txBody>
          <a:bodyPr/>
          <a:lstStyle/>
          <a:p>
            <a:endParaRPr lang="en-GB"/>
          </a:p>
        </p:txBody>
      </p:sp>
    </p:spTree>
    <p:extLst>
      <p:ext uri="{BB962C8B-B14F-4D97-AF65-F5344CB8AC3E}">
        <p14:creationId xmlns:p14="http://schemas.microsoft.com/office/powerpoint/2010/main" val="21185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67216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613645" y="230007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3289860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159379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p:bg>
      <p:bgPr>
        <a:solidFill>
          <a:srgbClr val="2B3D9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B02A46-B209-64B2-5604-BD2355B211B6}"/>
              </a:ext>
            </a:extLst>
          </p:cNvPr>
          <p:cNvSpPr>
            <a:spLocks noGrp="1"/>
          </p:cNvSpPr>
          <p:nvPr>
            <p:ph type="ftr" sz="quarter" idx="11"/>
          </p:nvPr>
        </p:nvSpPr>
        <p:spPr/>
        <p:txBody>
          <a:bodyPr/>
          <a:lstStyle>
            <a:lvl1pPr>
              <a:defRPr>
                <a:solidFill>
                  <a:schemeClr val="bg1"/>
                </a:solidFill>
              </a:defRPr>
            </a:lvl1pPr>
          </a:lstStyle>
          <a:p>
            <a:r>
              <a:rPr lang="it-IT"/>
              <a:t>www.equineteurope.org</a:t>
            </a:r>
            <a:endParaRPr lang="en-GB"/>
          </a:p>
        </p:txBody>
      </p:sp>
      <p:sp>
        <p:nvSpPr>
          <p:cNvPr id="6" name="Slide Number Placeholder 5">
            <a:extLst>
              <a:ext uri="{FF2B5EF4-FFF2-40B4-BE49-F238E27FC236}">
                <a16:creationId xmlns:a16="http://schemas.microsoft.com/office/drawing/2014/main" id="{4C8A2DD7-8A93-A07A-B0C9-A203DFC00983}"/>
              </a:ext>
            </a:extLst>
          </p:cNvPr>
          <p:cNvSpPr>
            <a:spLocks noGrp="1"/>
          </p:cNvSpPr>
          <p:nvPr>
            <p:ph type="sldNum" sz="quarter" idx="12"/>
          </p:nvPr>
        </p:nvSpPr>
        <p:spPr/>
        <p:txBody>
          <a:bodyPr/>
          <a:lstStyle>
            <a:lvl1pPr>
              <a:defRPr>
                <a:solidFill>
                  <a:schemeClr val="bg1"/>
                </a:solidFill>
              </a:defRPr>
            </a:lvl1pPr>
          </a:lstStyle>
          <a:p>
            <a:fld id="{83FF0C45-A2D3-4855-B11D-F84F2ECAE27B}" type="slidenum">
              <a:rPr lang="en-GB" smtClean="0"/>
              <a:pPr/>
              <a:t>‹N›</a:t>
            </a:fld>
            <a:endParaRPr lang="en-GB"/>
          </a:p>
        </p:txBody>
      </p:sp>
      <p:pic>
        <p:nvPicPr>
          <p:cNvPr id="4" name="Picture 3">
            <a:extLst>
              <a:ext uri="{FF2B5EF4-FFF2-40B4-BE49-F238E27FC236}">
                <a16:creationId xmlns:a16="http://schemas.microsoft.com/office/drawing/2014/main" id="{E65697A5-D0C9-624A-EDDD-69EF1346CC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8" name="Picture 7" descr="A black and white sign with white text&#10;&#10;Description automatically generated">
            <a:extLst>
              <a:ext uri="{FF2B5EF4-FFF2-40B4-BE49-F238E27FC236}">
                <a16:creationId xmlns:a16="http://schemas.microsoft.com/office/drawing/2014/main" id="{C25B17FC-9B04-0DFE-C6EA-E430A0A84041}"/>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sp>
        <p:nvSpPr>
          <p:cNvPr id="9" name="Title Placeholder 1">
            <a:extLst>
              <a:ext uri="{FF2B5EF4-FFF2-40B4-BE49-F238E27FC236}">
                <a16:creationId xmlns:a16="http://schemas.microsoft.com/office/drawing/2014/main" id="{BE5D4B54-5989-5CC9-D8F9-CFB7B03238CF}"/>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lvl1pPr>
              <a:defRPr>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ED59B4DD-0EC8-14F6-107E-8B765AC05EC9}"/>
              </a:ext>
            </a:extLst>
          </p:cNvPr>
          <p:cNvSpPr>
            <a:spLocks noGrp="1"/>
          </p:cNvSpPr>
          <p:nvPr>
            <p:ph idx="1" hasCustomPrompt="1"/>
          </p:nvPr>
        </p:nvSpPr>
        <p:spPr>
          <a:xfrm>
            <a:off x="838200" y="3429000"/>
            <a:ext cx="8003959" cy="480131"/>
          </a:xfrm>
          <a:prstGeom prst="rect">
            <a:avLst/>
          </a:prstGeom>
        </p:spPr>
        <p:txBody>
          <a:bodyPr vert="horz" wrap="square" lIns="91440" tIns="45720" rIns="91440" bIns="45720" rtlCol="0">
            <a:sp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1" name="Rectangle 10">
            <a:extLst>
              <a:ext uri="{FF2B5EF4-FFF2-40B4-BE49-F238E27FC236}">
                <a16:creationId xmlns:a16="http://schemas.microsoft.com/office/drawing/2014/main" id="{ECEDD5BC-6A9B-085A-7654-2FEA3C0A4046}"/>
              </a:ext>
            </a:extLst>
          </p:cNvPr>
          <p:cNvSpPr/>
          <p:nvPr userDrawn="1"/>
        </p:nvSpPr>
        <p:spPr>
          <a:xfrm>
            <a:off x="168616" y="279087"/>
            <a:ext cx="1536616" cy="701731"/>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C78B6CD-A58E-6343-CC17-6991FDF4477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5456" t="38919" r="34351" b="42004"/>
          <a:stretch/>
        </p:blipFill>
        <p:spPr>
          <a:xfrm>
            <a:off x="168616" y="84072"/>
            <a:ext cx="2895859" cy="1029159"/>
          </a:xfrm>
          <a:prstGeom prst="rect">
            <a:avLst/>
          </a:prstGeom>
        </p:spPr>
      </p:pic>
    </p:spTree>
    <p:extLst>
      <p:ext uri="{BB962C8B-B14F-4D97-AF65-F5344CB8AC3E}">
        <p14:creationId xmlns:p14="http://schemas.microsoft.com/office/powerpoint/2010/main" val="396578011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38200" y="1817687"/>
            <a:ext cx="4829175"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68011BE5-536A-F8C4-D559-9365FA0A59B8}"/>
              </a:ext>
            </a:extLst>
          </p:cNvPr>
          <p:cNvSpPr>
            <a:spLocks noGrp="1"/>
          </p:cNvSpPr>
          <p:nvPr>
            <p:ph sz="half" idx="2"/>
          </p:nvPr>
        </p:nvSpPr>
        <p:spPr>
          <a:xfrm>
            <a:off x="6524625" y="1817687"/>
            <a:ext cx="4829175" cy="3222624"/>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‹N›</a:t>
            </a:fld>
            <a:endParaRPr lang="en-GB"/>
          </a:p>
        </p:txBody>
      </p:sp>
    </p:spTree>
    <p:extLst>
      <p:ext uri="{BB962C8B-B14F-4D97-AF65-F5344CB8AC3E}">
        <p14:creationId xmlns:p14="http://schemas.microsoft.com/office/powerpoint/2010/main" val="279137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10515600" cy="424732"/>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10700671" cy="701731"/>
          </a:xfrm>
        </p:spPr>
        <p:txBody>
          <a:bodyPr/>
          <a:lstStyle/>
          <a:p>
            <a:r>
              <a:rPr lang="en-GB"/>
              <a:t>Click to edit Master title style</a:t>
            </a:r>
          </a:p>
        </p:txBody>
      </p:sp>
    </p:spTree>
    <p:extLst>
      <p:ext uri="{BB962C8B-B14F-4D97-AF65-F5344CB8AC3E}">
        <p14:creationId xmlns:p14="http://schemas.microsoft.com/office/powerpoint/2010/main" val="9029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808462"/>
            <a:ext cx="9153699" cy="42860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38197" y="2591417"/>
            <a:ext cx="91536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Title 1">
            <a:extLst>
              <a:ext uri="{FF2B5EF4-FFF2-40B4-BE49-F238E27FC236}">
                <a16:creationId xmlns:a16="http://schemas.microsoft.com/office/drawing/2014/main" id="{2C1B6FFF-1667-6C4D-71EA-2A50210FE56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59925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875520"/>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38197" y="2954702"/>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5" name="Text Placeholder 2">
            <a:extLst>
              <a:ext uri="{FF2B5EF4-FFF2-40B4-BE49-F238E27FC236}">
                <a16:creationId xmlns:a16="http://schemas.microsoft.com/office/drawing/2014/main" id="{42D42500-9FFA-A05C-64B6-7DBBECA947F7}"/>
              </a:ext>
            </a:extLst>
          </p:cNvPr>
          <p:cNvSpPr>
            <a:spLocks noGrp="1"/>
          </p:cNvSpPr>
          <p:nvPr>
            <p:ph type="body" idx="15"/>
          </p:nvPr>
        </p:nvSpPr>
        <p:spPr>
          <a:xfrm>
            <a:off x="6048894" y="1875519"/>
            <a:ext cx="3943003"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63647A4D-377D-BA35-92BB-70CA6DD57834}"/>
              </a:ext>
            </a:extLst>
          </p:cNvPr>
          <p:cNvSpPr>
            <a:spLocks noGrp="1"/>
          </p:cNvSpPr>
          <p:nvPr>
            <p:ph sz="half" idx="16"/>
          </p:nvPr>
        </p:nvSpPr>
        <p:spPr>
          <a:xfrm>
            <a:off x="6048894" y="2954700"/>
            <a:ext cx="3943003"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2" name="Title 1">
            <a:extLst>
              <a:ext uri="{FF2B5EF4-FFF2-40B4-BE49-F238E27FC236}">
                <a16:creationId xmlns:a16="http://schemas.microsoft.com/office/drawing/2014/main" id="{7D8005C4-CB51-0F2B-110A-E5B08B0A175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9196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4306"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38198"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54BE6543-D0CD-B6AB-9E25-92AD661DDDD9}"/>
              </a:ext>
            </a:extLst>
          </p:cNvPr>
          <p:cNvSpPr>
            <a:spLocks noGrp="1"/>
          </p:cNvSpPr>
          <p:nvPr>
            <p:ph type="body" idx="13"/>
          </p:nvPr>
        </p:nvSpPr>
        <p:spPr>
          <a:xfrm>
            <a:off x="4297942"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2">
            <a:extLst>
              <a:ext uri="{FF2B5EF4-FFF2-40B4-BE49-F238E27FC236}">
                <a16:creationId xmlns:a16="http://schemas.microsoft.com/office/drawing/2014/main" id="{E3D6745E-52DF-AA48-02A7-3A00AA01F400}"/>
              </a:ext>
            </a:extLst>
          </p:cNvPr>
          <p:cNvSpPr>
            <a:spLocks noGrp="1"/>
          </p:cNvSpPr>
          <p:nvPr>
            <p:ph type="body" idx="14"/>
          </p:nvPr>
        </p:nvSpPr>
        <p:spPr>
          <a:xfrm>
            <a:off x="7761578"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22C9519A-5CFF-AB97-91C3-AF27458AA10E}"/>
              </a:ext>
            </a:extLst>
          </p:cNvPr>
          <p:cNvSpPr>
            <a:spLocks noGrp="1"/>
          </p:cNvSpPr>
          <p:nvPr>
            <p:ph sz="half" idx="15"/>
          </p:nvPr>
        </p:nvSpPr>
        <p:spPr>
          <a:xfrm>
            <a:off x="4297942"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4" name="Content Placeholder 3">
            <a:extLst>
              <a:ext uri="{FF2B5EF4-FFF2-40B4-BE49-F238E27FC236}">
                <a16:creationId xmlns:a16="http://schemas.microsoft.com/office/drawing/2014/main" id="{1C35A6F5-3FF5-CAF6-EBCA-2986E122A1D8}"/>
              </a:ext>
            </a:extLst>
          </p:cNvPr>
          <p:cNvSpPr>
            <a:spLocks noGrp="1"/>
          </p:cNvSpPr>
          <p:nvPr>
            <p:ph sz="half" idx="16"/>
          </p:nvPr>
        </p:nvSpPr>
        <p:spPr>
          <a:xfrm>
            <a:off x="7761578" y="313705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243923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878475"/>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4" y="3001029"/>
            <a:ext cx="4748210" cy="2369209"/>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581778" y="1878475"/>
            <a:ext cx="3391073" cy="3491763"/>
          </a:xfrm>
        </p:spPr>
        <p:txBody>
          <a:bodyPr/>
          <a:lstStyle/>
          <a:p>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80776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8198" y="1919565"/>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284941" y="1920855"/>
            <a:ext cx="3706956" cy="3491845"/>
          </a:xfrm>
        </p:spPr>
        <p:txBody>
          <a:bodyPr/>
          <a:lstStyle/>
          <a:p>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73015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5930" y="816432"/>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102991" y="816431"/>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419863" y="816430"/>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072302"/>
            <a:ext cx="2982308"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419863" y="2070399"/>
            <a:ext cx="2982308"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8102991" y="2072302"/>
            <a:ext cx="2883116" cy="3097279"/>
          </a:xfrm>
          <a:solidFill>
            <a:srgbClr val="CADDFF"/>
          </a:solidFill>
        </p:spPr>
        <p:txBody>
          <a:bodyPr/>
          <a:lstStyle/>
          <a:p>
            <a:endParaRPr lang="en-GB"/>
          </a:p>
        </p:txBody>
      </p:sp>
    </p:spTree>
    <p:extLst>
      <p:ext uri="{BB962C8B-B14F-4D97-AF65-F5344CB8AC3E}">
        <p14:creationId xmlns:p14="http://schemas.microsoft.com/office/powerpoint/2010/main" val="2128316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2680011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048395" y="226682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209286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conclusion">
    <p:spTree>
      <p:nvGrpSpPr>
        <p:cNvPr id="1" name=""/>
        <p:cNvGrpSpPr/>
        <p:nvPr/>
      </p:nvGrpSpPr>
      <p:grpSpPr>
        <a:xfrm>
          <a:off x="0" y="0"/>
          <a:ext cx="0" cy="0"/>
          <a:chOff x="0" y="0"/>
          <a:chExt cx="0" cy="0"/>
        </a:xfrm>
      </p:grpSpPr>
      <p:pic>
        <p:nvPicPr>
          <p:cNvPr id="12" name="Picture 11" descr="LinkedIn">
            <a:hlinkClick r:id="rId2"/>
            <a:extLst>
              <a:ext uri="{FF2B5EF4-FFF2-40B4-BE49-F238E27FC236}">
                <a16:creationId xmlns:a16="http://schemas.microsoft.com/office/drawing/2014/main" id="{B4899D4A-5B7F-0AB1-4A63-7D500F006710}"/>
              </a:ext>
            </a:extLst>
          </p:cNvPr>
          <p:cNvPicPr>
            <a:picLocks noChangeAspect="1"/>
          </p:cNvPicPr>
          <p:nvPr userDrawn="1"/>
        </p:nvPicPr>
        <p:blipFill>
          <a:blip r:embed="rId3">
            <a:alphaModFix amt="70000"/>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1468"/>
          <a:stretch/>
        </p:blipFill>
        <p:spPr>
          <a:xfrm>
            <a:off x="10018856" y="5804666"/>
            <a:ext cx="623147" cy="551684"/>
          </a:xfrm>
          <a:prstGeom prst="rect">
            <a:avLst/>
          </a:prstGeom>
          <a:solidFill>
            <a:schemeClr val="bg1"/>
          </a:solidFill>
          <a:ln>
            <a:solidFill>
              <a:schemeClr val="bg1"/>
            </a:solidFill>
          </a:ln>
          <a:effectLst/>
        </p:spPr>
      </p:pic>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p>
            <a:r>
              <a:rPr lang="it-IT"/>
              <a:t>www.equineteurope.org</a:t>
            </a:r>
            <a:endParaRPr lang="en-GB"/>
          </a:p>
        </p:txBody>
      </p:sp>
      <p:sp>
        <p:nvSpPr>
          <p:cNvPr id="5" name="TextBox 4">
            <a:extLst>
              <a:ext uri="{FF2B5EF4-FFF2-40B4-BE49-F238E27FC236}">
                <a16:creationId xmlns:a16="http://schemas.microsoft.com/office/drawing/2014/main" id="{3D5F76CC-ACE9-0415-475D-78BBC070EF90}"/>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rgbClr val="264D99"/>
                </a:solidFill>
                <a:latin typeface="DINPro-Black" panose="02000503030000020004" pitchFamily="50" charset="0"/>
              </a:rPr>
              <a:t>THANK YOU  FOR YOUR ATTENTION!</a:t>
            </a:r>
            <a:endParaRPr lang="en-GB" sz="3600">
              <a:solidFill>
                <a:srgbClr val="264D99"/>
              </a:solidFill>
              <a:latin typeface="DINPro-Black" panose="02000503030000020004" pitchFamily="50" charset="0"/>
            </a:endParaRPr>
          </a:p>
        </p:txBody>
      </p:sp>
      <p:sp>
        <p:nvSpPr>
          <p:cNvPr id="6" name="TextBox 5">
            <a:extLst>
              <a:ext uri="{FF2B5EF4-FFF2-40B4-BE49-F238E27FC236}">
                <a16:creationId xmlns:a16="http://schemas.microsoft.com/office/drawing/2014/main" id="{7A4765EB-1F68-CBF9-DE52-2807D12A5EF8}"/>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rgbClr val="264D99"/>
                </a:solidFill>
                <a:latin typeface="DINPro-Bold" panose="02000503030000020004" pitchFamily="50" charset="0"/>
              </a:rPr>
              <a:t>ANY QUESTIONS?</a:t>
            </a:r>
            <a:endParaRPr lang="en-GB" sz="3200">
              <a:solidFill>
                <a:srgbClr val="264D99"/>
              </a:solidFill>
              <a:latin typeface="DINPro-Bold" panose="02000503030000020004" pitchFamily="50" charset="0"/>
            </a:endParaRPr>
          </a:p>
        </p:txBody>
      </p:sp>
      <p:sp>
        <p:nvSpPr>
          <p:cNvPr id="8" name="TextBox 7">
            <a:extLst>
              <a:ext uri="{FF2B5EF4-FFF2-40B4-BE49-F238E27FC236}">
                <a16:creationId xmlns:a16="http://schemas.microsoft.com/office/drawing/2014/main" id="{4AA513BE-BCEF-3440-5B43-85AEBA1F478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rgbClr val="264D99"/>
                </a:solidFill>
                <a:latin typeface="DINPro-Regular" panose="02000503030000020004" pitchFamily="50" charset="0"/>
              </a:rPr>
              <a:t>EQUINET SECRETARIAT</a:t>
            </a:r>
          </a:p>
          <a:p>
            <a:pPr lvl="0">
              <a:lnSpc>
                <a:spcPct val="100000"/>
              </a:lnSpc>
            </a:pPr>
            <a:r>
              <a:rPr lang="it-IT" sz="2000">
                <a:solidFill>
                  <a:srgbClr val="264D99"/>
                </a:solidFill>
                <a:latin typeface="DINPro-Regular" panose="02000503030000020004" pitchFamily="50" charset="0"/>
              </a:rPr>
              <a:t>Place Victor Horta, 40, 1060</a:t>
            </a:r>
          </a:p>
          <a:p>
            <a:pPr lvl="0">
              <a:lnSpc>
                <a:spcPct val="100000"/>
              </a:lnSpc>
            </a:pPr>
            <a:r>
              <a:rPr lang="en-GB" sz="2000">
                <a:solidFill>
                  <a:srgbClr val="264D99"/>
                </a:solidFill>
                <a:latin typeface="DINPro-Regular" panose="02000503030000020004" pitchFamily="50" charset="0"/>
              </a:rPr>
              <a:t>Brussels, Belgium</a:t>
            </a:r>
          </a:p>
          <a:p>
            <a:pPr lvl="0">
              <a:lnSpc>
                <a:spcPct val="100000"/>
              </a:lnSpc>
            </a:pPr>
            <a:r>
              <a:rPr lang="en-GB" sz="2000">
                <a:solidFill>
                  <a:srgbClr val="264D99"/>
                </a:solidFill>
                <a:latin typeface="DINPro-Regular" panose="02000503030000020004" pitchFamily="50" charset="0"/>
              </a:rPr>
              <a:t>Tel: +32 (0)2 212 3182</a:t>
            </a:r>
          </a:p>
          <a:p>
            <a:pPr lvl="0">
              <a:lnSpc>
                <a:spcPct val="100000"/>
              </a:lnSpc>
            </a:pPr>
            <a:r>
              <a:rPr lang="en-GB" sz="2000">
                <a:solidFill>
                  <a:srgbClr val="264D99"/>
                </a:solidFill>
                <a:latin typeface="DINPro-Regular" panose="02000503030000020004" pitchFamily="50" charset="0"/>
              </a:rPr>
              <a:t>info@equineteurope.org </a:t>
            </a:r>
          </a:p>
        </p:txBody>
      </p:sp>
    </p:spTree>
    <p:extLst>
      <p:ext uri="{BB962C8B-B14F-4D97-AF65-F5344CB8AC3E}">
        <p14:creationId xmlns:p14="http://schemas.microsoft.com/office/powerpoint/2010/main" val="3874828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1446118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20445"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Content Placeholder 2">
            <a:extLst>
              <a:ext uri="{FF2B5EF4-FFF2-40B4-BE49-F238E27FC236}">
                <a16:creationId xmlns:a16="http://schemas.microsoft.com/office/drawing/2014/main" id="{653570BD-7DE0-2740-47FB-95CEF1083CC8}"/>
              </a:ext>
            </a:extLst>
          </p:cNvPr>
          <p:cNvSpPr>
            <a:spLocks noGrp="1"/>
          </p:cNvSpPr>
          <p:nvPr>
            <p:ph sz="half" idx="13"/>
          </p:nvPr>
        </p:nvSpPr>
        <p:spPr>
          <a:xfrm>
            <a:off x="6040634"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94101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9203575" cy="416721"/>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9203575" cy="701731"/>
          </a:xfrm>
        </p:spPr>
        <p:txBody>
          <a:bodyPr/>
          <a:lstStyle/>
          <a:p>
            <a:r>
              <a:rPr lang="en-GB"/>
              <a:t>Click to edit Master title style</a:t>
            </a:r>
          </a:p>
        </p:txBody>
      </p:sp>
    </p:spTree>
    <p:extLst>
      <p:ext uri="{BB962C8B-B14F-4D97-AF65-F5344CB8AC3E}">
        <p14:creationId xmlns:p14="http://schemas.microsoft.com/office/powerpoint/2010/main" val="64754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5" name="Text Placeholder 2">
            <a:extLst>
              <a:ext uri="{FF2B5EF4-FFF2-40B4-BE49-F238E27FC236}">
                <a16:creationId xmlns:a16="http://schemas.microsoft.com/office/drawing/2014/main" id="{C29B7A02-3E1F-10BE-AF14-871E0767B70F}"/>
              </a:ext>
            </a:extLst>
          </p:cNvPr>
          <p:cNvSpPr>
            <a:spLocks noGrp="1"/>
          </p:cNvSpPr>
          <p:nvPr>
            <p:ph type="body" idx="13"/>
          </p:nvPr>
        </p:nvSpPr>
        <p:spPr>
          <a:xfrm>
            <a:off x="838198" y="1808462"/>
            <a:ext cx="9153699" cy="42860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3">
            <a:extLst>
              <a:ext uri="{FF2B5EF4-FFF2-40B4-BE49-F238E27FC236}">
                <a16:creationId xmlns:a16="http://schemas.microsoft.com/office/drawing/2014/main" id="{DD1096BD-E6E7-9172-F4A2-489A09DFABFF}"/>
              </a:ext>
            </a:extLst>
          </p:cNvPr>
          <p:cNvSpPr>
            <a:spLocks noGrp="1"/>
          </p:cNvSpPr>
          <p:nvPr>
            <p:ph sz="half" idx="14"/>
          </p:nvPr>
        </p:nvSpPr>
        <p:spPr>
          <a:xfrm>
            <a:off x="838197" y="2591417"/>
            <a:ext cx="91536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1" name="Title 10">
            <a:extLst>
              <a:ext uri="{FF2B5EF4-FFF2-40B4-BE49-F238E27FC236}">
                <a16:creationId xmlns:a16="http://schemas.microsoft.com/office/drawing/2014/main" id="{937EE4B9-2BB9-C992-4251-3DF64F88E169}"/>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62599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Title 1">
            <a:extLst>
              <a:ext uri="{FF2B5EF4-FFF2-40B4-BE49-F238E27FC236}">
                <a16:creationId xmlns:a16="http://schemas.microsoft.com/office/drawing/2014/main" id="{D6AF0043-3B25-7620-88F1-2B27A8B8118A}"/>
              </a:ext>
            </a:extLst>
          </p:cNvPr>
          <p:cNvSpPr>
            <a:spLocks noGrp="1"/>
          </p:cNvSpPr>
          <p:nvPr>
            <p:ph type="title"/>
          </p:nvPr>
        </p:nvSpPr>
        <p:spPr/>
        <p:txBody>
          <a:bodyPr/>
          <a:lstStyle/>
          <a:p>
            <a:r>
              <a:rPr lang="en-GB"/>
              <a:t>Click to edit Master title style</a:t>
            </a:r>
          </a:p>
        </p:txBody>
      </p:sp>
      <p:sp>
        <p:nvSpPr>
          <p:cNvPr id="6" name="Text Placeholder 2">
            <a:extLst>
              <a:ext uri="{FF2B5EF4-FFF2-40B4-BE49-F238E27FC236}">
                <a16:creationId xmlns:a16="http://schemas.microsoft.com/office/drawing/2014/main" id="{541DD812-B149-26ED-F68E-64660D5431F2}"/>
              </a:ext>
            </a:extLst>
          </p:cNvPr>
          <p:cNvSpPr>
            <a:spLocks noGrp="1"/>
          </p:cNvSpPr>
          <p:nvPr>
            <p:ph type="body" idx="17"/>
          </p:nvPr>
        </p:nvSpPr>
        <p:spPr>
          <a:xfrm>
            <a:off x="838198" y="1875520"/>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2AD1D876-9E1A-53FF-4C32-D8212EAD0995}"/>
              </a:ext>
            </a:extLst>
          </p:cNvPr>
          <p:cNvSpPr>
            <a:spLocks noGrp="1"/>
          </p:cNvSpPr>
          <p:nvPr>
            <p:ph sz="half" idx="18"/>
          </p:nvPr>
        </p:nvSpPr>
        <p:spPr>
          <a:xfrm>
            <a:off x="838197" y="2954702"/>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1" name="Text Placeholder 2">
            <a:extLst>
              <a:ext uri="{FF2B5EF4-FFF2-40B4-BE49-F238E27FC236}">
                <a16:creationId xmlns:a16="http://schemas.microsoft.com/office/drawing/2014/main" id="{6B861487-1227-494F-8499-64EA1C28A827}"/>
              </a:ext>
            </a:extLst>
          </p:cNvPr>
          <p:cNvSpPr>
            <a:spLocks noGrp="1"/>
          </p:cNvSpPr>
          <p:nvPr>
            <p:ph type="body" idx="19"/>
          </p:nvPr>
        </p:nvSpPr>
        <p:spPr>
          <a:xfrm>
            <a:off x="6048894" y="1875519"/>
            <a:ext cx="3943003"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34EC1084-C21F-A2A4-355D-F9FD10DCEF25}"/>
              </a:ext>
            </a:extLst>
          </p:cNvPr>
          <p:cNvSpPr>
            <a:spLocks noGrp="1"/>
          </p:cNvSpPr>
          <p:nvPr>
            <p:ph sz="half" idx="20"/>
          </p:nvPr>
        </p:nvSpPr>
        <p:spPr>
          <a:xfrm>
            <a:off x="6048894" y="2954700"/>
            <a:ext cx="3943003"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358976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
        <p:nvSpPr>
          <p:cNvPr id="6" name="Text Placeholder 2">
            <a:extLst>
              <a:ext uri="{FF2B5EF4-FFF2-40B4-BE49-F238E27FC236}">
                <a16:creationId xmlns:a16="http://schemas.microsoft.com/office/drawing/2014/main" id="{F15732F0-F185-F3EA-4E48-AFF2A915730F}"/>
              </a:ext>
            </a:extLst>
          </p:cNvPr>
          <p:cNvSpPr>
            <a:spLocks noGrp="1"/>
          </p:cNvSpPr>
          <p:nvPr>
            <p:ph type="body" idx="1"/>
          </p:nvPr>
        </p:nvSpPr>
        <p:spPr>
          <a:xfrm>
            <a:off x="834306"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90681B62-BD84-7118-73B4-5B2062834108}"/>
              </a:ext>
            </a:extLst>
          </p:cNvPr>
          <p:cNvSpPr>
            <a:spLocks noGrp="1"/>
          </p:cNvSpPr>
          <p:nvPr>
            <p:ph sz="half" idx="2"/>
          </p:nvPr>
        </p:nvSpPr>
        <p:spPr>
          <a:xfrm>
            <a:off x="838198"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8" name="Text Placeholder 2">
            <a:extLst>
              <a:ext uri="{FF2B5EF4-FFF2-40B4-BE49-F238E27FC236}">
                <a16:creationId xmlns:a16="http://schemas.microsoft.com/office/drawing/2014/main" id="{7F2C2C8F-3DBE-3EBF-7559-4975104E642A}"/>
              </a:ext>
            </a:extLst>
          </p:cNvPr>
          <p:cNvSpPr>
            <a:spLocks noGrp="1"/>
          </p:cNvSpPr>
          <p:nvPr>
            <p:ph type="body" idx="13"/>
          </p:nvPr>
        </p:nvSpPr>
        <p:spPr>
          <a:xfrm>
            <a:off x="4297942"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2">
            <a:extLst>
              <a:ext uri="{FF2B5EF4-FFF2-40B4-BE49-F238E27FC236}">
                <a16:creationId xmlns:a16="http://schemas.microsoft.com/office/drawing/2014/main" id="{3E018E67-8A81-2C36-94E4-57794B53CB69}"/>
              </a:ext>
            </a:extLst>
          </p:cNvPr>
          <p:cNvSpPr>
            <a:spLocks noGrp="1"/>
          </p:cNvSpPr>
          <p:nvPr>
            <p:ph type="body" idx="14"/>
          </p:nvPr>
        </p:nvSpPr>
        <p:spPr>
          <a:xfrm>
            <a:off x="7761578" y="1881045"/>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Content Placeholder 3">
            <a:extLst>
              <a:ext uri="{FF2B5EF4-FFF2-40B4-BE49-F238E27FC236}">
                <a16:creationId xmlns:a16="http://schemas.microsoft.com/office/drawing/2014/main" id="{F6B965DD-14BE-9975-70E9-9EDAA252A3CF}"/>
              </a:ext>
            </a:extLst>
          </p:cNvPr>
          <p:cNvSpPr>
            <a:spLocks noGrp="1"/>
          </p:cNvSpPr>
          <p:nvPr>
            <p:ph sz="half" idx="15"/>
          </p:nvPr>
        </p:nvSpPr>
        <p:spPr>
          <a:xfrm>
            <a:off x="4297942" y="3132868"/>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5" name="Content Placeholder 3">
            <a:extLst>
              <a:ext uri="{FF2B5EF4-FFF2-40B4-BE49-F238E27FC236}">
                <a16:creationId xmlns:a16="http://schemas.microsoft.com/office/drawing/2014/main" id="{87B78EC2-E609-541E-2C32-80FB6AF27C02}"/>
              </a:ext>
            </a:extLst>
          </p:cNvPr>
          <p:cNvSpPr>
            <a:spLocks noGrp="1"/>
          </p:cNvSpPr>
          <p:nvPr>
            <p:ph sz="half" idx="16"/>
          </p:nvPr>
        </p:nvSpPr>
        <p:spPr>
          <a:xfrm>
            <a:off x="7761578" y="313705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2103556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11C74C20-0F68-6188-7CD2-4971234AF0F8}"/>
              </a:ext>
            </a:extLst>
          </p:cNvPr>
          <p:cNvSpPr>
            <a:spLocks noGrp="1"/>
          </p:cNvSpPr>
          <p:nvPr>
            <p:ph type="body" idx="1"/>
          </p:nvPr>
        </p:nvSpPr>
        <p:spPr>
          <a:xfrm>
            <a:off x="838198" y="1719451"/>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Chart Placeholder 7">
            <a:extLst>
              <a:ext uri="{FF2B5EF4-FFF2-40B4-BE49-F238E27FC236}">
                <a16:creationId xmlns:a16="http://schemas.microsoft.com/office/drawing/2014/main" id="{40358100-CBA5-3FEA-1970-56751720DA32}"/>
              </a:ext>
            </a:extLst>
          </p:cNvPr>
          <p:cNvSpPr>
            <a:spLocks noGrp="1"/>
          </p:cNvSpPr>
          <p:nvPr>
            <p:ph type="chart" sz="quarter" idx="15"/>
          </p:nvPr>
        </p:nvSpPr>
        <p:spPr>
          <a:xfrm>
            <a:off x="862014" y="3001029"/>
            <a:ext cx="4748210" cy="2210185"/>
          </a:xfrm>
        </p:spPr>
        <p:txBody>
          <a:bodyPr/>
          <a:lstStyle/>
          <a:p>
            <a:endParaRPr lang="en-GB"/>
          </a:p>
        </p:txBody>
      </p:sp>
      <p:sp>
        <p:nvSpPr>
          <p:cNvPr id="6" name="Picture Placeholder 10">
            <a:extLst>
              <a:ext uri="{FF2B5EF4-FFF2-40B4-BE49-F238E27FC236}">
                <a16:creationId xmlns:a16="http://schemas.microsoft.com/office/drawing/2014/main" id="{1DC499AC-8E9F-8E17-5E20-B2EED9FBCD8D}"/>
              </a:ext>
            </a:extLst>
          </p:cNvPr>
          <p:cNvSpPr>
            <a:spLocks noGrp="1"/>
          </p:cNvSpPr>
          <p:nvPr>
            <p:ph type="pic" sz="quarter" idx="16"/>
          </p:nvPr>
        </p:nvSpPr>
        <p:spPr>
          <a:xfrm>
            <a:off x="6581777" y="1719451"/>
            <a:ext cx="3391073" cy="3491763"/>
          </a:xfrm>
        </p:spPr>
        <p:txBody>
          <a:bodyPr/>
          <a:lstStyle/>
          <a:p>
            <a:endParaRPr lang="en-GB"/>
          </a:p>
        </p:txBody>
      </p:sp>
    </p:spTree>
    <p:extLst>
      <p:ext uri="{BB962C8B-B14F-4D97-AF65-F5344CB8AC3E}">
        <p14:creationId xmlns:p14="http://schemas.microsoft.com/office/powerpoint/2010/main" val="1849998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EDDE77C4-8545-9E2C-D686-1FD4A8EFB948}"/>
              </a:ext>
            </a:extLst>
          </p:cNvPr>
          <p:cNvSpPr>
            <a:spLocks noGrp="1"/>
          </p:cNvSpPr>
          <p:nvPr>
            <p:ph type="body" idx="1"/>
          </p:nvPr>
        </p:nvSpPr>
        <p:spPr>
          <a:xfrm>
            <a:off x="838198" y="1919565"/>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Picture Placeholder 10">
            <a:extLst>
              <a:ext uri="{FF2B5EF4-FFF2-40B4-BE49-F238E27FC236}">
                <a16:creationId xmlns:a16="http://schemas.microsoft.com/office/drawing/2014/main" id="{D34F1B60-ACFC-948B-42B2-A7F84B8E0301}"/>
              </a:ext>
            </a:extLst>
          </p:cNvPr>
          <p:cNvSpPr>
            <a:spLocks noGrp="1"/>
          </p:cNvSpPr>
          <p:nvPr>
            <p:ph type="pic" sz="quarter" idx="16"/>
          </p:nvPr>
        </p:nvSpPr>
        <p:spPr>
          <a:xfrm>
            <a:off x="6284941" y="1920855"/>
            <a:ext cx="3706956" cy="3491845"/>
          </a:xfrm>
        </p:spPr>
        <p:txBody>
          <a:bodyPr/>
          <a:lstStyle/>
          <a:p>
            <a:endParaRPr lang="en-GB"/>
          </a:p>
        </p:txBody>
      </p:sp>
    </p:spTree>
    <p:extLst>
      <p:ext uri="{BB962C8B-B14F-4D97-AF65-F5344CB8AC3E}">
        <p14:creationId xmlns:p14="http://schemas.microsoft.com/office/powerpoint/2010/main" val="3346125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Text Placeholder 2">
            <a:extLst>
              <a:ext uri="{FF2B5EF4-FFF2-40B4-BE49-F238E27FC236}">
                <a16:creationId xmlns:a16="http://schemas.microsoft.com/office/drawing/2014/main" id="{75D526C3-01E3-7624-8E02-21681254BF51}"/>
              </a:ext>
            </a:extLst>
          </p:cNvPr>
          <p:cNvSpPr>
            <a:spLocks noGrp="1"/>
          </p:cNvSpPr>
          <p:nvPr>
            <p:ph type="body" idx="1"/>
          </p:nvPr>
        </p:nvSpPr>
        <p:spPr>
          <a:xfrm>
            <a:off x="835930" y="816432"/>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ext Placeholder 4">
            <a:extLst>
              <a:ext uri="{FF2B5EF4-FFF2-40B4-BE49-F238E27FC236}">
                <a16:creationId xmlns:a16="http://schemas.microsoft.com/office/drawing/2014/main" id="{95CC3581-7FB2-ADE8-0120-20F2FE4831EF}"/>
              </a:ext>
            </a:extLst>
          </p:cNvPr>
          <p:cNvSpPr>
            <a:spLocks noGrp="1"/>
          </p:cNvSpPr>
          <p:nvPr>
            <p:ph type="body" sz="quarter" idx="3"/>
          </p:nvPr>
        </p:nvSpPr>
        <p:spPr>
          <a:xfrm>
            <a:off x="7775000" y="816430"/>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ext Placeholder 4">
            <a:extLst>
              <a:ext uri="{FF2B5EF4-FFF2-40B4-BE49-F238E27FC236}">
                <a16:creationId xmlns:a16="http://schemas.microsoft.com/office/drawing/2014/main" id="{9B0A5F9D-0C82-0FB3-9605-781E642D68F4}"/>
              </a:ext>
            </a:extLst>
          </p:cNvPr>
          <p:cNvSpPr>
            <a:spLocks noGrp="1"/>
          </p:cNvSpPr>
          <p:nvPr>
            <p:ph type="body" sz="quarter" idx="14"/>
          </p:nvPr>
        </p:nvSpPr>
        <p:spPr>
          <a:xfrm>
            <a:off x="4305465" y="816430"/>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Picture Placeholder 11">
            <a:extLst>
              <a:ext uri="{FF2B5EF4-FFF2-40B4-BE49-F238E27FC236}">
                <a16:creationId xmlns:a16="http://schemas.microsoft.com/office/drawing/2014/main" id="{9EAC8954-D629-2764-5EBD-BB8C5AB251BC}"/>
              </a:ext>
            </a:extLst>
          </p:cNvPr>
          <p:cNvSpPr>
            <a:spLocks noGrp="1"/>
          </p:cNvSpPr>
          <p:nvPr>
            <p:ph type="pic" sz="quarter" idx="15"/>
          </p:nvPr>
        </p:nvSpPr>
        <p:spPr>
          <a:xfrm>
            <a:off x="835930" y="2072302"/>
            <a:ext cx="2982308" cy="3097279"/>
          </a:xfrm>
          <a:solidFill>
            <a:srgbClr val="CADDFF"/>
          </a:solidFill>
        </p:spPr>
        <p:txBody>
          <a:bodyPr/>
          <a:lstStyle/>
          <a:p>
            <a:endParaRPr lang="en-GB"/>
          </a:p>
        </p:txBody>
      </p:sp>
      <p:sp>
        <p:nvSpPr>
          <p:cNvPr id="8" name="Picture Placeholder 11">
            <a:extLst>
              <a:ext uri="{FF2B5EF4-FFF2-40B4-BE49-F238E27FC236}">
                <a16:creationId xmlns:a16="http://schemas.microsoft.com/office/drawing/2014/main" id="{DF580165-E117-B9E0-DCE7-92CF6FF8C080}"/>
              </a:ext>
            </a:extLst>
          </p:cNvPr>
          <p:cNvSpPr>
            <a:spLocks noGrp="1"/>
          </p:cNvSpPr>
          <p:nvPr>
            <p:ph type="pic" sz="quarter" idx="16"/>
          </p:nvPr>
        </p:nvSpPr>
        <p:spPr>
          <a:xfrm>
            <a:off x="4305465" y="2072301"/>
            <a:ext cx="2982308" cy="3097279"/>
          </a:xfrm>
          <a:solidFill>
            <a:srgbClr val="CADDFF"/>
          </a:solidFill>
        </p:spPr>
        <p:txBody>
          <a:bodyPr/>
          <a:lstStyle/>
          <a:p>
            <a:endParaRPr lang="en-GB"/>
          </a:p>
        </p:txBody>
      </p:sp>
      <p:sp>
        <p:nvSpPr>
          <p:cNvPr id="11" name="Picture Placeholder 11">
            <a:extLst>
              <a:ext uri="{FF2B5EF4-FFF2-40B4-BE49-F238E27FC236}">
                <a16:creationId xmlns:a16="http://schemas.microsoft.com/office/drawing/2014/main" id="{1362BADC-F6AE-55C9-4ED2-6FCB9A189C21}"/>
              </a:ext>
            </a:extLst>
          </p:cNvPr>
          <p:cNvSpPr>
            <a:spLocks noGrp="1"/>
          </p:cNvSpPr>
          <p:nvPr>
            <p:ph type="pic" sz="quarter" idx="17"/>
          </p:nvPr>
        </p:nvSpPr>
        <p:spPr>
          <a:xfrm>
            <a:off x="7775000" y="2072301"/>
            <a:ext cx="2883116" cy="3097279"/>
          </a:xfrm>
          <a:solidFill>
            <a:srgbClr val="CADDFF"/>
          </a:solidFill>
        </p:spPr>
        <p:txBody>
          <a:bodyPr/>
          <a:lstStyle/>
          <a:p>
            <a:endParaRPr lang="en-GB"/>
          </a:p>
        </p:txBody>
      </p:sp>
    </p:spTree>
    <p:extLst>
      <p:ext uri="{BB962C8B-B14F-4D97-AF65-F5344CB8AC3E}">
        <p14:creationId xmlns:p14="http://schemas.microsoft.com/office/powerpoint/2010/main" val="2748759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276676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conclusion">
    <p:bg>
      <p:bgPr>
        <a:solidFill>
          <a:srgbClr val="2B3D9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solidFill>
                  <a:schemeClr val="bg1"/>
                </a:solidFill>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lvl1pPr>
              <a:defRPr>
                <a:solidFill>
                  <a:schemeClr val="bg1"/>
                </a:solidFill>
              </a:defRPr>
            </a:lvl1pPr>
          </a:lstStyle>
          <a:p>
            <a:r>
              <a:rPr lang="it-IT"/>
              <a:t>www.equineteurope.org</a:t>
            </a:r>
            <a:endParaRPr lang="en-GB"/>
          </a:p>
        </p:txBody>
      </p:sp>
      <p:pic>
        <p:nvPicPr>
          <p:cNvPr id="5" name="Picture 4">
            <a:extLst>
              <a:ext uri="{FF2B5EF4-FFF2-40B4-BE49-F238E27FC236}">
                <a16:creationId xmlns:a16="http://schemas.microsoft.com/office/drawing/2014/main" id="{C1B32337-ADEB-ED09-EBED-1959F555422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181" y="6194774"/>
            <a:ext cx="2475445" cy="519336"/>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33B82AE-9181-AC76-F3BC-631487C4164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pic>
        <p:nvPicPr>
          <p:cNvPr id="15" name="Picture 14">
            <a:extLst>
              <a:ext uri="{FF2B5EF4-FFF2-40B4-BE49-F238E27FC236}">
                <a16:creationId xmlns:a16="http://schemas.microsoft.com/office/drawing/2014/main" id="{37306491-EBBF-6395-52CE-24BBA14932A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4414" t="37497" r="31213" b="34898"/>
          <a:stretch/>
        </p:blipFill>
        <p:spPr>
          <a:xfrm>
            <a:off x="10050596" y="5906895"/>
            <a:ext cx="559668" cy="449455"/>
          </a:xfrm>
          <a:prstGeom prst="rect">
            <a:avLst/>
          </a:prstGeom>
        </p:spPr>
      </p:pic>
      <p:sp>
        <p:nvSpPr>
          <p:cNvPr id="6" name="Rectangle 5">
            <a:extLst>
              <a:ext uri="{FF2B5EF4-FFF2-40B4-BE49-F238E27FC236}">
                <a16:creationId xmlns:a16="http://schemas.microsoft.com/office/drawing/2014/main" id="{D8CC889A-E6A7-FB9E-6F51-8217514BD771}"/>
              </a:ext>
            </a:extLst>
          </p:cNvPr>
          <p:cNvSpPr/>
          <p:nvPr userDrawn="1"/>
        </p:nvSpPr>
        <p:spPr>
          <a:xfrm>
            <a:off x="168616" y="370703"/>
            <a:ext cx="1067060" cy="778475"/>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DC8172-265E-2B3A-A652-F9DDB2D085A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35456" t="38919" r="34351" b="42004"/>
          <a:stretch/>
        </p:blipFill>
        <p:spPr>
          <a:xfrm>
            <a:off x="168616" y="84072"/>
            <a:ext cx="2895859" cy="1029159"/>
          </a:xfrm>
          <a:prstGeom prst="rect">
            <a:avLst/>
          </a:prstGeom>
        </p:spPr>
      </p:pic>
      <p:sp>
        <p:nvSpPr>
          <p:cNvPr id="10" name="TextBox 9">
            <a:extLst>
              <a:ext uri="{FF2B5EF4-FFF2-40B4-BE49-F238E27FC236}">
                <a16:creationId xmlns:a16="http://schemas.microsoft.com/office/drawing/2014/main" id="{BF7C31DF-A409-6CB7-167B-625ACE61E590}"/>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chemeClr val="bg1"/>
                </a:solidFill>
                <a:latin typeface="DINPro-Black" panose="02000503030000020004" pitchFamily="50" charset="0"/>
              </a:rPr>
              <a:t>THANK YOU  FOR YOUR ATTENTION!</a:t>
            </a:r>
            <a:endParaRPr lang="en-GB" sz="3600">
              <a:solidFill>
                <a:schemeClr val="bg1"/>
              </a:solidFill>
              <a:latin typeface="DINPro-Black" panose="02000503030000020004" pitchFamily="50" charset="0"/>
            </a:endParaRPr>
          </a:p>
        </p:txBody>
      </p:sp>
      <p:sp>
        <p:nvSpPr>
          <p:cNvPr id="11" name="TextBox 10">
            <a:extLst>
              <a:ext uri="{FF2B5EF4-FFF2-40B4-BE49-F238E27FC236}">
                <a16:creationId xmlns:a16="http://schemas.microsoft.com/office/drawing/2014/main" id="{EA0DF80E-E869-F89E-2FBC-F5E84FD174EF}"/>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chemeClr val="bg1"/>
                </a:solidFill>
                <a:latin typeface="DINPro-Bold" panose="02000503030000020004" pitchFamily="50" charset="0"/>
              </a:rPr>
              <a:t>ANY QUESTIONS?</a:t>
            </a:r>
            <a:endParaRPr lang="en-GB" sz="3200">
              <a:solidFill>
                <a:schemeClr val="bg1"/>
              </a:solidFill>
              <a:latin typeface="DINPro-Bold" panose="02000503030000020004" pitchFamily="50" charset="0"/>
            </a:endParaRPr>
          </a:p>
        </p:txBody>
      </p:sp>
      <p:sp>
        <p:nvSpPr>
          <p:cNvPr id="12" name="TextBox 11">
            <a:extLst>
              <a:ext uri="{FF2B5EF4-FFF2-40B4-BE49-F238E27FC236}">
                <a16:creationId xmlns:a16="http://schemas.microsoft.com/office/drawing/2014/main" id="{7B029EBE-6BC8-FDE9-C5A9-07E1411A0122}"/>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chemeClr val="bg1"/>
                </a:solidFill>
                <a:latin typeface="DINPro-Regular" panose="02000503030000020004" pitchFamily="50" charset="0"/>
              </a:rPr>
              <a:t>EQUINET SECRETARIAT</a:t>
            </a:r>
          </a:p>
          <a:p>
            <a:pPr lvl="0">
              <a:lnSpc>
                <a:spcPct val="100000"/>
              </a:lnSpc>
            </a:pPr>
            <a:r>
              <a:rPr lang="it-IT" sz="2000">
                <a:solidFill>
                  <a:schemeClr val="bg1"/>
                </a:solidFill>
                <a:latin typeface="DINPro-Regular" panose="02000503030000020004" pitchFamily="50" charset="0"/>
              </a:rPr>
              <a:t>Place Victor Horta, 40, 1060</a:t>
            </a:r>
          </a:p>
          <a:p>
            <a:pPr lvl="0">
              <a:lnSpc>
                <a:spcPct val="100000"/>
              </a:lnSpc>
            </a:pPr>
            <a:r>
              <a:rPr lang="en-GB" sz="2000">
                <a:solidFill>
                  <a:schemeClr val="bg1"/>
                </a:solidFill>
                <a:latin typeface="DINPro-Regular" panose="02000503030000020004" pitchFamily="50" charset="0"/>
              </a:rPr>
              <a:t>Brussels, Belgium</a:t>
            </a:r>
          </a:p>
          <a:p>
            <a:pPr lvl="0">
              <a:lnSpc>
                <a:spcPct val="100000"/>
              </a:lnSpc>
            </a:pPr>
            <a:r>
              <a:rPr lang="en-GB" sz="2000">
                <a:solidFill>
                  <a:schemeClr val="bg1"/>
                </a:solidFill>
                <a:latin typeface="DINPro-Regular" panose="02000503030000020004" pitchFamily="50" charset="0"/>
              </a:rPr>
              <a:t>Tel: +32 (0)2 212 3182</a:t>
            </a:r>
          </a:p>
          <a:p>
            <a:pPr lvl="0">
              <a:lnSpc>
                <a:spcPct val="100000"/>
              </a:lnSpc>
            </a:pPr>
            <a:r>
              <a:rPr lang="en-GB" sz="2000">
                <a:solidFill>
                  <a:schemeClr val="bg1"/>
                </a:solidFill>
                <a:latin typeface="DINPro-Regular" panose="02000503030000020004" pitchFamily="50" charset="0"/>
              </a:rPr>
              <a:t>info@equineteurope.org</a:t>
            </a:r>
            <a:r>
              <a:rPr lang="en-GB" sz="2000">
                <a:solidFill>
                  <a:srgbClr val="264D99"/>
                </a:solidFill>
                <a:latin typeface="DINPro-Regular" panose="02000503030000020004" pitchFamily="50" charset="0"/>
              </a:rPr>
              <a:t> </a:t>
            </a:r>
          </a:p>
        </p:txBody>
      </p:sp>
    </p:spTree>
    <p:extLst>
      <p:ext uri="{BB962C8B-B14F-4D97-AF65-F5344CB8AC3E}">
        <p14:creationId xmlns:p14="http://schemas.microsoft.com/office/powerpoint/2010/main" val="343239417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048395" y="226682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1147582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154616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Content Placeholder 2">
            <a:extLst>
              <a:ext uri="{FF2B5EF4-FFF2-40B4-BE49-F238E27FC236}">
                <a16:creationId xmlns:a16="http://schemas.microsoft.com/office/drawing/2014/main" id="{931A9237-0058-28A1-4369-B587237E3B85}"/>
              </a:ext>
            </a:extLst>
          </p:cNvPr>
          <p:cNvSpPr>
            <a:spLocks noGrp="1"/>
          </p:cNvSpPr>
          <p:nvPr>
            <p:ph sz="half" idx="1"/>
          </p:nvPr>
        </p:nvSpPr>
        <p:spPr>
          <a:xfrm>
            <a:off x="820445"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5" name="Content Placeholder 2">
            <a:extLst>
              <a:ext uri="{FF2B5EF4-FFF2-40B4-BE49-F238E27FC236}">
                <a16:creationId xmlns:a16="http://schemas.microsoft.com/office/drawing/2014/main" id="{F9D1EAB5-23C4-D835-C134-668826241A68}"/>
              </a:ext>
            </a:extLst>
          </p:cNvPr>
          <p:cNvSpPr>
            <a:spLocks noGrp="1"/>
          </p:cNvSpPr>
          <p:nvPr>
            <p:ph sz="half" idx="13"/>
          </p:nvPr>
        </p:nvSpPr>
        <p:spPr>
          <a:xfrm>
            <a:off x="6040634" y="894409"/>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3140864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9203575" cy="416721"/>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9203575" cy="701731"/>
          </a:xfrm>
        </p:spPr>
        <p:txBody>
          <a:bodyPr/>
          <a:lstStyle/>
          <a:p>
            <a:r>
              <a:rPr lang="en-GB"/>
              <a:t>Click to edit Master title style</a:t>
            </a:r>
          </a:p>
        </p:txBody>
      </p:sp>
    </p:spTree>
    <p:extLst>
      <p:ext uri="{BB962C8B-B14F-4D97-AF65-F5344CB8AC3E}">
        <p14:creationId xmlns:p14="http://schemas.microsoft.com/office/powerpoint/2010/main" val="3033937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sample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4" y="2131931"/>
            <a:ext cx="10515599"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4" y="2769734"/>
            <a:ext cx="10515599"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Title 1">
            <a:extLst>
              <a:ext uri="{FF2B5EF4-FFF2-40B4-BE49-F238E27FC236}">
                <a16:creationId xmlns:a16="http://schemas.microsoft.com/office/drawing/2014/main" id="{0F4596CB-C10A-EF2A-007E-09E8D18AEF6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620410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sample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Content Placeholder 3">
            <a:extLst>
              <a:ext uri="{FF2B5EF4-FFF2-40B4-BE49-F238E27FC236}">
                <a16:creationId xmlns:a16="http://schemas.microsoft.com/office/drawing/2014/main" id="{03A773ED-F8FF-2D61-B259-E92EDAEB2651}"/>
              </a:ext>
            </a:extLst>
          </p:cNvPr>
          <p:cNvSpPr>
            <a:spLocks noGrp="1"/>
          </p:cNvSpPr>
          <p:nvPr>
            <p:ph sz="half" idx="13"/>
          </p:nvPr>
        </p:nvSpPr>
        <p:spPr>
          <a:xfrm>
            <a:off x="6581775" y="3036434"/>
            <a:ext cx="4748210"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658177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Title 6">
            <a:extLst>
              <a:ext uri="{FF2B5EF4-FFF2-40B4-BE49-F238E27FC236}">
                <a16:creationId xmlns:a16="http://schemas.microsoft.com/office/drawing/2014/main" id="{23A53B0C-C06B-5D4A-A48F-2EED085296B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13392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eakers/pics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036434"/>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6" name="Text Placeholder 2">
            <a:extLst>
              <a:ext uri="{FF2B5EF4-FFF2-40B4-BE49-F238E27FC236}">
                <a16:creationId xmlns:a16="http://schemas.microsoft.com/office/drawing/2014/main" id="{D49D3583-7525-405E-E18F-BCD7D44E66E8}"/>
              </a:ext>
            </a:extLst>
          </p:cNvPr>
          <p:cNvSpPr>
            <a:spLocks noGrp="1"/>
          </p:cNvSpPr>
          <p:nvPr>
            <p:ph type="body" idx="14"/>
          </p:nvPr>
        </p:nvSpPr>
        <p:spPr>
          <a:xfrm>
            <a:off x="8410573" y="2131931"/>
            <a:ext cx="2919411"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949C2591-CE8B-8375-8527-A10299C60D42}"/>
              </a:ext>
            </a:extLst>
          </p:cNvPr>
          <p:cNvSpPr>
            <a:spLocks noGrp="1"/>
          </p:cNvSpPr>
          <p:nvPr>
            <p:ph sz="half" idx="15"/>
          </p:nvPr>
        </p:nvSpPr>
        <p:spPr>
          <a:xfrm>
            <a:off x="463629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8" name="Content Placeholder 3">
            <a:extLst>
              <a:ext uri="{FF2B5EF4-FFF2-40B4-BE49-F238E27FC236}">
                <a16:creationId xmlns:a16="http://schemas.microsoft.com/office/drawing/2014/main" id="{CE08C01F-7388-E412-F96D-A15A16004062}"/>
              </a:ext>
            </a:extLst>
          </p:cNvPr>
          <p:cNvSpPr>
            <a:spLocks noGrp="1"/>
          </p:cNvSpPr>
          <p:nvPr>
            <p:ph sz="half" idx="16"/>
          </p:nvPr>
        </p:nvSpPr>
        <p:spPr>
          <a:xfrm>
            <a:off x="8410575" y="3036432"/>
            <a:ext cx="291941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0" name="Text Placeholder 2">
            <a:extLst>
              <a:ext uri="{FF2B5EF4-FFF2-40B4-BE49-F238E27FC236}">
                <a16:creationId xmlns:a16="http://schemas.microsoft.com/office/drawing/2014/main" id="{973DB0E9-97B0-D0DF-BBCE-9B8D3702068D}"/>
              </a:ext>
            </a:extLst>
          </p:cNvPr>
          <p:cNvSpPr>
            <a:spLocks noGrp="1"/>
          </p:cNvSpPr>
          <p:nvPr>
            <p:ph type="body" idx="17"/>
          </p:nvPr>
        </p:nvSpPr>
        <p:spPr>
          <a:xfrm>
            <a:off x="4636295" y="2159449"/>
            <a:ext cx="2919410"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 name="Title 1">
            <a:extLst>
              <a:ext uri="{FF2B5EF4-FFF2-40B4-BE49-F238E27FC236}">
                <a16:creationId xmlns:a16="http://schemas.microsoft.com/office/drawing/2014/main" id="{E9396904-1157-2C1E-60DC-B4984CD71B2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002348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akers/pics no title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6270" y="1450473"/>
            <a:ext cx="3361643"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041713" y="1450473"/>
            <a:ext cx="336164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438991" y="1450475"/>
            <a:ext cx="336164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416629"/>
            <a:ext cx="3362325"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438991" y="2416629"/>
            <a:ext cx="3362325"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7991475" y="2416629"/>
            <a:ext cx="3362325" cy="3097279"/>
          </a:xfrm>
          <a:solidFill>
            <a:srgbClr val="CADDFF"/>
          </a:solidFill>
        </p:spPr>
        <p:txBody>
          <a:bodyPr/>
          <a:lstStyle/>
          <a:p>
            <a:endParaRPr lang="en-GB"/>
          </a:p>
        </p:txBody>
      </p:sp>
    </p:spTree>
    <p:extLst>
      <p:ext uri="{BB962C8B-B14F-4D97-AF65-F5344CB8AC3E}">
        <p14:creationId xmlns:p14="http://schemas.microsoft.com/office/powerpoint/2010/main" val="192871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pic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3" y="3036888"/>
            <a:ext cx="4748210" cy="2210185"/>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2" name="Title 1">
            <a:extLst>
              <a:ext uri="{FF2B5EF4-FFF2-40B4-BE49-F238E27FC236}">
                <a16:creationId xmlns:a16="http://schemas.microsoft.com/office/drawing/2014/main" id="{A08C7B27-9641-6B25-9077-81CB91A7517F}"/>
              </a:ext>
            </a:extLst>
          </p:cNvPr>
          <p:cNvSpPr>
            <a:spLocks noGrp="1"/>
          </p:cNvSpPr>
          <p:nvPr>
            <p:ph type="title"/>
          </p:nvPr>
        </p:nvSpPr>
        <p:spPr>
          <a:xfrm>
            <a:off x="838200" y="1234224"/>
            <a:ext cx="10491786" cy="701731"/>
          </a:xfrm>
        </p:spPr>
        <p:txBody>
          <a:bodyPr/>
          <a:lstStyle/>
          <a:p>
            <a:r>
              <a:rPr lang="en-GB"/>
              <a:t>Click to edit Master title style</a:t>
            </a:r>
          </a:p>
        </p:txBody>
      </p:sp>
    </p:spTree>
    <p:extLst>
      <p:ext uri="{BB962C8B-B14F-4D97-AF65-F5344CB8AC3E}">
        <p14:creationId xmlns:p14="http://schemas.microsoft.com/office/powerpoint/2010/main" val="491460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pic STANDAR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1">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4729160" cy="3114675"/>
          </a:xfrm>
        </p:spPr>
        <p:txBody>
          <a:bodyPr/>
          <a:lstStyle/>
          <a:p>
            <a:endParaRPr lang="en-GB"/>
          </a:p>
        </p:txBody>
      </p:sp>
      <p:sp>
        <p:nvSpPr>
          <p:cNvPr id="2" name="Title 1">
            <a:extLst>
              <a:ext uri="{FF2B5EF4-FFF2-40B4-BE49-F238E27FC236}">
                <a16:creationId xmlns:a16="http://schemas.microsoft.com/office/drawing/2014/main" id="{D3C6931A-B4F1-F769-5C31-7A9FC518E910}"/>
              </a:ext>
            </a:extLst>
          </p:cNvPr>
          <p:cNvSpPr>
            <a:spLocks noGrp="1"/>
          </p:cNvSpPr>
          <p:nvPr>
            <p:ph type="title"/>
          </p:nvPr>
        </p:nvSpPr>
        <p:spPr>
          <a:xfrm>
            <a:off x="838200" y="1234224"/>
            <a:ext cx="10491786" cy="701731"/>
          </a:xfrm>
        </p:spPr>
        <p:txBody>
          <a:bodyPr/>
          <a:lstStyle/>
          <a:p>
            <a:r>
              <a:rPr lang="en-GB"/>
              <a:t>Click to edit Master title style</a:t>
            </a:r>
          </a:p>
        </p:txBody>
      </p:sp>
    </p:spTree>
    <p:extLst>
      <p:ext uri="{BB962C8B-B14F-4D97-AF65-F5344CB8AC3E}">
        <p14:creationId xmlns:p14="http://schemas.microsoft.com/office/powerpoint/2010/main" val="5406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itle STANDAR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BBCAFF-1A8A-3B43-DCB7-AF12F056199C}"/>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D7740388-8496-2324-6FE0-B51B157EC1B1}"/>
              </a:ext>
            </a:extLst>
          </p:cNvPr>
          <p:cNvSpPr>
            <a:spLocks noGrp="1"/>
          </p:cNvSpPr>
          <p:nvPr>
            <p:ph type="sldNum" sz="quarter" idx="11"/>
          </p:nvPr>
        </p:nvSpPr>
        <p:spPr/>
        <p:txBody>
          <a:bodyPr/>
          <a:lstStyle/>
          <a:p>
            <a:fld id="{83FF0C45-A2D3-4855-B11D-F84F2ECAE27B}" type="slidenum">
              <a:rPr lang="en-GB" smtClean="0"/>
              <a:pPr/>
              <a:t>‹N›</a:t>
            </a:fld>
            <a:endParaRPr lang="en-GB"/>
          </a:p>
        </p:txBody>
      </p:sp>
      <p:sp>
        <p:nvSpPr>
          <p:cNvPr id="5" name="Title Placeholder 1">
            <a:extLst>
              <a:ext uri="{FF2B5EF4-FFF2-40B4-BE49-F238E27FC236}">
                <a16:creationId xmlns:a16="http://schemas.microsoft.com/office/drawing/2014/main" id="{AFDB05FC-489E-04C6-C243-E1020C1299A1}"/>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GB"/>
              <a:t>Click to edit Master title style</a:t>
            </a:r>
          </a:p>
        </p:txBody>
      </p:sp>
      <p:sp>
        <p:nvSpPr>
          <p:cNvPr id="6" name="Text Placeholder 2">
            <a:extLst>
              <a:ext uri="{FF2B5EF4-FFF2-40B4-BE49-F238E27FC236}">
                <a16:creationId xmlns:a16="http://schemas.microsoft.com/office/drawing/2014/main" id="{599E498C-93F5-5CAD-B5E2-70AA1C0DF0FD}"/>
              </a:ext>
            </a:extLst>
          </p:cNvPr>
          <p:cNvSpPr>
            <a:spLocks noGrp="1"/>
          </p:cNvSpPr>
          <p:nvPr>
            <p:ph idx="1"/>
          </p:nvPr>
        </p:nvSpPr>
        <p:spPr>
          <a:xfrm>
            <a:off x="838200" y="3429000"/>
            <a:ext cx="8003959" cy="480131"/>
          </a:xfrm>
          <a:prstGeom prst="rect">
            <a:avLst/>
          </a:prstGeom>
        </p:spPr>
        <p:txBody>
          <a:bodyPr vert="horz" wrap="square" lIns="91440" tIns="45720" rIns="91440" bIns="45720" rtlCol="0">
            <a:spAutoFit/>
          </a:bodyPr>
          <a:lstStyle/>
          <a:p>
            <a:pPr lvl="0"/>
            <a:r>
              <a:rPr lang="en-GB"/>
              <a:t>Click to edit Master text styles</a:t>
            </a:r>
          </a:p>
        </p:txBody>
      </p:sp>
    </p:spTree>
    <p:extLst>
      <p:ext uri="{BB962C8B-B14F-4D97-AF65-F5344CB8AC3E}">
        <p14:creationId xmlns:p14="http://schemas.microsoft.com/office/powerpoint/2010/main" val="162327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STANDARD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38201" y="1817687"/>
            <a:ext cx="4667250"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68011BE5-536A-F8C4-D559-9365FA0A59B8}"/>
              </a:ext>
            </a:extLst>
          </p:cNvPr>
          <p:cNvSpPr>
            <a:spLocks noGrp="1"/>
          </p:cNvSpPr>
          <p:nvPr>
            <p:ph sz="half" idx="2"/>
          </p:nvPr>
        </p:nvSpPr>
        <p:spPr>
          <a:xfrm>
            <a:off x="6686550" y="1817687"/>
            <a:ext cx="4667250" cy="3222624"/>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‹N›</a:t>
            </a:fld>
            <a:endParaRPr lang="en-GB"/>
          </a:p>
        </p:txBody>
      </p:sp>
    </p:spTree>
    <p:extLst>
      <p:ext uri="{BB962C8B-B14F-4D97-AF65-F5344CB8AC3E}">
        <p14:creationId xmlns:p14="http://schemas.microsoft.com/office/powerpoint/2010/main" val="3578829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STANDA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EE12-6DA9-D144-C9AC-E5E52E06EF0B}"/>
              </a:ext>
            </a:extLst>
          </p:cNvPr>
          <p:cNvSpPr>
            <a:spLocks noGrp="1"/>
          </p:cNvSpPr>
          <p:nvPr>
            <p:ph type="title"/>
          </p:nvPr>
        </p:nvSpPr>
        <p:spPr>
          <a:xfrm>
            <a:off x="838200" y="2053956"/>
            <a:ext cx="10515600" cy="923330"/>
          </a:xfrm>
        </p:spPr>
        <p:txBody>
          <a:bodyPr anchor="ctr" anchorCtr="0"/>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10515600" cy="424732"/>
          </a:xfrm>
        </p:spPr>
        <p:txBody>
          <a:bodyPr/>
          <a:lstStyle>
            <a:lvl1pPr marL="0" indent="0">
              <a:buNone/>
              <a:defRPr sz="2400">
                <a:solidFill>
                  <a:schemeClr val="tx1">
                    <a:tint val="82000"/>
                  </a:schemeClr>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‹N›</a:t>
            </a:fld>
            <a:endParaRPr lang="en-GB"/>
          </a:p>
        </p:txBody>
      </p:sp>
    </p:spTree>
    <p:extLst>
      <p:ext uri="{BB962C8B-B14F-4D97-AF65-F5344CB8AC3E}">
        <p14:creationId xmlns:p14="http://schemas.microsoft.com/office/powerpoint/2010/main" val="287908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fffee Break STANDAR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9" name="Text Placeholder 8">
            <a:extLst>
              <a:ext uri="{FF2B5EF4-FFF2-40B4-BE49-F238E27FC236}">
                <a16:creationId xmlns:a16="http://schemas.microsoft.com/office/drawing/2014/main" id="{7703D1F8-0643-43AB-B4CC-EA6F6F681E7F}"/>
              </a:ext>
            </a:extLst>
          </p:cNvPr>
          <p:cNvSpPr>
            <a:spLocks noGrp="1"/>
          </p:cNvSpPr>
          <p:nvPr>
            <p:ph type="body" sz="quarter" idx="13" hasCustomPrompt="1"/>
          </p:nvPr>
        </p:nvSpPr>
        <p:spPr>
          <a:xfrm>
            <a:off x="1949539" y="2819770"/>
            <a:ext cx="2324100"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1473537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unch Break STANDAR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613645" y="230007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04C754C0-5A19-AFC7-2D30-FAF9EE7571CB}"/>
              </a:ext>
            </a:extLst>
          </p:cNvPr>
          <p:cNvSpPr>
            <a:spLocks noGrp="1"/>
          </p:cNvSpPr>
          <p:nvPr>
            <p:ph type="body" sz="quarter" idx="13" hasCustomPrompt="1"/>
          </p:nvPr>
        </p:nvSpPr>
        <p:spPr>
          <a:xfrm>
            <a:off x="2283986" y="2593718"/>
            <a:ext cx="1668218"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40615435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Q&amp;A STANDAR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2681977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4" y="2128058"/>
            <a:ext cx="9103823" cy="42860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2769734"/>
            <a:ext cx="9080008"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Title 7">
            <a:extLst>
              <a:ext uri="{FF2B5EF4-FFF2-40B4-BE49-F238E27FC236}">
                <a16:creationId xmlns:a16="http://schemas.microsoft.com/office/drawing/2014/main" id="{9ED207BF-D3EB-0BC1-1B96-15A413E04FCB}"/>
              </a:ext>
            </a:extLst>
          </p:cNvPr>
          <p:cNvSpPr>
            <a:spLocks noGrp="1"/>
          </p:cNvSpPr>
          <p:nvPr>
            <p:ph type="title"/>
          </p:nvPr>
        </p:nvSpPr>
        <p:spPr>
          <a:xfrm>
            <a:off x="838200" y="1234224"/>
            <a:ext cx="9103822" cy="701731"/>
          </a:xfrm>
        </p:spPr>
        <p:txBody>
          <a:bodyPr/>
          <a:lstStyle>
            <a:lvl1pPr>
              <a:defRPr/>
            </a:lvl1pPr>
          </a:lstStyle>
          <a:p>
            <a:r>
              <a:rPr lang="en-GB"/>
              <a:t>Click to edit Master title style</a:t>
            </a:r>
          </a:p>
        </p:txBody>
      </p:sp>
    </p:spTree>
    <p:extLst>
      <p:ext uri="{BB962C8B-B14F-4D97-AF65-F5344CB8AC3E}">
        <p14:creationId xmlns:p14="http://schemas.microsoft.com/office/powerpoint/2010/main" val="488322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sam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218454"/>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202684"/>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Title 7">
            <a:extLst>
              <a:ext uri="{FF2B5EF4-FFF2-40B4-BE49-F238E27FC236}">
                <a16:creationId xmlns:a16="http://schemas.microsoft.com/office/drawing/2014/main" id="{232B103A-C67F-A5AC-B5EA-BB20D1A3A991}"/>
              </a:ext>
            </a:extLst>
          </p:cNvPr>
          <p:cNvSpPr>
            <a:spLocks noGrp="1"/>
          </p:cNvSpPr>
          <p:nvPr>
            <p:ph type="title"/>
          </p:nvPr>
        </p:nvSpPr>
        <p:spPr/>
        <p:txBody>
          <a:bodyPr/>
          <a:lstStyle/>
          <a:p>
            <a:r>
              <a:rPr lang="en-GB"/>
              <a:t>Click to edit Master title style</a:t>
            </a:r>
          </a:p>
        </p:txBody>
      </p:sp>
      <p:sp>
        <p:nvSpPr>
          <p:cNvPr id="5" name="Text Placeholder 2">
            <a:extLst>
              <a:ext uri="{FF2B5EF4-FFF2-40B4-BE49-F238E27FC236}">
                <a16:creationId xmlns:a16="http://schemas.microsoft.com/office/drawing/2014/main" id="{42D42500-9FFA-A05C-64B6-7DBBECA947F7}"/>
              </a:ext>
            </a:extLst>
          </p:cNvPr>
          <p:cNvSpPr>
            <a:spLocks noGrp="1"/>
          </p:cNvSpPr>
          <p:nvPr>
            <p:ph type="body" idx="15"/>
          </p:nvPr>
        </p:nvSpPr>
        <p:spPr>
          <a:xfrm>
            <a:off x="6048893" y="2218472"/>
            <a:ext cx="3892865" cy="70173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3">
            <a:extLst>
              <a:ext uri="{FF2B5EF4-FFF2-40B4-BE49-F238E27FC236}">
                <a16:creationId xmlns:a16="http://schemas.microsoft.com/office/drawing/2014/main" id="{63647A4D-377D-BA35-92BB-70CA6DD57834}"/>
              </a:ext>
            </a:extLst>
          </p:cNvPr>
          <p:cNvSpPr>
            <a:spLocks noGrp="1"/>
          </p:cNvSpPr>
          <p:nvPr>
            <p:ph sz="half" idx="16"/>
          </p:nvPr>
        </p:nvSpPr>
        <p:spPr>
          <a:xfrm>
            <a:off x="6048894" y="3202684"/>
            <a:ext cx="3892865" cy="2210639"/>
          </a:xfrm>
        </p:spPr>
        <p:txBody>
          <a:bodyPr/>
          <a:lstStyle>
            <a:lvl1pPr marL="0" indent="0">
              <a:buNone/>
              <a:defRPr>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87156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eakers with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228367"/>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040624-F925-A593-742D-0FA09628AB8F}"/>
              </a:ext>
            </a:extLst>
          </p:cNvPr>
          <p:cNvSpPr>
            <a:spLocks noGrp="1"/>
          </p:cNvSpPr>
          <p:nvPr>
            <p:ph sz="half" idx="2"/>
          </p:nvPr>
        </p:nvSpPr>
        <p:spPr>
          <a:xfrm>
            <a:off x="862015" y="3429000"/>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3" name="Title 12">
            <a:extLst>
              <a:ext uri="{FF2B5EF4-FFF2-40B4-BE49-F238E27FC236}">
                <a16:creationId xmlns:a16="http://schemas.microsoft.com/office/drawing/2014/main" id="{DA2057CD-E40B-AC63-15EF-39C4C1D907BE}"/>
              </a:ext>
            </a:extLst>
          </p:cNvPr>
          <p:cNvSpPr>
            <a:spLocks noGrp="1"/>
          </p:cNvSpPr>
          <p:nvPr>
            <p:ph type="title"/>
          </p:nvPr>
        </p:nvSpPr>
        <p:spPr/>
        <p:txBody>
          <a:bodyPr/>
          <a:lstStyle/>
          <a:p>
            <a:r>
              <a:rPr lang="en-GB"/>
              <a:t>Click to edit Master title style</a:t>
            </a:r>
          </a:p>
        </p:txBody>
      </p:sp>
      <p:sp>
        <p:nvSpPr>
          <p:cNvPr id="2" name="Text Placeholder 2">
            <a:extLst>
              <a:ext uri="{FF2B5EF4-FFF2-40B4-BE49-F238E27FC236}">
                <a16:creationId xmlns:a16="http://schemas.microsoft.com/office/drawing/2014/main" id="{54BE6543-D0CD-B6AB-9E25-92AD661DDDD9}"/>
              </a:ext>
            </a:extLst>
          </p:cNvPr>
          <p:cNvSpPr>
            <a:spLocks noGrp="1"/>
          </p:cNvSpPr>
          <p:nvPr>
            <p:ph type="body" idx="13"/>
          </p:nvPr>
        </p:nvSpPr>
        <p:spPr>
          <a:xfrm>
            <a:off x="4297942" y="2228367"/>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2">
            <a:extLst>
              <a:ext uri="{FF2B5EF4-FFF2-40B4-BE49-F238E27FC236}">
                <a16:creationId xmlns:a16="http://schemas.microsoft.com/office/drawing/2014/main" id="{E3D6745E-52DF-AA48-02A7-3A00AA01F400}"/>
              </a:ext>
            </a:extLst>
          </p:cNvPr>
          <p:cNvSpPr>
            <a:spLocks noGrp="1"/>
          </p:cNvSpPr>
          <p:nvPr>
            <p:ph type="body" idx="14"/>
          </p:nvPr>
        </p:nvSpPr>
        <p:spPr>
          <a:xfrm>
            <a:off x="7761578" y="2235650"/>
            <a:ext cx="2230320" cy="90450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22C9519A-5CFF-AB97-91C3-AF27458AA10E}"/>
              </a:ext>
            </a:extLst>
          </p:cNvPr>
          <p:cNvSpPr>
            <a:spLocks noGrp="1"/>
          </p:cNvSpPr>
          <p:nvPr>
            <p:ph sz="half" idx="15"/>
          </p:nvPr>
        </p:nvSpPr>
        <p:spPr>
          <a:xfrm>
            <a:off x="4297942" y="343984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
        <p:nvSpPr>
          <p:cNvPr id="14" name="Content Placeholder 3">
            <a:extLst>
              <a:ext uri="{FF2B5EF4-FFF2-40B4-BE49-F238E27FC236}">
                <a16:creationId xmlns:a16="http://schemas.microsoft.com/office/drawing/2014/main" id="{1C35A6F5-3FF5-CAF6-EBCA-2986E122A1D8}"/>
              </a:ext>
            </a:extLst>
          </p:cNvPr>
          <p:cNvSpPr>
            <a:spLocks noGrp="1"/>
          </p:cNvSpPr>
          <p:nvPr>
            <p:ph sz="half" idx="16"/>
          </p:nvPr>
        </p:nvSpPr>
        <p:spPr>
          <a:xfrm>
            <a:off x="7761578" y="3439846"/>
            <a:ext cx="2230320" cy="2210637"/>
          </a:xfrm>
        </p:spPr>
        <p:txBody>
          <a:bodyPr/>
          <a:lstStyle>
            <a:lvl1pPr marL="0" indent="0">
              <a:buNone/>
              <a:defRPr sz="1800">
                <a:latin typeface="DINPro-Regular" panose="02000503030000020004" pitchFamily="50" charset="0"/>
              </a:defRPr>
            </a:lvl1pPr>
            <a:lvl2pPr marL="457200" indent="0">
              <a:buNone/>
              <a:defRPr>
                <a:latin typeface="DINPro-Regular" panose="02000503030000020004" pitchFamily="50" charset="0"/>
              </a:defRPr>
            </a:lvl2pPr>
            <a:lvl3pPr marL="914400" indent="0">
              <a:buNone/>
              <a:defRPr>
                <a:latin typeface="DINPro-Regular" panose="02000503030000020004" pitchFamily="50" charset="0"/>
              </a:defRPr>
            </a:lvl3pPr>
            <a:lvl4pPr marL="1371600" indent="0">
              <a:buNone/>
              <a:defRPr>
                <a:latin typeface="DINPro-Regular" panose="02000503030000020004" pitchFamily="50" charset="0"/>
              </a:defRPr>
            </a:lvl4pPr>
            <a:lvl5pPr marL="1828800" indent="0">
              <a:buNone/>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2010735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462407"/>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8" name="Chart Placeholder 7">
            <a:extLst>
              <a:ext uri="{FF2B5EF4-FFF2-40B4-BE49-F238E27FC236}">
                <a16:creationId xmlns:a16="http://schemas.microsoft.com/office/drawing/2014/main" id="{A765798E-8360-0066-BCAD-39A601A0755B}"/>
              </a:ext>
            </a:extLst>
          </p:cNvPr>
          <p:cNvSpPr>
            <a:spLocks noGrp="1"/>
          </p:cNvSpPr>
          <p:nvPr>
            <p:ph type="chart" sz="quarter" idx="15"/>
          </p:nvPr>
        </p:nvSpPr>
        <p:spPr>
          <a:xfrm>
            <a:off x="862015" y="3413591"/>
            <a:ext cx="4748210" cy="2210185"/>
          </a:xfrm>
        </p:spPr>
        <p:txBody>
          <a:bodyPr/>
          <a:lstStyle/>
          <a:p>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600825" y="2132013"/>
            <a:ext cx="3391073" cy="3491763"/>
          </a:xfrm>
        </p:spPr>
        <p:txBody>
          <a:bodyPr/>
          <a:lstStyle/>
          <a:p>
            <a:endParaRPr lang="en-GB"/>
          </a:p>
        </p:txBody>
      </p:sp>
      <p:sp>
        <p:nvSpPr>
          <p:cNvPr id="4" name="Title 3">
            <a:extLst>
              <a:ext uri="{FF2B5EF4-FFF2-40B4-BE49-F238E27FC236}">
                <a16:creationId xmlns:a16="http://schemas.microsoft.com/office/drawing/2014/main" id="{F86D734C-5114-B35D-E40C-E9A95754FA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283864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62015" y="2131931"/>
            <a:ext cx="4748210" cy="424732"/>
          </a:xfrm>
        </p:spPr>
        <p:txBody>
          <a:bodyPr anchor="t" anchorCtr="0"/>
          <a:lstStyle>
            <a:lvl1pPr marL="0" indent="0">
              <a:buNone/>
              <a:defRPr sz="2400" b="0">
                <a:latin typeface="DINPro-Regular" panose="0200050303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1" name="Picture Placeholder 10">
            <a:extLst>
              <a:ext uri="{FF2B5EF4-FFF2-40B4-BE49-F238E27FC236}">
                <a16:creationId xmlns:a16="http://schemas.microsoft.com/office/drawing/2014/main" id="{80A2C2BB-B3FD-D6BA-D70F-E7B30F4E0E42}"/>
              </a:ext>
            </a:extLst>
          </p:cNvPr>
          <p:cNvSpPr>
            <a:spLocks noGrp="1"/>
          </p:cNvSpPr>
          <p:nvPr>
            <p:ph type="pic" sz="quarter" idx="16"/>
          </p:nvPr>
        </p:nvSpPr>
        <p:spPr>
          <a:xfrm>
            <a:off x="6284942" y="2131931"/>
            <a:ext cx="3706956" cy="3491845"/>
          </a:xfrm>
        </p:spPr>
        <p:txBody>
          <a:bodyPr/>
          <a:lstStyle/>
          <a:p>
            <a:endParaRPr lang="en-GB"/>
          </a:p>
        </p:txBody>
      </p:sp>
      <p:sp>
        <p:nvSpPr>
          <p:cNvPr id="4" name="Title 3">
            <a:extLst>
              <a:ext uri="{FF2B5EF4-FFF2-40B4-BE49-F238E27FC236}">
                <a16:creationId xmlns:a16="http://schemas.microsoft.com/office/drawing/2014/main" id="{46A38FFB-4BDF-8679-138D-11B7CED68C0E}"/>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15934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itle STANDARD">
    <p:bg>
      <p:bgPr>
        <a:solidFill>
          <a:srgbClr val="273E9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B02A46-B209-64B2-5604-BD2355B211B6}"/>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4C8A2DD7-8A93-A07A-B0C9-A203DFC00983}"/>
              </a:ext>
            </a:extLst>
          </p:cNvPr>
          <p:cNvSpPr>
            <a:spLocks noGrp="1"/>
          </p:cNvSpPr>
          <p:nvPr>
            <p:ph type="sldNum" sz="quarter" idx="12"/>
          </p:nvPr>
        </p:nvSpPr>
        <p:spPr/>
        <p:txBody>
          <a:bodyPr/>
          <a:lstStyle>
            <a:lvl1pPr>
              <a:defRPr>
                <a:solidFill>
                  <a:schemeClr val="bg1"/>
                </a:solidFill>
              </a:defRPr>
            </a:lvl1pPr>
          </a:lstStyle>
          <a:p>
            <a:fld id="{83FF0C45-A2D3-4855-B11D-F84F2ECAE27B}" type="slidenum">
              <a:rPr lang="en-GB" smtClean="0"/>
              <a:pPr/>
              <a:t>‹N›</a:t>
            </a:fld>
            <a:endParaRPr lang="en-GB"/>
          </a:p>
        </p:txBody>
      </p:sp>
      <p:pic>
        <p:nvPicPr>
          <p:cNvPr id="4" name="Picture 3">
            <a:extLst>
              <a:ext uri="{FF2B5EF4-FFF2-40B4-BE49-F238E27FC236}">
                <a16:creationId xmlns:a16="http://schemas.microsoft.com/office/drawing/2014/main" id="{E65697A5-D0C9-624A-EDDD-69EF1346CC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8" name="Picture 7" descr="A black and white sign with white text&#10;&#10;Description automatically generated">
            <a:extLst>
              <a:ext uri="{FF2B5EF4-FFF2-40B4-BE49-F238E27FC236}">
                <a16:creationId xmlns:a16="http://schemas.microsoft.com/office/drawing/2014/main" id="{C25B17FC-9B04-0DFE-C6EA-E430A0A84041}"/>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sp>
        <p:nvSpPr>
          <p:cNvPr id="9" name="Title Placeholder 1">
            <a:extLst>
              <a:ext uri="{FF2B5EF4-FFF2-40B4-BE49-F238E27FC236}">
                <a16:creationId xmlns:a16="http://schemas.microsoft.com/office/drawing/2014/main" id="{BE5D4B54-5989-5CC9-D8F9-CFB7B03238CF}"/>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lvl1pPr>
              <a:defRPr>
                <a:solidFill>
                  <a:schemeClr val="bg1"/>
                </a:solidFill>
              </a:defRPr>
            </a:lvl1pPr>
          </a:lstStyle>
          <a:p>
            <a:r>
              <a:rPr lang="en-GB"/>
              <a:t>Click to edit Master title style</a:t>
            </a:r>
          </a:p>
        </p:txBody>
      </p:sp>
      <p:sp>
        <p:nvSpPr>
          <p:cNvPr id="10" name="Text Placeholder 2">
            <a:extLst>
              <a:ext uri="{FF2B5EF4-FFF2-40B4-BE49-F238E27FC236}">
                <a16:creationId xmlns:a16="http://schemas.microsoft.com/office/drawing/2014/main" id="{ED59B4DD-0EC8-14F6-107E-8B765AC05EC9}"/>
              </a:ext>
            </a:extLst>
          </p:cNvPr>
          <p:cNvSpPr>
            <a:spLocks noGrp="1"/>
          </p:cNvSpPr>
          <p:nvPr>
            <p:ph idx="1" hasCustomPrompt="1"/>
          </p:nvPr>
        </p:nvSpPr>
        <p:spPr>
          <a:xfrm>
            <a:off x="838200" y="3429000"/>
            <a:ext cx="8003959" cy="480131"/>
          </a:xfrm>
          <a:prstGeom prst="rect">
            <a:avLst/>
          </a:prstGeom>
        </p:spPr>
        <p:txBody>
          <a:bodyPr vert="horz" wrap="square" lIns="91440" tIns="45720" rIns="91440" bIns="45720" rtlCol="0">
            <a:spAutoFit/>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5EB46BE-E2EB-13D2-FD9B-7C0B991B59D0}"/>
              </a:ext>
            </a:extLst>
          </p:cNvPr>
          <p:cNvSpPr>
            <a:spLocks noGrp="1" noRot="1" noMove="1" noResize="1" noEditPoints="1" noAdjustHandles="1" noChangeArrowheads="1" noChangeShapeType="1"/>
          </p:cNvSpPr>
          <p:nvPr userDrawn="1"/>
        </p:nvSpPr>
        <p:spPr>
          <a:xfrm>
            <a:off x="0" y="0"/>
            <a:ext cx="3806687" cy="2007704"/>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B48A09-A3E9-20B9-5296-1A6A51F8177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769"/>
            <a:ext cx="3690632" cy="2007704"/>
          </a:xfrm>
          <a:prstGeom prst="rect">
            <a:avLst/>
          </a:prstGeom>
        </p:spPr>
      </p:pic>
    </p:spTree>
    <p:extLst>
      <p:ext uri="{BB962C8B-B14F-4D97-AF65-F5344CB8AC3E}">
        <p14:creationId xmlns:p14="http://schemas.microsoft.com/office/powerpoint/2010/main" val="19218559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1A812-8021-A3ED-E943-EA4DB98113A5}"/>
              </a:ext>
            </a:extLst>
          </p:cNvPr>
          <p:cNvSpPr>
            <a:spLocks noGrp="1"/>
          </p:cNvSpPr>
          <p:nvPr>
            <p:ph type="body" idx="1"/>
          </p:nvPr>
        </p:nvSpPr>
        <p:spPr>
          <a:xfrm>
            <a:off x="836271" y="1450473"/>
            <a:ext cx="2883114"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23F1B7DE-433A-3C0C-A500-ED48E6B51919}"/>
              </a:ext>
            </a:extLst>
          </p:cNvPr>
          <p:cNvSpPr>
            <a:spLocks noGrp="1"/>
          </p:cNvSpPr>
          <p:nvPr>
            <p:ph type="body" sz="quarter" idx="3"/>
          </p:nvPr>
        </p:nvSpPr>
        <p:spPr>
          <a:xfrm>
            <a:off x="8520241" y="1450473"/>
            <a:ext cx="2883116"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Slide Number Placeholder 8">
            <a:extLst>
              <a:ext uri="{FF2B5EF4-FFF2-40B4-BE49-F238E27FC236}">
                <a16:creationId xmlns:a16="http://schemas.microsoft.com/office/drawing/2014/main" id="{75B20378-4CB1-9674-C2BF-8D98CC126D81}"/>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10" name="Text Placeholder 4">
            <a:extLst>
              <a:ext uri="{FF2B5EF4-FFF2-40B4-BE49-F238E27FC236}">
                <a16:creationId xmlns:a16="http://schemas.microsoft.com/office/drawing/2014/main" id="{696DFD03-988D-AA7B-EE92-47CA92A7CA88}"/>
              </a:ext>
            </a:extLst>
          </p:cNvPr>
          <p:cNvSpPr>
            <a:spLocks noGrp="1"/>
          </p:cNvSpPr>
          <p:nvPr>
            <p:ph type="body" sz="quarter" idx="14"/>
          </p:nvPr>
        </p:nvSpPr>
        <p:spPr>
          <a:xfrm>
            <a:off x="4604846" y="1450473"/>
            <a:ext cx="2982308" cy="646331"/>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1">
            <a:extLst>
              <a:ext uri="{FF2B5EF4-FFF2-40B4-BE49-F238E27FC236}">
                <a16:creationId xmlns:a16="http://schemas.microsoft.com/office/drawing/2014/main" id="{E7CF1037-07D4-5310-26D1-0F0974E63D6B}"/>
              </a:ext>
            </a:extLst>
          </p:cNvPr>
          <p:cNvSpPr>
            <a:spLocks noGrp="1"/>
          </p:cNvSpPr>
          <p:nvPr>
            <p:ph type="pic" sz="quarter" idx="15"/>
          </p:nvPr>
        </p:nvSpPr>
        <p:spPr>
          <a:xfrm>
            <a:off x="835930" y="2416629"/>
            <a:ext cx="2982308" cy="3097279"/>
          </a:xfrm>
          <a:solidFill>
            <a:srgbClr val="CADDFF"/>
          </a:solidFill>
        </p:spPr>
        <p:txBody>
          <a:bodyPr/>
          <a:lstStyle/>
          <a:p>
            <a:endParaRPr lang="en-GB"/>
          </a:p>
        </p:txBody>
      </p:sp>
      <p:sp>
        <p:nvSpPr>
          <p:cNvPr id="13" name="Picture Placeholder 11">
            <a:extLst>
              <a:ext uri="{FF2B5EF4-FFF2-40B4-BE49-F238E27FC236}">
                <a16:creationId xmlns:a16="http://schemas.microsoft.com/office/drawing/2014/main" id="{264FD682-22AA-5BD5-AD1B-04EE94A8EF9C}"/>
              </a:ext>
            </a:extLst>
          </p:cNvPr>
          <p:cNvSpPr>
            <a:spLocks noGrp="1"/>
          </p:cNvSpPr>
          <p:nvPr>
            <p:ph type="pic" sz="quarter" idx="16"/>
          </p:nvPr>
        </p:nvSpPr>
        <p:spPr>
          <a:xfrm>
            <a:off x="4604846" y="2416628"/>
            <a:ext cx="2982308" cy="3097279"/>
          </a:xfrm>
          <a:solidFill>
            <a:srgbClr val="CADDFF"/>
          </a:solidFill>
        </p:spPr>
        <p:txBody>
          <a:bodyPr/>
          <a:lstStyle/>
          <a:p>
            <a:endParaRPr lang="en-GB"/>
          </a:p>
        </p:txBody>
      </p:sp>
      <p:sp>
        <p:nvSpPr>
          <p:cNvPr id="14" name="Picture Placeholder 11">
            <a:extLst>
              <a:ext uri="{FF2B5EF4-FFF2-40B4-BE49-F238E27FC236}">
                <a16:creationId xmlns:a16="http://schemas.microsoft.com/office/drawing/2014/main" id="{1D0AAD0E-294C-A075-90C7-87BBFC2586DF}"/>
              </a:ext>
            </a:extLst>
          </p:cNvPr>
          <p:cNvSpPr>
            <a:spLocks noGrp="1"/>
          </p:cNvSpPr>
          <p:nvPr>
            <p:ph type="pic" sz="quarter" idx="17"/>
          </p:nvPr>
        </p:nvSpPr>
        <p:spPr>
          <a:xfrm>
            <a:off x="8470684" y="2416629"/>
            <a:ext cx="2883116" cy="3097279"/>
          </a:xfrm>
          <a:solidFill>
            <a:srgbClr val="CADDFF"/>
          </a:solidFill>
        </p:spPr>
        <p:txBody>
          <a:bodyPr/>
          <a:lstStyle/>
          <a:p>
            <a:endParaRPr lang="en-GB"/>
          </a:p>
        </p:txBody>
      </p:sp>
    </p:spTree>
    <p:extLst>
      <p:ext uri="{BB962C8B-B14F-4D97-AF65-F5344CB8AC3E}">
        <p14:creationId xmlns:p14="http://schemas.microsoft.com/office/powerpoint/2010/main" val="2014857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A04882C-D7AB-56F4-7357-430A67CE91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017" t="26229" r="37295" b="30445"/>
          <a:stretch/>
        </p:blipFill>
        <p:spPr>
          <a:xfrm>
            <a:off x="5438462" y="1154028"/>
            <a:ext cx="4991101" cy="4735145"/>
          </a:xfrm>
          <a:prstGeom prst="rect">
            <a:avLst/>
          </a:prstGeom>
        </p:spPr>
      </p:pic>
      <p:sp>
        <p:nvSpPr>
          <p:cNvPr id="6" name="Speech Bubble: Oval 5">
            <a:extLst>
              <a:ext uri="{FF2B5EF4-FFF2-40B4-BE49-F238E27FC236}">
                <a16:creationId xmlns:a16="http://schemas.microsoft.com/office/drawing/2014/main" id="{7CAD00DF-401D-755B-FE31-30F958087D04}"/>
              </a:ext>
            </a:extLst>
          </p:cNvPr>
          <p:cNvSpPr/>
          <p:nvPr userDrawn="1"/>
        </p:nvSpPr>
        <p:spPr>
          <a:xfrm>
            <a:off x="616039" y="968827"/>
            <a:ext cx="4991101" cy="2686225"/>
          </a:xfrm>
          <a:custGeom>
            <a:avLst/>
            <a:gdLst>
              <a:gd name="connsiteX0" fmla="*/ 5305990 w 4991101"/>
              <a:gd name="connsiteY0" fmla="*/ 2205364 h 2686225"/>
              <a:gd name="connsiteX1" fmla="*/ 4387929 w 4991101"/>
              <a:gd name="connsiteY1" fmla="*/ 2218694 h 2686225"/>
              <a:gd name="connsiteX2" fmla="*/ 1985557 w 4991101"/>
              <a:gd name="connsiteY2" fmla="*/ 2657880 h 2686225"/>
              <a:gd name="connsiteX3" fmla="*/ 344730 w 4991101"/>
              <a:gd name="connsiteY3" fmla="*/ 661961 h 2686225"/>
              <a:gd name="connsiteX4" fmla="*/ 2826100 w 4991101"/>
              <a:gd name="connsiteY4" fmla="*/ 11834 h 2686225"/>
              <a:gd name="connsiteX5" fmla="*/ 4859566 w 4991101"/>
              <a:gd name="connsiteY5" fmla="*/ 1773406 h 2686225"/>
              <a:gd name="connsiteX6" fmla="*/ 5305990 w 4991101"/>
              <a:gd name="connsiteY6" fmla="*/ 2205364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305990" y="2205364"/>
                </a:moveTo>
                <a:cubicBezTo>
                  <a:pt x="4857563" y="2147731"/>
                  <a:pt x="4689532" y="2294002"/>
                  <a:pt x="4387929" y="2218694"/>
                </a:cubicBezTo>
                <a:cubicBezTo>
                  <a:pt x="3972178" y="2603109"/>
                  <a:pt x="2827580" y="2729871"/>
                  <a:pt x="1985557" y="2657880"/>
                </a:cubicBezTo>
                <a:cubicBezTo>
                  <a:pt x="339637" y="2467980"/>
                  <a:pt x="-340322" y="1305077"/>
                  <a:pt x="344730" y="661961"/>
                </a:cubicBezTo>
                <a:cubicBezTo>
                  <a:pt x="804144" y="158730"/>
                  <a:pt x="1858318" y="77224"/>
                  <a:pt x="2826100" y="11834"/>
                </a:cubicBezTo>
                <a:cubicBezTo>
                  <a:pt x="4387271" y="74270"/>
                  <a:pt x="5412619" y="1053074"/>
                  <a:pt x="4859566" y="1773406"/>
                </a:cubicBezTo>
                <a:cubicBezTo>
                  <a:pt x="4971867" y="1886148"/>
                  <a:pt x="5186176" y="2066851"/>
                  <a:pt x="5305990" y="2205364"/>
                </a:cubicBezTo>
                <a:close/>
              </a:path>
              <a:path w="4991101" h="2686225" stroke="0" extrusionOk="0">
                <a:moveTo>
                  <a:pt x="5305990" y="2205364"/>
                </a:moveTo>
                <a:cubicBezTo>
                  <a:pt x="4904233" y="2278791"/>
                  <a:pt x="4494782" y="2174053"/>
                  <a:pt x="4387929" y="2218694"/>
                </a:cubicBezTo>
                <a:cubicBezTo>
                  <a:pt x="3746052" y="2572533"/>
                  <a:pt x="2895354" y="2732840"/>
                  <a:pt x="1985557" y="2657880"/>
                </a:cubicBezTo>
                <a:cubicBezTo>
                  <a:pt x="217416" y="2442073"/>
                  <a:pt x="-428454" y="1340323"/>
                  <a:pt x="344730" y="661961"/>
                </a:cubicBezTo>
                <a:cubicBezTo>
                  <a:pt x="906984" y="383121"/>
                  <a:pt x="1797752" y="-43443"/>
                  <a:pt x="2826100" y="11834"/>
                </a:cubicBezTo>
                <a:cubicBezTo>
                  <a:pt x="4423345" y="-29003"/>
                  <a:pt x="5370107" y="911176"/>
                  <a:pt x="4859566" y="1773406"/>
                </a:cubicBezTo>
                <a:cubicBezTo>
                  <a:pt x="4954111" y="1830044"/>
                  <a:pt x="5107901" y="2045925"/>
                  <a:pt x="5305990" y="2205364"/>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6309"/>
                      <a:gd name="adj2" fmla="val 320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008D86-2251-A1D9-48F0-AD2BDB8181C4}"/>
              </a:ext>
            </a:extLst>
          </p:cNvPr>
          <p:cNvSpPr txBox="1"/>
          <p:nvPr userDrawn="1"/>
        </p:nvSpPr>
        <p:spPr>
          <a:xfrm>
            <a:off x="1324970" y="1373220"/>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COFFEE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B8E31E02-AA62-340E-E09C-3A479A7EA142}"/>
              </a:ext>
            </a:extLst>
          </p:cNvPr>
          <p:cNvSpPr>
            <a:spLocks noGrp="1"/>
          </p:cNvSpPr>
          <p:nvPr>
            <p:ph type="body" sz="quarter" idx="13" hasCustomPrompt="1"/>
          </p:nvPr>
        </p:nvSpPr>
        <p:spPr>
          <a:xfrm>
            <a:off x="1978114" y="2819770"/>
            <a:ext cx="2266950" cy="480131"/>
          </a:xfrm>
        </p:spPr>
        <p:txBody>
          <a:bodyPr/>
          <a:lstStyle>
            <a:lvl1pPr marL="0" indent="0" algn="ctr">
              <a:buNone/>
              <a:defRPr>
                <a:latin typeface="DINPro-Regular" panose="02000503030000020004" pitchFamily="50" charset="0"/>
              </a:defRPr>
            </a:lvl1pPr>
          </a:lstStyle>
          <a:p>
            <a:pPr lvl="0"/>
            <a:r>
              <a:rPr lang="it-IT"/>
              <a:t>t</a:t>
            </a:r>
            <a:r>
              <a:rPr lang="en-GB" err="1"/>
              <a:t>ime</a:t>
            </a:r>
            <a:endParaRPr lang="en-GB"/>
          </a:p>
        </p:txBody>
      </p:sp>
    </p:spTree>
    <p:extLst>
      <p:ext uri="{BB962C8B-B14F-4D97-AF65-F5344CB8AC3E}">
        <p14:creationId xmlns:p14="http://schemas.microsoft.com/office/powerpoint/2010/main" val="31150385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10" name="Picture 9">
            <a:extLst>
              <a:ext uri="{FF2B5EF4-FFF2-40B4-BE49-F238E27FC236}">
                <a16:creationId xmlns:a16="http://schemas.microsoft.com/office/drawing/2014/main" id="{24129194-208D-D029-08AA-12E107EC60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37947" t="34127" r="37589" b="34127"/>
          <a:stretch/>
        </p:blipFill>
        <p:spPr>
          <a:xfrm>
            <a:off x="5048395" y="2266824"/>
            <a:ext cx="4844142" cy="3535870"/>
          </a:xfrm>
          <a:prstGeom prst="rect">
            <a:avLst/>
          </a:prstGeom>
        </p:spPr>
      </p:pic>
      <p:sp>
        <p:nvSpPr>
          <p:cNvPr id="11" name="Speech Bubble: Oval 10">
            <a:extLst>
              <a:ext uri="{FF2B5EF4-FFF2-40B4-BE49-F238E27FC236}">
                <a16:creationId xmlns:a16="http://schemas.microsoft.com/office/drawing/2014/main" id="{3491FEB3-908E-E61E-D904-8C580DE3FAFE}"/>
              </a:ext>
            </a:extLst>
          </p:cNvPr>
          <p:cNvSpPr/>
          <p:nvPr userDrawn="1"/>
        </p:nvSpPr>
        <p:spPr>
          <a:xfrm>
            <a:off x="622545" y="742775"/>
            <a:ext cx="4991101" cy="2686225"/>
          </a:xfrm>
          <a:custGeom>
            <a:avLst/>
            <a:gdLst>
              <a:gd name="connsiteX0" fmla="*/ 5092919 w 4991101"/>
              <a:gd name="connsiteY0" fmla="*/ 2356276 h 2686225"/>
              <a:gd name="connsiteX1" fmla="*/ 4199631 w 4991101"/>
              <a:gd name="connsiteY1" fmla="*/ 2324338 h 2686225"/>
              <a:gd name="connsiteX2" fmla="*/ 1862930 w 4991101"/>
              <a:gd name="connsiteY2" fmla="*/ 2642353 h 2686225"/>
              <a:gd name="connsiteX3" fmla="*/ 499435 w 4991101"/>
              <a:gd name="connsiteY3" fmla="*/ 537011 h 2686225"/>
              <a:gd name="connsiteX4" fmla="*/ 2925901 w 4991101"/>
              <a:gd name="connsiteY4" fmla="*/ 20121 h 2686225"/>
              <a:gd name="connsiteX5" fmla="*/ 4758510 w 4991101"/>
              <a:gd name="connsiteY5" fmla="*/ 1909322 h 2686225"/>
              <a:gd name="connsiteX6" fmla="*/ 5092919 w 4991101"/>
              <a:gd name="connsiteY6" fmla="*/ 2356276 h 26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1" h="2686225" fill="none" extrusionOk="0">
                <a:moveTo>
                  <a:pt x="5092919" y="2356276"/>
                </a:moveTo>
                <a:cubicBezTo>
                  <a:pt x="4716817" y="2393725"/>
                  <a:pt x="4375956" y="2381854"/>
                  <a:pt x="4199631" y="2324338"/>
                </a:cubicBezTo>
                <a:cubicBezTo>
                  <a:pt x="3633508" y="2643740"/>
                  <a:pt x="2633251" y="2724948"/>
                  <a:pt x="1862930" y="2642353"/>
                </a:cubicBezTo>
                <a:cubicBezTo>
                  <a:pt x="355213" y="2384046"/>
                  <a:pt x="-391626" y="1157806"/>
                  <a:pt x="499435" y="537011"/>
                </a:cubicBezTo>
                <a:cubicBezTo>
                  <a:pt x="1016421" y="97199"/>
                  <a:pt x="2016104" y="10608"/>
                  <a:pt x="2925901" y="20121"/>
                </a:cubicBezTo>
                <a:cubicBezTo>
                  <a:pt x="4544106" y="151737"/>
                  <a:pt x="5538225" y="1250282"/>
                  <a:pt x="4758510" y="1909322"/>
                </a:cubicBezTo>
                <a:cubicBezTo>
                  <a:pt x="4935735" y="2080117"/>
                  <a:pt x="5038576" y="2221407"/>
                  <a:pt x="5092919" y="2356276"/>
                </a:cubicBezTo>
                <a:close/>
              </a:path>
              <a:path w="4991101" h="2686225" stroke="0" extrusionOk="0">
                <a:moveTo>
                  <a:pt x="5092919" y="2356276"/>
                </a:moveTo>
                <a:cubicBezTo>
                  <a:pt x="4658818" y="2371387"/>
                  <a:pt x="4611381" y="2322886"/>
                  <a:pt x="4199631" y="2324338"/>
                </a:cubicBezTo>
                <a:cubicBezTo>
                  <a:pt x="3479897" y="2606746"/>
                  <a:pt x="2740384" y="2698757"/>
                  <a:pt x="1862930" y="2642353"/>
                </a:cubicBezTo>
                <a:cubicBezTo>
                  <a:pt x="21258" y="2363686"/>
                  <a:pt x="-420660" y="1123926"/>
                  <a:pt x="499435" y="537011"/>
                </a:cubicBezTo>
                <a:cubicBezTo>
                  <a:pt x="1105878" y="282603"/>
                  <a:pt x="1856789" y="2735"/>
                  <a:pt x="2925901" y="20121"/>
                </a:cubicBezTo>
                <a:cubicBezTo>
                  <a:pt x="4567820" y="75953"/>
                  <a:pt x="5466042" y="976871"/>
                  <a:pt x="4758510" y="1909322"/>
                </a:cubicBezTo>
                <a:cubicBezTo>
                  <a:pt x="4770253" y="2003528"/>
                  <a:pt x="4993564" y="2264708"/>
                  <a:pt x="5092919" y="2356276"/>
                </a:cubicBezTo>
                <a:close/>
              </a:path>
            </a:pathLst>
          </a:custGeom>
          <a:solidFill>
            <a:srgbClr val="CADDFF"/>
          </a:solidFill>
          <a:ln w="9525">
            <a:solidFill>
              <a:srgbClr val="264D99"/>
            </a:solidFill>
            <a:extLst>
              <a:ext uri="{C807C97D-BFC1-408E-A445-0C87EB9F89A2}">
                <ask:lineSketchStyleProps xmlns:ask="http://schemas.microsoft.com/office/drawing/2018/sketchyshapes" sd="1449975302">
                  <a:prstGeom prst="wedgeEllipseCallout">
                    <a:avLst>
                      <a:gd name="adj1" fmla="val 52040"/>
                      <a:gd name="adj2" fmla="val 3771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DB4638-19F6-3A82-A424-7000838790D8}"/>
              </a:ext>
            </a:extLst>
          </p:cNvPr>
          <p:cNvSpPr txBox="1"/>
          <p:nvPr userDrawn="1"/>
        </p:nvSpPr>
        <p:spPr>
          <a:xfrm>
            <a:off x="1331476" y="1147168"/>
            <a:ext cx="3573238" cy="1446550"/>
          </a:xfrm>
          <a:prstGeom prst="rect">
            <a:avLst/>
          </a:prstGeom>
          <a:noFill/>
        </p:spPr>
        <p:txBody>
          <a:bodyPr wrap="square" rtlCol="0">
            <a:spAutoFit/>
          </a:bodyPr>
          <a:lstStyle/>
          <a:p>
            <a:pPr algn="ctr"/>
            <a:r>
              <a:rPr lang="it-IT" sz="3600">
                <a:solidFill>
                  <a:srgbClr val="264D99"/>
                </a:solidFill>
                <a:latin typeface="DINPro-Bold" panose="02000503030000020004" pitchFamily="50" charset="0"/>
              </a:rPr>
              <a:t>LUNCH BREAK</a:t>
            </a:r>
          </a:p>
          <a:p>
            <a:pPr algn="ctr"/>
            <a:endParaRPr lang="it-IT" sz="2400">
              <a:solidFill>
                <a:srgbClr val="264D99"/>
              </a:solidFill>
              <a:latin typeface="DINPro-Bold" panose="02000503030000020004" pitchFamily="50" charset="0"/>
            </a:endParaRPr>
          </a:p>
          <a:p>
            <a:pPr algn="ctr"/>
            <a:r>
              <a:rPr lang="it-IT" sz="2800">
                <a:solidFill>
                  <a:srgbClr val="264D99"/>
                </a:solidFill>
                <a:latin typeface="DINPro-Regular" panose="02000503030000020004" pitchFamily="50" charset="0"/>
              </a:rPr>
              <a:t>We’ll be back </a:t>
            </a:r>
            <a:r>
              <a:rPr lang="it-IT" sz="2800" err="1">
                <a:solidFill>
                  <a:srgbClr val="264D99"/>
                </a:solidFill>
                <a:latin typeface="DINPro-Regular" panose="02000503030000020004" pitchFamily="50" charset="0"/>
              </a:rPr>
              <a:t>at</a:t>
            </a:r>
            <a:endParaRPr lang="en-GB" sz="2800">
              <a:solidFill>
                <a:srgbClr val="264D99"/>
              </a:solidFill>
              <a:latin typeface="DINPro-Regular" panose="02000503030000020004" pitchFamily="50" charset="0"/>
            </a:endParaRPr>
          </a:p>
        </p:txBody>
      </p:sp>
      <p:sp>
        <p:nvSpPr>
          <p:cNvPr id="3" name="Text Placeholder 2">
            <a:extLst>
              <a:ext uri="{FF2B5EF4-FFF2-40B4-BE49-F238E27FC236}">
                <a16:creationId xmlns:a16="http://schemas.microsoft.com/office/drawing/2014/main" id="{EF08A3FA-7D29-FF15-EB20-FDB64DC48B0B}"/>
              </a:ext>
            </a:extLst>
          </p:cNvPr>
          <p:cNvSpPr>
            <a:spLocks noGrp="1"/>
          </p:cNvSpPr>
          <p:nvPr>
            <p:ph type="body" sz="quarter" idx="13" hasCustomPrompt="1"/>
          </p:nvPr>
        </p:nvSpPr>
        <p:spPr>
          <a:xfrm>
            <a:off x="1884607" y="2612768"/>
            <a:ext cx="2466975" cy="480131"/>
          </a:xfrm>
        </p:spPr>
        <p:txBody>
          <a:bodyPr/>
          <a:lstStyle>
            <a:lvl1pPr marL="0" indent="0" algn="ctr">
              <a:buNone/>
              <a:defRPr>
                <a:latin typeface="DINPro-Regular" panose="02000503030000020004" pitchFamily="50" charset="0"/>
              </a:defRPr>
            </a:lvl1pPr>
          </a:lstStyle>
          <a:p>
            <a:pPr lvl="0"/>
            <a:r>
              <a:rPr lang="it-IT"/>
              <a:t>time</a:t>
            </a:r>
            <a:endParaRPr lang="en-GB"/>
          </a:p>
        </p:txBody>
      </p:sp>
    </p:spTree>
    <p:extLst>
      <p:ext uri="{BB962C8B-B14F-4D97-AF65-F5344CB8AC3E}">
        <p14:creationId xmlns:p14="http://schemas.microsoft.com/office/powerpoint/2010/main" val="34159812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Q&amp;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BC53A-1774-AC3D-A822-68FCFB853857}"/>
              </a:ext>
            </a:extLst>
          </p:cNvPr>
          <p:cNvSpPr>
            <a:spLocks noGrp="1"/>
          </p:cNvSpPr>
          <p:nvPr>
            <p:ph type="sldNum" sz="quarter" idx="12"/>
          </p:nvPr>
        </p:nvSpPr>
        <p:spPr/>
        <p:txBody>
          <a:bodyPr/>
          <a:lstStyle/>
          <a:p>
            <a:fld id="{83FF0C45-A2D3-4855-B11D-F84F2ECAE27B}" type="slidenum">
              <a:rPr lang="en-GB" smtClean="0"/>
              <a:t>‹N›</a:t>
            </a:fld>
            <a:endParaRPr lang="en-GB"/>
          </a:p>
        </p:txBody>
      </p:sp>
      <p:pic>
        <p:nvPicPr>
          <p:cNvPr id="5" name="Picture 4">
            <a:extLst>
              <a:ext uri="{FF2B5EF4-FFF2-40B4-BE49-F238E27FC236}">
                <a16:creationId xmlns:a16="http://schemas.microsoft.com/office/drawing/2014/main" id="{E663D1D6-A1F4-0FE5-1573-3A78D47037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29375" t="50000" r="46429" b="7315"/>
          <a:stretch/>
        </p:blipFill>
        <p:spPr>
          <a:xfrm>
            <a:off x="3374572" y="874320"/>
            <a:ext cx="5148942" cy="5109360"/>
          </a:xfrm>
          <a:prstGeom prst="rect">
            <a:avLst/>
          </a:prstGeom>
        </p:spPr>
      </p:pic>
    </p:spTree>
    <p:extLst>
      <p:ext uri="{BB962C8B-B14F-4D97-AF65-F5344CB8AC3E}">
        <p14:creationId xmlns:p14="http://schemas.microsoft.com/office/powerpoint/2010/main" val="2991876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610E-452E-1A3C-7969-2D02C53FFA0D}"/>
              </a:ext>
            </a:extLst>
          </p:cNvPr>
          <p:cNvSpPr>
            <a:spLocks noGrp="1"/>
          </p:cNvSpPr>
          <p:nvPr>
            <p:ph sz="half" idx="1"/>
          </p:nvPr>
        </p:nvSpPr>
        <p:spPr>
          <a:xfrm>
            <a:off x="838201" y="1817687"/>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
        <p:nvSpPr>
          <p:cNvPr id="7" name="Slide Number Placeholder 6">
            <a:extLst>
              <a:ext uri="{FF2B5EF4-FFF2-40B4-BE49-F238E27FC236}">
                <a16:creationId xmlns:a16="http://schemas.microsoft.com/office/drawing/2014/main" id="{A1F4EF2F-1AAA-F24E-A6EF-D343EF68D3CF}"/>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2" name="Content Placeholder 2">
            <a:extLst>
              <a:ext uri="{FF2B5EF4-FFF2-40B4-BE49-F238E27FC236}">
                <a16:creationId xmlns:a16="http://schemas.microsoft.com/office/drawing/2014/main" id="{653570BD-7DE0-2740-47FB-95CEF1083CC8}"/>
              </a:ext>
            </a:extLst>
          </p:cNvPr>
          <p:cNvSpPr>
            <a:spLocks noGrp="1"/>
          </p:cNvSpPr>
          <p:nvPr>
            <p:ph sz="half" idx="13"/>
          </p:nvPr>
        </p:nvSpPr>
        <p:spPr>
          <a:xfrm>
            <a:off x="6096000" y="1817686"/>
            <a:ext cx="3966556" cy="3222625"/>
          </a:xfrm>
        </p:spPr>
        <p:txBody>
          <a:bodyPr/>
          <a:lstStyle>
            <a:lvl1pPr marL="0" indent="0">
              <a:buNone/>
              <a:defRPr/>
            </a:lvl1pPr>
            <a:lvl2pPr>
              <a:defRPr>
                <a:latin typeface="DINPro-Regular" panose="02000503030000020004" pitchFamily="50" charset="0"/>
              </a:defRPr>
            </a:lvl2pPr>
            <a:lvl3pPr>
              <a:defRPr>
                <a:latin typeface="DINPro-Regular" panose="02000503030000020004" pitchFamily="50" charset="0"/>
              </a:defRPr>
            </a:lvl3pPr>
            <a:lvl4pPr>
              <a:defRPr>
                <a:latin typeface="DINPro-Regular" panose="02000503030000020004" pitchFamily="50" charset="0"/>
              </a:defRPr>
            </a:lvl4pPr>
            <a:lvl5pPr>
              <a:defRPr>
                <a:latin typeface="DINPro-Regular" panose="02000503030000020004" pitchFamily="50" charset="0"/>
              </a:defRPr>
            </a:lvl5pPr>
          </a:lstStyle>
          <a:p>
            <a:pPr lvl="0"/>
            <a:r>
              <a:rPr lang="en-GB"/>
              <a:t>Click to edit Master text styles</a:t>
            </a:r>
          </a:p>
        </p:txBody>
      </p:sp>
    </p:spTree>
    <p:extLst>
      <p:ext uri="{BB962C8B-B14F-4D97-AF65-F5344CB8AC3E}">
        <p14:creationId xmlns:p14="http://schemas.microsoft.com/office/powerpoint/2010/main" val="1884532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1070E7-2180-D0BD-AEBF-842ECE678CC9}"/>
              </a:ext>
            </a:extLst>
          </p:cNvPr>
          <p:cNvSpPr>
            <a:spLocks noGrp="1"/>
          </p:cNvSpPr>
          <p:nvPr>
            <p:ph type="body" idx="1"/>
          </p:nvPr>
        </p:nvSpPr>
        <p:spPr>
          <a:xfrm>
            <a:off x="838200" y="3429000"/>
            <a:ext cx="9203575" cy="416721"/>
          </a:xfrm>
        </p:spPr>
        <p:txBody>
          <a:bodyPr/>
          <a:lstStyle>
            <a:lvl1pPr marL="0" indent="0">
              <a:buNone/>
              <a:defRPr sz="2400">
                <a:solidFill>
                  <a:srgbClr val="264D99"/>
                </a:solidFill>
                <a:latin typeface="DINPro-Regular" panose="02000503030000020004" pitchFamily="50"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B7C821DE-0B18-D88F-CC46-1A892B0C09DC}"/>
              </a:ext>
            </a:extLst>
          </p:cNvPr>
          <p:cNvSpPr>
            <a:spLocks noGrp="1"/>
          </p:cNvSpPr>
          <p:nvPr>
            <p:ph type="sldNum" sz="quarter" idx="12"/>
          </p:nvPr>
        </p:nvSpPr>
        <p:spPr/>
        <p:txBody>
          <a:bodyPr/>
          <a:lstStyle/>
          <a:p>
            <a:fld id="{83FF0C45-A2D3-4855-B11D-F84F2ECAE27B}" type="slidenum">
              <a:rPr lang="en-GB" smtClean="0"/>
              <a:t>‹N›</a:t>
            </a:fld>
            <a:endParaRPr lang="en-GB"/>
          </a:p>
        </p:txBody>
      </p:sp>
      <p:sp>
        <p:nvSpPr>
          <p:cNvPr id="4" name="Title 3">
            <a:extLst>
              <a:ext uri="{FF2B5EF4-FFF2-40B4-BE49-F238E27FC236}">
                <a16:creationId xmlns:a16="http://schemas.microsoft.com/office/drawing/2014/main" id="{97C10FF0-501B-BFE4-54C7-C4F47C3719C7}"/>
              </a:ext>
            </a:extLst>
          </p:cNvPr>
          <p:cNvSpPr>
            <a:spLocks noGrp="1"/>
          </p:cNvSpPr>
          <p:nvPr>
            <p:ph type="title"/>
          </p:nvPr>
        </p:nvSpPr>
        <p:spPr>
          <a:xfrm>
            <a:off x="838200" y="2310549"/>
            <a:ext cx="9203575" cy="701731"/>
          </a:xfrm>
        </p:spPr>
        <p:txBody>
          <a:bodyPr/>
          <a:lstStyle/>
          <a:p>
            <a:r>
              <a:rPr lang="en-GB"/>
              <a:t>Click to edit Master title style</a:t>
            </a:r>
          </a:p>
        </p:txBody>
      </p:sp>
    </p:spTree>
    <p:extLst>
      <p:ext uri="{BB962C8B-B14F-4D97-AF65-F5344CB8AC3E}">
        <p14:creationId xmlns:p14="http://schemas.microsoft.com/office/powerpoint/2010/main" val="23581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conclusion STANDARD">
    <p:spTree>
      <p:nvGrpSpPr>
        <p:cNvPr id="1" name=""/>
        <p:cNvGrpSpPr/>
        <p:nvPr/>
      </p:nvGrpSpPr>
      <p:grpSpPr>
        <a:xfrm>
          <a:off x="0" y="0"/>
          <a:ext cx="0" cy="0"/>
          <a:chOff x="0" y="0"/>
          <a:chExt cx="0" cy="0"/>
        </a:xfrm>
      </p:grpSpPr>
      <p:pic>
        <p:nvPicPr>
          <p:cNvPr id="12" name="Picture 11" descr="LinkedIn">
            <a:hlinkClick r:id="rId2"/>
            <a:extLst>
              <a:ext uri="{FF2B5EF4-FFF2-40B4-BE49-F238E27FC236}">
                <a16:creationId xmlns:a16="http://schemas.microsoft.com/office/drawing/2014/main" id="{B4899D4A-5B7F-0AB1-4A63-7D500F006710}"/>
              </a:ext>
            </a:extLst>
          </p:cNvPr>
          <p:cNvPicPr>
            <a:picLocks noChangeAspect="1"/>
          </p:cNvPicPr>
          <p:nvPr userDrawn="1"/>
        </p:nvPicPr>
        <p:blipFill>
          <a:blip r:embed="rId3">
            <a:alphaModFix amt="70000"/>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1468"/>
          <a:stretch/>
        </p:blipFill>
        <p:spPr>
          <a:xfrm>
            <a:off x="9995022" y="5762463"/>
            <a:ext cx="670816" cy="593887"/>
          </a:xfrm>
          <a:prstGeom prst="rect">
            <a:avLst/>
          </a:prstGeom>
          <a:solidFill>
            <a:schemeClr val="bg1"/>
          </a:solidFill>
          <a:ln>
            <a:solidFill>
              <a:schemeClr val="bg1"/>
            </a:solidFill>
          </a:ln>
          <a:effectLst/>
        </p:spPr>
      </p:pic>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p>
            <a:endParaRPr lang="en-GB"/>
          </a:p>
        </p:txBody>
      </p:sp>
      <p:sp>
        <p:nvSpPr>
          <p:cNvPr id="5" name="TextBox 4">
            <a:extLst>
              <a:ext uri="{FF2B5EF4-FFF2-40B4-BE49-F238E27FC236}">
                <a16:creationId xmlns:a16="http://schemas.microsoft.com/office/drawing/2014/main" id="{1CEB6907-0886-6A55-09D7-AA011BD52FEB}"/>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rgbClr val="264D99"/>
                </a:solidFill>
                <a:latin typeface="DINPro-Black" panose="02000503030000020004" pitchFamily="50" charset="0"/>
              </a:rPr>
              <a:t>THANK YOU  FOR YOUR ATTENTION!</a:t>
            </a:r>
            <a:endParaRPr lang="en-GB" sz="3600">
              <a:solidFill>
                <a:srgbClr val="264D99"/>
              </a:solidFill>
              <a:latin typeface="DINPro-Black" panose="02000503030000020004" pitchFamily="50" charset="0"/>
            </a:endParaRPr>
          </a:p>
        </p:txBody>
      </p:sp>
      <p:sp>
        <p:nvSpPr>
          <p:cNvPr id="6" name="TextBox 5">
            <a:extLst>
              <a:ext uri="{FF2B5EF4-FFF2-40B4-BE49-F238E27FC236}">
                <a16:creationId xmlns:a16="http://schemas.microsoft.com/office/drawing/2014/main" id="{B8F02B36-39D2-881A-5B9F-103B5DA26C9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rgbClr val="264D99"/>
                </a:solidFill>
                <a:latin typeface="DINPro-Bold" panose="02000503030000020004" pitchFamily="50" charset="0"/>
              </a:rPr>
              <a:t>ANY QUESTIONS?</a:t>
            </a:r>
            <a:endParaRPr lang="en-GB" sz="3200">
              <a:solidFill>
                <a:srgbClr val="264D99"/>
              </a:solidFill>
              <a:latin typeface="DINPro-Bold" panose="02000503030000020004" pitchFamily="50" charset="0"/>
            </a:endParaRPr>
          </a:p>
        </p:txBody>
      </p:sp>
      <p:sp>
        <p:nvSpPr>
          <p:cNvPr id="8" name="TextBox 7">
            <a:extLst>
              <a:ext uri="{FF2B5EF4-FFF2-40B4-BE49-F238E27FC236}">
                <a16:creationId xmlns:a16="http://schemas.microsoft.com/office/drawing/2014/main" id="{7AC5C2B1-D21D-B6D7-DD5A-0FBE4D5C830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rgbClr val="264D99"/>
                </a:solidFill>
                <a:latin typeface="DINPro-Regular" panose="02000503030000020004" pitchFamily="50" charset="0"/>
              </a:rPr>
              <a:t>EQUINET SECRETARIAT</a:t>
            </a:r>
          </a:p>
          <a:p>
            <a:pPr lvl="0">
              <a:lnSpc>
                <a:spcPct val="100000"/>
              </a:lnSpc>
            </a:pPr>
            <a:r>
              <a:rPr lang="it-IT" sz="2000">
                <a:solidFill>
                  <a:srgbClr val="264D99"/>
                </a:solidFill>
                <a:latin typeface="DINPro-Regular" panose="02000503030000020004" pitchFamily="50" charset="0"/>
              </a:rPr>
              <a:t>Place Victor Horta, 40, 1060</a:t>
            </a:r>
          </a:p>
          <a:p>
            <a:pPr lvl="0">
              <a:lnSpc>
                <a:spcPct val="100000"/>
              </a:lnSpc>
            </a:pPr>
            <a:r>
              <a:rPr lang="en-GB" sz="2000">
                <a:solidFill>
                  <a:srgbClr val="264D99"/>
                </a:solidFill>
                <a:latin typeface="DINPro-Regular" panose="02000503030000020004" pitchFamily="50" charset="0"/>
              </a:rPr>
              <a:t>Brussels, Belgium</a:t>
            </a:r>
          </a:p>
          <a:p>
            <a:pPr lvl="0">
              <a:lnSpc>
                <a:spcPct val="100000"/>
              </a:lnSpc>
            </a:pPr>
            <a:r>
              <a:rPr lang="en-GB" sz="2000">
                <a:solidFill>
                  <a:srgbClr val="264D99"/>
                </a:solidFill>
                <a:latin typeface="DINPro-Regular" panose="02000503030000020004" pitchFamily="50" charset="0"/>
              </a:rPr>
              <a:t>Tel: +32 (0)2 212 3182</a:t>
            </a:r>
          </a:p>
          <a:p>
            <a:pPr lvl="0">
              <a:lnSpc>
                <a:spcPct val="100000"/>
              </a:lnSpc>
            </a:pPr>
            <a:r>
              <a:rPr lang="en-GB" sz="2000">
                <a:solidFill>
                  <a:srgbClr val="264D99"/>
                </a:solidFill>
                <a:latin typeface="DINPro-Regular" panose="02000503030000020004" pitchFamily="50" charset="0"/>
              </a:rPr>
              <a:t>info@equineteurope.org </a:t>
            </a:r>
          </a:p>
        </p:txBody>
      </p:sp>
    </p:spTree>
    <p:extLst>
      <p:ext uri="{BB962C8B-B14F-4D97-AF65-F5344CB8AC3E}">
        <p14:creationId xmlns:p14="http://schemas.microsoft.com/office/powerpoint/2010/main" val="297616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conclusion STANDARD">
    <p:spTree>
      <p:nvGrpSpPr>
        <p:cNvPr id="1" name=""/>
        <p:cNvGrpSpPr/>
        <p:nvPr/>
      </p:nvGrpSpPr>
      <p:grpSpPr>
        <a:xfrm>
          <a:off x="0" y="0"/>
          <a:ext cx="0" cy="0"/>
          <a:chOff x="0" y="0"/>
          <a:chExt cx="0" cy="0"/>
        </a:xfrm>
      </p:grpSpPr>
      <p:pic>
        <p:nvPicPr>
          <p:cNvPr id="12" name="Picture 11" descr="LinkedIn">
            <a:hlinkClick r:id="rId2"/>
            <a:extLst>
              <a:ext uri="{FF2B5EF4-FFF2-40B4-BE49-F238E27FC236}">
                <a16:creationId xmlns:a16="http://schemas.microsoft.com/office/drawing/2014/main" id="{B4899D4A-5B7F-0AB1-4A63-7D500F006710}"/>
              </a:ext>
            </a:extLst>
          </p:cNvPr>
          <p:cNvPicPr>
            <a:picLocks noChangeAspect="1"/>
          </p:cNvPicPr>
          <p:nvPr userDrawn="1"/>
        </p:nvPicPr>
        <p:blipFill>
          <a:blip r:embed="rId3">
            <a:alphaModFix amt="70000"/>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1468"/>
          <a:stretch/>
        </p:blipFill>
        <p:spPr>
          <a:xfrm>
            <a:off x="9995022" y="5762463"/>
            <a:ext cx="670816" cy="593887"/>
          </a:xfrm>
          <a:prstGeom prst="rect">
            <a:avLst/>
          </a:prstGeom>
          <a:solidFill>
            <a:schemeClr val="bg1"/>
          </a:solidFill>
          <a:ln>
            <a:solidFill>
              <a:schemeClr val="bg1"/>
            </a:solidFill>
          </a:ln>
          <a:effectLst/>
        </p:spPr>
      </p:pic>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p>
            <a:endParaRPr lang="en-GB"/>
          </a:p>
        </p:txBody>
      </p:sp>
      <p:sp>
        <p:nvSpPr>
          <p:cNvPr id="5" name="TextBox 4">
            <a:extLst>
              <a:ext uri="{FF2B5EF4-FFF2-40B4-BE49-F238E27FC236}">
                <a16:creationId xmlns:a16="http://schemas.microsoft.com/office/drawing/2014/main" id="{1CEB6907-0886-6A55-09D7-AA011BD52FEB}"/>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rgbClr val="264D99"/>
                </a:solidFill>
                <a:latin typeface="DINPro-Black" panose="02000503030000020004" pitchFamily="50" charset="0"/>
              </a:rPr>
              <a:t>THANK YOU  FOR YOUR ATTENTION!</a:t>
            </a:r>
            <a:endParaRPr lang="en-GB" sz="3600">
              <a:solidFill>
                <a:srgbClr val="264D99"/>
              </a:solidFill>
              <a:latin typeface="DINPro-Black" panose="02000503030000020004" pitchFamily="50" charset="0"/>
            </a:endParaRPr>
          </a:p>
        </p:txBody>
      </p:sp>
      <p:sp>
        <p:nvSpPr>
          <p:cNvPr id="6" name="TextBox 5">
            <a:extLst>
              <a:ext uri="{FF2B5EF4-FFF2-40B4-BE49-F238E27FC236}">
                <a16:creationId xmlns:a16="http://schemas.microsoft.com/office/drawing/2014/main" id="{B8F02B36-39D2-881A-5B9F-103B5DA26C9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rgbClr val="264D99"/>
                </a:solidFill>
                <a:latin typeface="DINPro-Bold" panose="02000503030000020004" pitchFamily="50" charset="0"/>
              </a:rPr>
              <a:t>ANY QUESTIONS?</a:t>
            </a:r>
            <a:endParaRPr lang="en-GB" sz="3200">
              <a:solidFill>
                <a:srgbClr val="264D99"/>
              </a:solidFill>
              <a:latin typeface="DINPro-Bold" panose="02000503030000020004" pitchFamily="50" charset="0"/>
            </a:endParaRPr>
          </a:p>
        </p:txBody>
      </p:sp>
      <p:sp>
        <p:nvSpPr>
          <p:cNvPr id="8" name="TextBox 7">
            <a:extLst>
              <a:ext uri="{FF2B5EF4-FFF2-40B4-BE49-F238E27FC236}">
                <a16:creationId xmlns:a16="http://schemas.microsoft.com/office/drawing/2014/main" id="{7AC5C2B1-D21D-B6D7-DD5A-0FBE4D5C830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rgbClr val="264D99"/>
                </a:solidFill>
                <a:latin typeface="DINPro-Regular" panose="02000503030000020004" pitchFamily="50" charset="0"/>
              </a:rPr>
              <a:t>EQUINET SECRETARIAT</a:t>
            </a:r>
          </a:p>
          <a:p>
            <a:pPr lvl="0">
              <a:lnSpc>
                <a:spcPct val="100000"/>
              </a:lnSpc>
            </a:pPr>
            <a:r>
              <a:rPr lang="it-IT" sz="2000">
                <a:solidFill>
                  <a:srgbClr val="264D99"/>
                </a:solidFill>
                <a:latin typeface="DINPro-Regular" panose="02000503030000020004" pitchFamily="50" charset="0"/>
              </a:rPr>
              <a:t>Place Victor Horta, 40, 1060</a:t>
            </a:r>
          </a:p>
          <a:p>
            <a:pPr lvl="0">
              <a:lnSpc>
                <a:spcPct val="100000"/>
              </a:lnSpc>
            </a:pPr>
            <a:r>
              <a:rPr lang="en-GB" sz="2000">
                <a:solidFill>
                  <a:srgbClr val="264D99"/>
                </a:solidFill>
                <a:latin typeface="DINPro-Regular" panose="02000503030000020004" pitchFamily="50" charset="0"/>
              </a:rPr>
              <a:t>Brussels, Belgium</a:t>
            </a:r>
          </a:p>
          <a:p>
            <a:pPr lvl="0">
              <a:lnSpc>
                <a:spcPct val="100000"/>
              </a:lnSpc>
            </a:pPr>
            <a:r>
              <a:rPr lang="en-GB" sz="2000">
                <a:solidFill>
                  <a:srgbClr val="264D99"/>
                </a:solidFill>
                <a:latin typeface="DINPro-Regular" panose="02000503030000020004" pitchFamily="50" charset="0"/>
              </a:rPr>
              <a:t>Tel: +32 (0)2 212 3182</a:t>
            </a:r>
          </a:p>
          <a:p>
            <a:pPr lvl="0">
              <a:lnSpc>
                <a:spcPct val="100000"/>
              </a:lnSpc>
            </a:pPr>
            <a:r>
              <a:rPr lang="en-GB" sz="2000">
                <a:solidFill>
                  <a:srgbClr val="264D99"/>
                </a:solidFill>
                <a:latin typeface="DINPro-Regular" panose="02000503030000020004" pitchFamily="50" charset="0"/>
              </a:rPr>
              <a:t>info@equineteurope.org </a:t>
            </a:r>
          </a:p>
        </p:txBody>
      </p:sp>
      <p:sp>
        <p:nvSpPr>
          <p:cNvPr id="2" name="Rectangle 1">
            <a:extLst>
              <a:ext uri="{FF2B5EF4-FFF2-40B4-BE49-F238E27FC236}">
                <a16:creationId xmlns:a16="http://schemas.microsoft.com/office/drawing/2014/main" id="{5E16AFE7-9FF2-B7A9-187E-E10E3B01B142}"/>
              </a:ext>
            </a:extLst>
          </p:cNvPr>
          <p:cNvSpPr>
            <a:spLocks noGrp="1" noRot="1" noMove="1" noResize="1" noEditPoints="1" noAdjustHandles="1" noChangeArrowheads="1" noChangeShapeType="1"/>
          </p:cNvSpPr>
          <p:nvPr userDrawn="1"/>
        </p:nvSpPr>
        <p:spPr>
          <a:xfrm>
            <a:off x="0" y="0"/>
            <a:ext cx="4194313" cy="17555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BB2B8E-8479-9B9F-FAE2-FFED60421DC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6735" y="140405"/>
            <a:ext cx="5118529" cy="1418542"/>
          </a:xfrm>
          <a:prstGeom prst="rect">
            <a:avLst/>
          </a:prstGeom>
        </p:spPr>
      </p:pic>
    </p:spTree>
    <p:extLst>
      <p:ext uri="{BB962C8B-B14F-4D97-AF65-F5344CB8AC3E}">
        <p14:creationId xmlns:p14="http://schemas.microsoft.com/office/powerpoint/2010/main" val="397346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ue conclusion STANDARD">
    <p:bg>
      <p:bgPr>
        <a:solidFill>
          <a:srgbClr val="273E9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A31990-3DDC-473A-8877-F95B5072D33B}"/>
              </a:ext>
            </a:extLst>
          </p:cNvPr>
          <p:cNvSpPr>
            <a:spLocks noGrp="1"/>
          </p:cNvSpPr>
          <p:nvPr>
            <p:ph type="body" sz="quarter" idx="14" hasCustomPrompt="1"/>
          </p:nvPr>
        </p:nvSpPr>
        <p:spPr>
          <a:xfrm>
            <a:off x="9231086" y="6356350"/>
            <a:ext cx="2198688" cy="286232"/>
          </a:xfrm>
        </p:spPr>
        <p:txBody>
          <a:bodyPr/>
          <a:lstStyle>
            <a:lvl1pPr marL="0" indent="0" algn="ctr">
              <a:buNone/>
              <a:defRPr sz="1400">
                <a:solidFill>
                  <a:schemeClr val="bg1"/>
                </a:solidFill>
                <a:latin typeface="DINPro-Bold" panose="0200050303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a:t>E</a:t>
            </a:r>
            <a:r>
              <a:rPr lang="en-GB" err="1"/>
              <a:t>quinetEurope</a:t>
            </a:r>
            <a:endParaRPr lang="en-GB"/>
          </a:p>
        </p:txBody>
      </p:sp>
      <p:sp>
        <p:nvSpPr>
          <p:cNvPr id="3" name="Footer Placeholder 2">
            <a:extLst>
              <a:ext uri="{FF2B5EF4-FFF2-40B4-BE49-F238E27FC236}">
                <a16:creationId xmlns:a16="http://schemas.microsoft.com/office/drawing/2014/main" id="{42BA342C-AD93-5623-4087-8005408CF033}"/>
              </a:ext>
            </a:extLst>
          </p:cNvPr>
          <p:cNvSpPr>
            <a:spLocks noGrp="1"/>
          </p:cNvSpPr>
          <p:nvPr>
            <p:ph type="ftr" sz="quarter" idx="15"/>
          </p:nvPr>
        </p:nvSpPr>
        <p:spPr/>
        <p:txBody>
          <a:bodyPr/>
          <a:lstStyle>
            <a:lvl1pPr>
              <a:defRPr>
                <a:solidFill>
                  <a:schemeClr val="bg1"/>
                </a:solidFill>
              </a:defRPr>
            </a:lvl1pPr>
          </a:lstStyle>
          <a:p>
            <a:endParaRPr lang="en-GB"/>
          </a:p>
        </p:txBody>
      </p:sp>
      <p:pic>
        <p:nvPicPr>
          <p:cNvPr id="5" name="Picture 4">
            <a:extLst>
              <a:ext uri="{FF2B5EF4-FFF2-40B4-BE49-F238E27FC236}">
                <a16:creationId xmlns:a16="http://schemas.microsoft.com/office/drawing/2014/main" id="{C1B32337-ADEB-ED09-EBED-1959F555422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68" y="6194774"/>
            <a:ext cx="2475445" cy="519336"/>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133B82AE-9181-AC76-F3BC-631487C41647}"/>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rcRect r="80313"/>
          <a:stretch/>
        </p:blipFill>
        <p:spPr>
          <a:xfrm>
            <a:off x="9169254" y="1308246"/>
            <a:ext cx="3022746" cy="4251496"/>
          </a:xfrm>
          <a:prstGeom prst="rect">
            <a:avLst/>
          </a:prstGeom>
        </p:spPr>
      </p:pic>
      <p:pic>
        <p:nvPicPr>
          <p:cNvPr id="15" name="Picture 14">
            <a:extLst>
              <a:ext uri="{FF2B5EF4-FFF2-40B4-BE49-F238E27FC236}">
                <a16:creationId xmlns:a16="http://schemas.microsoft.com/office/drawing/2014/main" id="{37306491-EBBF-6395-52CE-24BBA14932A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4414" t="37497" r="31213" b="34898"/>
          <a:stretch/>
        </p:blipFill>
        <p:spPr>
          <a:xfrm>
            <a:off x="10050596" y="5830958"/>
            <a:ext cx="559668" cy="449455"/>
          </a:xfrm>
          <a:prstGeom prst="rect">
            <a:avLst/>
          </a:prstGeom>
        </p:spPr>
      </p:pic>
      <p:sp>
        <p:nvSpPr>
          <p:cNvPr id="6" name="TextBox 5">
            <a:extLst>
              <a:ext uri="{FF2B5EF4-FFF2-40B4-BE49-F238E27FC236}">
                <a16:creationId xmlns:a16="http://schemas.microsoft.com/office/drawing/2014/main" id="{799C8CCF-FEAB-E163-C03E-2980504B49E8}"/>
              </a:ext>
            </a:extLst>
          </p:cNvPr>
          <p:cNvSpPr txBox="1"/>
          <p:nvPr userDrawn="1"/>
        </p:nvSpPr>
        <p:spPr>
          <a:xfrm>
            <a:off x="839786" y="1864044"/>
            <a:ext cx="8342195" cy="646331"/>
          </a:xfrm>
          <a:prstGeom prst="rect">
            <a:avLst/>
          </a:prstGeom>
          <a:noFill/>
        </p:spPr>
        <p:txBody>
          <a:bodyPr wrap="square" rtlCol="0">
            <a:spAutoFit/>
          </a:bodyPr>
          <a:lstStyle/>
          <a:p>
            <a:r>
              <a:rPr lang="it-IT" sz="3600">
                <a:solidFill>
                  <a:schemeClr val="bg1"/>
                </a:solidFill>
                <a:latin typeface="DINPro-Black" panose="02000503030000020004" pitchFamily="50" charset="0"/>
              </a:rPr>
              <a:t>THANK YOU  FOR YOUR ATTENTION!</a:t>
            </a:r>
            <a:endParaRPr lang="en-GB" sz="3600">
              <a:solidFill>
                <a:schemeClr val="bg1"/>
              </a:solidFill>
              <a:latin typeface="DINPro-Black" panose="02000503030000020004" pitchFamily="50" charset="0"/>
            </a:endParaRPr>
          </a:p>
        </p:txBody>
      </p:sp>
      <p:sp>
        <p:nvSpPr>
          <p:cNvPr id="8" name="TextBox 7">
            <a:extLst>
              <a:ext uri="{FF2B5EF4-FFF2-40B4-BE49-F238E27FC236}">
                <a16:creationId xmlns:a16="http://schemas.microsoft.com/office/drawing/2014/main" id="{CC394285-A000-1A19-554F-FFF80E6F48F0}"/>
              </a:ext>
            </a:extLst>
          </p:cNvPr>
          <p:cNvSpPr txBox="1"/>
          <p:nvPr userDrawn="1"/>
        </p:nvSpPr>
        <p:spPr>
          <a:xfrm>
            <a:off x="839786" y="2618820"/>
            <a:ext cx="3507970" cy="584775"/>
          </a:xfrm>
          <a:prstGeom prst="rect">
            <a:avLst/>
          </a:prstGeom>
          <a:noFill/>
        </p:spPr>
        <p:txBody>
          <a:bodyPr wrap="square" rtlCol="0">
            <a:spAutoFit/>
          </a:bodyPr>
          <a:lstStyle/>
          <a:p>
            <a:r>
              <a:rPr lang="it-IT" sz="3200">
                <a:solidFill>
                  <a:schemeClr val="bg1"/>
                </a:solidFill>
                <a:latin typeface="DINPro-Bold" panose="02000503030000020004" pitchFamily="50" charset="0"/>
              </a:rPr>
              <a:t>ANY QUESTIONS?</a:t>
            </a:r>
            <a:endParaRPr lang="en-GB" sz="3200">
              <a:solidFill>
                <a:schemeClr val="bg1"/>
              </a:solidFill>
              <a:latin typeface="DINPro-Bold" panose="02000503030000020004" pitchFamily="50" charset="0"/>
            </a:endParaRPr>
          </a:p>
        </p:txBody>
      </p:sp>
      <p:sp>
        <p:nvSpPr>
          <p:cNvPr id="11" name="TextBox 10">
            <a:extLst>
              <a:ext uri="{FF2B5EF4-FFF2-40B4-BE49-F238E27FC236}">
                <a16:creationId xmlns:a16="http://schemas.microsoft.com/office/drawing/2014/main" id="{43897CB9-80F8-2286-2084-0B4ABA223629}"/>
              </a:ext>
            </a:extLst>
          </p:cNvPr>
          <p:cNvSpPr txBox="1"/>
          <p:nvPr userDrawn="1"/>
        </p:nvSpPr>
        <p:spPr>
          <a:xfrm>
            <a:off x="839786" y="3667837"/>
            <a:ext cx="3281476" cy="1631216"/>
          </a:xfrm>
          <a:prstGeom prst="rect">
            <a:avLst/>
          </a:prstGeom>
          <a:noFill/>
        </p:spPr>
        <p:txBody>
          <a:bodyPr wrap="square" rtlCol="0">
            <a:spAutoFit/>
          </a:bodyPr>
          <a:lstStyle/>
          <a:p>
            <a:pPr lvl="0">
              <a:lnSpc>
                <a:spcPct val="100000"/>
              </a:lnSpc>
            </a:pPr>
            <a:r>
              <a:rPr lang="it-IT" sz="2000">
                <a:solidFill>
                  <a:schemeClr val="bg1"/>
                </a:solidFill>
                <a:latin typeface="DINPro-Regular" panose="02000503030000020004" pitchFamily="50" charset="0"/>
              </a:rPr>
              <a:t>EQUINET SECRETARIAT</a:t>
            </a:r>
          </a:p>
          <a:p>
            <a:pPr lvl="0">
              <a:lnSpc>
                <a:spcPct val="100000"/>
              </a:lnSpc>
            </a:pPr>
            <a:r>
              <a:rPr lang="it-IT" sz="2000">
                <a:solidFill>
                  <a:schemeClr val="bg1"/>
                </a:solidFill>
                <a:latin typeface="DINPro-Regular" panose="02000503030000020004" pitchFamily="50" charset="0"/>
              </a:rPr>
              <a:t>Place Victor Horta, 40, 1060</a:t>
            </a:r>
          </a:p>
          <a:p>
            <a:pPr lvl="0">
              <a:lnSpc>
                <a:spcPct val="100000"/>
              </a:lnSpc>
            </a:pPr>
            <a:r>
              <a:rPr lang="en-GB" sz="2000">
                <a:solidFill>
                  <a:schemeClr val="bg1"/>
                </a:solidFill>
                <a:latin typeface="DINPro-Regular" panose="02000503030000020004" pitchFamily="50" charset="0"/>
              </a:rPr>
              <a:t>Brussels, Belgium</a:t>
            </a:r>
          </a:p>
          <a:p>
            <a:pPr lvl="0">
              <a:lnSpc>
                <a:spcPct val="100000"/>
              </a:lnSpc>
            </a:pPr>
            <a:r>
              <a:rPr lang="en-GB" sz="2000">
                <a:solidFill>
                  <a:schemeClr val="bg1"/>
                </a:solidFill>
                <a:latin typeface="DINPro-Regular" panose="02000503030000020004" pitchFamily="50" charset="0"/>
              </a:rPr>
              <a:t>Tel: +32 (0)2 212 3182</a:t>
            </a:r>
          </a:p>
          <a:p>
            <a:pPr lvl="0">
              <a:lnSpc>
                <a:spcPct val="100000"/>
              </a:lnSpc>
            </a:pPr>
            <a:r>
              <a:rPr lang="en-GB" sz="2000">
                <a:solidFill>
                  <a:schemeClr val="bg1"/>
                </a:solidFill>
                <a:latin typeface="DINPro-Regular" panose="02000503030000020004" pitchFamily="50" charset="0"/>
              </a:rPr>
              <a:t>info@equineteurope.org</a:t>
            </a:r>
            <a:r>
              <a:rPr lang="en-GB" sz="2000">
                <a:solidFill>
                  <a:srgbClr val="264D99"/>
                </a:solidFill>
                <a:latin typeface="DINPro-Regular" panose="02000503030000020004" pitchFamily="50" charset="0"/>
              </a:rPr>
              <a:t> </a:t>
            </a:r>
          </a:p>
        </p:txBody>
      </p:sp>
      <p:sp>
        <p:nvSpPr>
          <p:cNvPr id="2" name="Rectangle 1">
            <a:extLst>
              <a:ext uri="{FF2B5EF4-FFF2-40B4-BE49-F238E27FC236}">
                <a16:creationId xmlns:a16="http://schemas.microsoft.com/office/drawing/2014/main" id="{3D66EF04-7133-91FC-65DB-1EB9DB2F16DD}"/>
              </a:ext>
            </a:extLst>
          </p:cNvPr>
          <p:cNvSpPr>
            <a:spLocks noGrp="1" noRot="1" noMove="1" noResize="1" noEditPoints="1" noAdjustHandles="1" noChangeArrowheads="1" noChangeShapeType="1"/>
          </p:cNvSpPr>
          <p:nvPr userDrawn="1"/>
        </p:nvSpPr>
        <p:spPr>
          <a:xfrm>
            <a:off x="0" y="0"/>
            <a:ext cx="3806687" cy="1864044"/>
          </a:xfrm>
          <a:prstGeom prst="rect">
            <a:avLst/>
          </a:prstGeom>
          <a:solidFill>
            <a:srgbClr val="2B3D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811EEE-6FE5-099A-E7C0-7B4068E9495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7953"/>
            <a:ext cx="3194201" cy="1737646"/>
          </a:xfrm>
          <a:prstGeom prst="rect">
            <a:avLst/>
          </a:prstGeom>
        </p:spPr>
      </p:pic>
    </p:spTree>
    <p:extLst>
      <p:ext uri="{BB962C8B-B14F-4D97-AF65-F5344CB8AC3E}">
        <p14:creationId xmlns:p14="http://schemas.microsoft.com/office/powerpoint/2010/main" val="232976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9.png"/><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6.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6.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200" y="3429000"/>
            <a:ext cx="8003959" cy="480131"/>
          </a:xfrm>
          <a:prstGeom prst="rect">
            <a:avLst/>
          </a:prstGeom>
        </p:spPr>
        <p:txBody>
          <a:bodyPr vert="horz" wrap="square" lIns="91440" tIns="45720" rIns="91440" bIns="45720" rtlCol="0">
            <a:spAutoFit/>
          </a:bodyPr>
          <a:lstStyle/>
          <a:p>
            <a:pPr lvl="0"/>
            <a:r>
              <a:rPr lang="en-GB"/>
              <a:t>Click to edit Master text styles</a:t>
            </a:r>
          </a:p>
        </p:txBody>
      </p:sp>
      <p:sp>
        <p:nvSpPr>
          <p:cNvPr id="5" name="Footer Placeholder 4">
            <a:extLst>
              <a:ext uri="{FF2B5EF4-FFF2-40B4-BE49-F238E27FC236}">
                <a16:creationId xmlns:a16="http://schemas.microsoft.com/office/drawing/2014/main" id="{FD9100B0-EF45-8681-EA41-866D7C79D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DINPro-Regular" panose="02000503030000020004" pitchFamily="50" charset="0"/>
              </a:defRPr>
            </a:lvl1pPr>
          </a:lstStyle>
          <a:p>
            <a:r>
              <a:rPr lang="it-IT"/>
              <a:t>www.equineteurope.org</a:t>
            </a:r>
            <a:endParaRPr lang="en-GB"/>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DINPro-Regular" panose="02000503030000020004" pitchFamily="50" charset="0"/>
              </a:defRPr>
            </a:lvl1pPr>
          </a:lstStyle>
          <a:p>
            <a:fld id="{83FF0C45-A2D3-4855-B11D-F84F2ECAE27B}" type="slidenum">
              <a:rPr lang="en-GB" smtClean="0"/>
              <a:pPr/>
              <a:t>‹N›</a:t>
            </a:fld>
            <a:endParaRPr lang="en-GB"/>
          </a:p>
        </p:txBody>
      </p:sp>
      <p:pic>
        <p:nvPicPr>
          <p:cNvPr id="14" name="Picture 13">
            <a:extLst>
              <a:ext uri="{FF2B5EF4-FFF2-40B4-BE49-F238E27FC236}">
                <a16:creationId xmlns:a16="http://schemas.microsoft.com/office/drawing/2014/main" id="{A0E443EF-391B-EB17-5E71-DE3D2970460B}"/>
              </a:ext>
              <a:ext uri="{C183D7F6-B498-43B3-948B-1728B52AA6E4}">
                <adec:decorative xmlns:adec="http://schemas.microsoft.com/office/drawing/2017/decorative" val="1"/>
              </a:ext>
            </a:extLst>
          </p:cNvPr>
          <p:cNvPicPr>
            <a:picLocks noChangeAspect="1"/>
          </p:cNvPicPr>
          <p:nvPr userDrawn="1"/>
        </p:nvPicPr>
        <p:blipFill>
          <a:blip r:embed="rId6">
            <a:alphaModFix amt="50000"/>
            <a:extLst>
              <a:ext uri="{28A0092B-C50C-407E-A947-70E740481C1C}">
                <a14:useLocalDpi xmlns:a14="http://schemas.microsoft.com/office/drawing/2010/main" val="0"/>
              </a:ext>
            </a:extLst>
          </a:blip>
          <a:srcRect t="17222" r="75051" b="19764"/>
          <a:stretch/>
        </p:blipFill>
        <p:spPr>
          <a:xfrm>
            <a:off x="7739729" y="1095375"/>
            <a:ext cx="4452271" cy="4486275"/>
          </a:xfrm>
          <a:prstGeom prst="rect">
            <a:avLst/>
          </a:prstGeom>
        </p:spPr>
      </p:pic>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0474" y="6193971"/>
            <a:ext cx="2474451" cy="519128"/>
          </a:xfrm>
          <a:prstGeom prst="rect">
            <a:avLst/>
          </a:prstGeom>
        </p:spPr>
      </p:pic>
      <p:pic>
        <p:nvPicPr>
          <p:cNvPr id="9" name="Picture 8" descr="A blue and black logo&#10;&#10;Description automatically generated">
            <a:extLst>
              <a:ext uri="{FF2B5EF4-FFF2-40B4-BE49-F238E27FC236}">
                <a16:creationId xmlns:a16="http://schemas.microsoft.com/office/drawing/2014/main" id="{0357A935-2C69-0914-36F6-3B532D2767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0311"/>
            <a:ext cx="3113903" cy="1239658"/>
          </a:xfrm>
          <a:prstGeom prst="rect">
            <a:avLst/>
          </a:prstGeom>
        </p:spPr>
      </p:pic>
    </p:spTree>
    <p:extLst>
      <p:ext uri="{BB962C8B-B14F-4D97-AF65-F5344CB8AC3E}">
        <p14:creationId xmlns:p14="http://schemas.microsoft.com/office/powerpoint/2010/main" val="4003032669"/>
      </p:ext>
    </p:extLst>
  </p:cSld>
  <p:clrMap bg1="lt1" tx1="dk1" bg2="lt2" tx2="dk2" accent1="accent1" accent2="accent2" accent3="accent3" accent4="accent4" accent5="accent5" accent6="accent6" hlink="hlink" folHlink="folHlink"/>
  <p:sldLayoutIdLst>
    <p:sldLayoutId id="2147483736" r:id="rId1"/>
    <p:sldLayoutId id="2147483733" r:id="rId2"/>
    <p:sldLayoutId id="2147483734" r:id="rId3"/>
    <p:sldLayoutId id="2147483735" r:id="rId4"/>
  </p:sldLayoutIdLst>
  <p:hf hdr="0" ftr="0" dt="0"/>
  <p:txStyles>
    <p:titleStyle>
      <a:lvl1pPr algn="l" defTabSz="914400" rtl="0" eaLnBrk="1" latinLnBrk="0" hangingPunct="1">
        <a:lnSpc>
          <a:spcPct val="90000"/>
        </a:lnSpc>
        <a:spcBef>
          <a:spcPct val="0"/>
        </a:spcBef>
        <a:buNone/>
        <a:defRPr sz="4400" kern="1200">
          <a:solidFill>
            <a:srgbClr val="264D99"/>
          </a:solidFill>
          <a:latin typeface="DINPro-Black" panose="02000503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200" y="2372428"/>
            <a:ext cx="8003959" cy="7017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200" y="3429000"/>
            <a:ext cx="8003959" cy="480131"/>
          </a:xfrm>
          <a:prstGeom prst="rect">
            <a:avLst/>
          </a:prstGeom>
        </p:spPr>
        <p:txBody>
          <a:bodyPr vert="horz" wrap="square" lIns="91440" tIns="45720" rIns="91440" bIns="45720" rtlCol="0">
            <a:spAutoFit/>
          </a:bodyPr>
          <a:lstStyle/>
          <a:p>
            <a:pPr lvl="0"/>
            <a:r>
              <a:rPr lang="en-GB"/>
              <a:t>Click to edit Master text styles</a:t>
            </a:r>
          </a:p>
        </p:txBody>
      </p:sp>
      <p:sp>
        <p:nvSpPr>
          <p:cNvPr id="5" name="Footer Placeholder 4">
            <a:extLst>
              <a:ext uri="{FF2B5EF4-FFF2-40B4-BE49-F238E27FC236}">
                <a16:creationId xmlns:a16="http://schemas.microsoft.com/office/drawing/2014/main" id="{FD9100B0-EF45-8681-EA41-866D7C79D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DINPro-Regular" panose="02000503030000020004" pitchFamily="50" charset="0"/>
              </a:defRPr>
            </a:lvl1pPr>
          </a:lstStyle>
          <a:p>
            <a:endParaRPr lang="en-GB"/>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DINPro-Regular" panose="02000503030000020004" pitchFamily="50" charset="0"/>
              </a:defRPr>
            </a:lvl1pPr>
          </a:lstStyle>
          <a:p>
            <a:fld id="{83FF0C45-A2D3-4855-B11D-F84F2ECAE27B}" type="slidenum">
              <a:rPr lang="en-GB" smtClean="0"/>
              <a:pPr/>
              <a:t>‹N›</a:t>
            </a:fld>
            <a:endParaRPr lang="en-GB"/>
          </a:p>
        </p:txBody>
      </p:sp>
      <p:pic>
        <p:nvPicPr>
          <p:cNvPr id="14" name="Picture 13">
            <a:extLst>
              <a:ext uri="{FF2B5EF4-FFF2-40B4-BE49-F238E27FC236}">
                <a16:creationId xmlns:a16="http://schemas.microsoft.com/office/drawing/2014/main" id="{A0E443EF-391B-EB17-5E71-DE3D2970460B}"/>
              </a:ext>
              <a:ext uri="{C183D7F6-B498-43B3-948B-1728B52AA6E4}">
                <adec:decorative xmlns:adec="http://schemas.microsoft.com/office/drawing/2017/decorative" val="1"/>
              </a:ext>
            </a:extLst>
          </p:cNvPr>
          <p:cNvPicPr>
            <a:picLocks noChangeAspect="1"/>
          </p:cNvPicPr>
          <p:nvPr userDrawn="1"/>
        </p:nvPicPr>
        <p:blipFill>
          <a:blip r:embed="rId8">
            <a:alphaModFix amt="20000"/>
            <a:extLst>
              <a:ext uri="{28A0092B-C50C-407E-A947-70E740481C1C}">
                <a14:useLocalDpi xmlns:a14="http://schemas.microsoft.com/office/drawing/2010/main" val="0"/>
              </a:ext>
            </a:extLst>
          </a:blip>
          <a:srcRect t="17222" r="75051" b="19764"/>
          <a:stretch/>
        </p:blipFill>
        <p:spPr>
          <a:xfrm>
            <a:off x="7739729" y="1095375"/>
            <a:ext cx="4452271" cy="4486275"/>
          </a:xfrm>
          <a:prstGeom prst="rect">
            <a:avLst/>
          </a:prstGeom>
        </p:spPr>
      </p:pic>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0474" y="6193971"/>
            <a:ext cx="2474451" cy="519128"/>
          </a:xfrm>
          <a:prstGeom prst="rect">
            <a:avLst/>
          </a:prstGeom>
        </p:spPr>
      </p:pic>
      <p:pic>
        <p:nvPicPr>
          <p:cNvPr id="9" name="Picture 8">
            <a:extLst>
              <a:ext uri="{FF2B5EF4-FFF2-40B4-BE49-F238E27FC236}">
                <a16:creationId xmlns:a16="http://schemas.microsoft.com/office/drawing/2014/main" id="{FC25A592-9F61-C1EC-97ED-59B05057A2C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3260035" cy="1864741"/>
          </a:xfrm>
          <a:prstGeom prst="rect">
            <a:avLst/>
          </a:prstGeom>
        </p:spPr>
      </p:pic>
    </p:spTree>
    <p:extLst>
      <p:ext uri="{BB962C8B-B14F-4D97-AF65-F5344CB8AC3E}">
        <p14:creationId xmlns:p14="http://schemas.microsoft.com/office/powerpoint/2010/main" val="3906488694"/>
      </p:ext>
    </p:extLst>
  </p:cSld>
  <p:clrMap bg1="lt1" tx1="dk1" bg2="lt2" tx2="dk2" accent1="accent1" accent2="accent2" accent3="accent3" accent4="accent4" accent5="accent5" accent6="accent6" hlink="hlink" folHlink="folHlink"/>
  <p:sldLayoutIdLst>
    <p:sldLayoutId id="2147483737" r:id="rId1"/>
    <p:sldLayoutId id="2147483714" r:id="rId2"/>
    <p:sldLayoutId id="2147483715" r:id="rId3"/>
    <p:sldLayoutId id="2147483775" r:id="rId4"/>
    <p:sldLayoutId id="2147483774" r:id="rId5"/>
    <p:sldLayoutId id="2147483716" r:id="rId6"/>
  </p:sldLayoutIdLst>
  <p:hf hdr="0" ftr="0" dt="0"/>
  <p:txStyles>
    <p:titleStyle>
      <a:lvl1pPr algn="l" defTabSz="914400" rtl="0" eaLnBrk="1" latinLnBrk="0" hangingPunct="1">
        <a:lnSpc>
          <a:spcPct val="90000"/>
        </a:lnSpc>
        <a:spcBef>
          <a:spcPct val="0"/>
        </a:spcBef>
        <a:buNone/>
        <a:defRPr sz="4400" kern="1200">
          <a:solidFill>
            <a:srgbClr val="264D99"/>
          </a:solidFill>
          <a:latin typeface="DINPro-Black" panose="02000503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BDAE44-3A1B-879F-C846-EEBBA5C48F25}"/>
              </a:ext>
            </a:extLst>
          </p:cNvPr>
          <p:cNvSpPr/>
          <p:nvPr userDrawn="1"/>
        </p:nvSpPr>
        <p:spPr>
          <a:xfrm rot="312098">
            <a:off x="-147841" y="-540262"/>
            <a:ext cx="12587893" cy="4900282"/>
          </a:xfrm>
          <a:custGeom>
            <a:avLst/>
            <a:gdLst>
              <a:gd name="connsiteX0" fmla="*/ 12141792 w 12587893"/>
              <a:gd name="connsiteY0" fmla="*/ 0 h 4900282"/>
              <a:gd name="connsiteX1" fmla="*/ 12587893 w 12587893"/>
              <a:gd name="connsiteY1" fmla="*/ 4900282 h 4900282"/>
              <a:gd name="connsiteX2" fmla="*/ 345476 w 12587893"/>
              <a:gd name="connsiteY2" fmla="*/ 4900282 h 4900282"/>
              <a:gd name="connsiteX3" fmla="*/ 0 w 12587893"/>
              <a:gd name="connsiteY3" fmla="*/ 1105339 h 4900282"/>
            </a:gdLst>
            <a:ahLst/>
            <a:cxnLst>
              <a:cxn ang="0">
                <a:pos x="connsiteX0" y="connsiteY0"/>
              </a:cxn>
              <a:cxn ang="0">
                <a:pos x="connsiteX1" y="connsiteY1"/>
              </a:cxn>
              <a:cxn ang="0">
                <a:pos x="connsiteX2" y="connsiteY2"/>
              </a:cxn>
              <a:cxn ang="0">
                <a:pos x="connsiteX3" y="connsiteY3"/>
              </a:cxn>
            </a:cxnLst>
            <a:rect l="l" t="t" r="r" b="b"/>
            <a:pathLst>
              <a:path w="12587893" h="4900282">
                <a:moveTo>
                  <a:pt x="12141792" y="0"/>
                </a:moveTo>
                <a:lnTo>
                  <a:pt x="12587893" y="4900282"/>
                </a:lnTo>
                <a:lnTo>
                  <a:pt x="345476" y="4900282"/>
                </a:lnTo>
                <a:lnTo>
                  <a:pt x="0" y="1105339"/>
                </a:lnTo>
                <a:close/>
              </a:path>
            </a:pathLst>
          </a:custGeom>
          <a:gradFill flip="none" rotWithShape="1">
            <a:gsLst>
              <a:gs pos="65000">
                <a:schemeClr val="bg1">
                  <a:alpha val="33000"/>
                </a:schemeClr>
              </a:gs>
              <a:gs pos="76000">
                <a:srgbClr val="F7C848">
                  <a:alpha val="31000"/>
                </a:srgbClr>
              </a:gs>
              <a:gs pos="88000">
                <a:srgbClr val="264E9A">
                  <a:alpha val="44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9" y="1261924"/>
            <a:ext cx="10492410"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9" y="2294406"/>
            <a:ext cx="10492410"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‹N›</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spTree>
    <p:extLst>
      <p:ext uri="{BB962C8B-B14F-4D97-AF65-F5344CB8AC3E}">
        <p14:creationId xmlns:p14="http://schemas.microsoft.com/office/powerpoint/2010/main" val="2329871460"/>
      </p:ext>
    </p:extLst>
  </p:cSld>
  <p:clrMap bg1="lt1" tx1="dk1" bg2="lt2" tx2="dk2" accent1="accent1" accent2="accent2" accent3="accent3" accent4="accent4" accent5="accent5" accent6="accent6" hlink="hlink" folHlink="folHlink"/>
  <p:sldLayoutIdLst>
    <p:sldLayoutId id="2147483690" r:id="rId1"/>
    <p:sldLayoutId id="2147483706" r:id="rId2"/>
    <p:sldLayoutId id="2147483707" r:id="rId3"/>
    <p:sldLayoutId id="2147483708" r:id="rId4"/>
    <p:sldLayoutId id="2147483709" r:id="rId5"/>
    <p:sldLayoutId id="2147483694" r:id="rId6"/>
    <p:sldLayoutId id="2147483702" r:id="rId7"/>
    <p:sldLayoutId id="2147483703" r:id="rId8"/>
    <p:sldLayoutId id="2147483704" r:id="rId9"/>
    <p:sldLayoutId id="2147483700" r:id="rId10"/>
    <p:sldLayoutId id="2147483699"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362EBEA-1377-62D0-4C63-AFE2F1977C69}"/>
              </a:ext>
            </a:extLst>
          </p:cNvPr>
          <p:cNvSpPr/>
          <p:nvPr userDrawn="1"/>
        </p:nvSpPr>
        <p:spPr>
          <a:xfrm>
            <a:off x="2" y="1"/>
            <a:ext cx="12191998" cy="6857999"/>
          </a:xfrm>
          <a:custGeom>
            <a:avLst/>
            <a:gdLst>
              <a:gd name="connsiteX0" fmla="*/ 0 w 12191998"/>
              <a:gd name="connsiteY0" fmla="*/ 0 h 6857999"/>
              <a:gd name="connsiteX1" fmla="*/ 12191998 w 12191998"/>
              <a:gd name="connsiteY1" fmla="*/ 0 h 6857999"/>
              <a:gd name="connsiteX2" fmla="*/ 12191998 w 12191998"/>
              <a:gd name="connsiteY2" fmla="*/ 6857999 h 6857999"/>
              <a:gd name="connsiteX3" fmla="*/ 0 w 1219199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8" h="6857999">
                <a:moveTo>
                  <a:pt x="0" y="0"/>
                </a:moveTo>
                <a:lnTo>
                  <a:pt x="12191998" y="0"/>
                </a:lnTo>
                <a:lnTo>
                  <a:pt x="12191998" y="6857999"/>
                </a:lnTo>
                <a:lnTo>
                  <a:pt x="0" y="6857999"/>
                </a:lnTo>
                <a:close/>
              </a:path>
            </a:pathLst>
          </a:custGeom>
          <a:gradFill flip="none" rotWithShape="1">
            <a:gsLst>
              <a:gs pos="65000">
                <a:schemeClr val="bg1">
                  <a:alpha val="33000"/>
                </a:schemeClr>
              </a:gs>
              <a:gs pos="76000">
                <a:srgbClr val="F7C848">
                  <a:alpha val="31000"/>
                </a:srgbClr>
              </a:gs>
              <a:gs pos="88000">
                <a:srgbClr val="264E9A">
                  <a:alpha val="44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903C930E-D446-A9F4-212D-560B5875C608}"/>
              </a:ext>
            </a:extLst>
          </p:cNvPr>
          <p:cNvSpPr/>
          <p:nvPr userDrawn="1"/>
        </p:nvSpPr>
        <p:spPr>
          <a:xfrm>
            <a:off x="0" y="1"/>
            <a:ext cx="485877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8" y="824038"/>
            <a:ext cx="9153699"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7" y="2028217"/>
            <a:ext cx="9153699"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‹N›</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spTree>
    <p:extLst>
      <p:ext uri="{BB962C8B-B14F-4D97-AF65-F5344CB8AC3E}">
        <p14:creationId xmlns:p14="http://schemas.microsoft.com/office/powerpoint/2010/main" val="20307282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12D7663-D240-B9F6-1EAB-42B8AF7C6A72}"/>
              </a:ext>
            </a:extLst>
          </p:cNvPr>
          <p:cNvSpPr/>
          <p:nvPr userDrawn="1"/>
        </p:nvSpPr>
        <p:spPr>
          <a:xfrm>
            <a:off x="1" y="0"/>
            <a:ext cx="12192000" cy="6867529"/>
          </a:xfrm>
          <a:custGeom>
            <a:avLst/>
            <a:gdLst>
              <a:gd name="connsiteX0" fmla="*/ 0 w 12468665"/>
              <a:gd name="connsiteY0" fmla="*/ 0 h 6867529"/>
              <a:gd name="connsiteX1" fmla="*/ 12468665 w 12468665"/>
              <a:gd name="connsiteY1" fmla="*/ 0 h 6867529"/>
              <a:gd name="connsiteX2" fmla="*/ 12468665 w 12468665"/>
              <a:gd name="connsiteY2" fmla="*/ 6867529 h 6867529"/>
              <a:gd name="connsiteX3" fmla="*/ 0 w 12468665"/>
              <a:gd name="connsiteY3" fmla="*/ 6867529 h 6867529"/>
            </a:gdLst>
            <a:ahLst/>
            <a:cxnLst>
              <a:cxn ang="0">
                <a:pos x="connsiteX0" y="connsiteY0"/>
              </a:cxn>
              <a:cxn ang="0">
                <a:pos x="connsiteX1" y="connsiteY1"/>
              </a:cxn>
              <a:cxn ang="0">
                <a:pos x="connsiteX2" y="connsiteY2"/>
              </a:cxn>
              <a:cxn ang="0">
                <a:pos x="connsiteX3" y="connsiteY3"/>
              </a:cxn>
            </a:cxnLst>
            <a:rect l="l" t="t" r="r" b="b"/>
            <a:pathLst>
              <a:path w="12468665" h="6867529">
                <a:moveTo>
                  <a:pt x="0" y="0"/>
                </a:moveTo>
                <a:lnTo>
                  <a:pt x="12468665" y="0"/>
                </a:lnTo>
                <a:lnTo>
                  <a:pt x="12468665" y="6867529"/>
                </a:lnTo>
                <a:lnTo>
                  <a:pt x="0" y="6867529"/>
                </a:lnTo>
                <a:close/>
              </a:path>
            </a:pathLst>
          </a:custGeom>
          <a:gradFill flip="none" rotWithShape="1">
            <a:gsLst>
              <a:gs pos="63000">
                <a:schemeClr val="bg1">
                  <a:alpha val="33000"/>
                </a:schemeClr>
              </a:gs>
              <a:gs pos="81000">
                <a:srgbClr val="264E9A">
                  <a:alpha val="44000"/>
                </a:srgb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7F147245-1105-DA13-1B56-0ADBA6D67BE9}"/>
              </a:ext>
            </a:extLst>
          </p:cNvPr>
          <p:cNvSpPr/>
          <p:nvPr userDrawn="1"/>
        </p:nvSpPr>
        <p:spPr>
          <a:xfrm>
            <a:off x="0" y="-1"/>
            <a:ext cx="6822831" cy="68675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8" y="819263"/>
            <a:ext cx="9153699"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8" y="1955255"/>
            <a:ext cx="9153699"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‹N›</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spTree>
    <p:extLst>
      <p:ext uri="{BB962C8B-B14F-4D97-AF65-F5344CB8AC3E}">
        <p14:creationId xmlns:p14="http://schemas.microsoft.com/office/powerpoint/2010/main" val="22410630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FDF0123-D3E6-4AD1-3E09-2737EBDA9400}"/>
              </a:ext>
            </a:extLst>
          </p:cNvPr>
          <p:cNvSpPr/>
          <p:nvPr userDrawn="1"/>
        </p:nvSpPr>
        <p:spPr>
          <a:xfrm rot="312098">
            <a:off x="-147841" y="-540262"/>
            <a:ext cx="12587893" cy="4900282"/>
          </a:xfrm>
          <a:custGeom>
            <a:avLst/>
            <a:gdLst>
              <a:gd name="connsiteX0" fmla="*/ 12141792 w 12587893"/>
              <a:gd name="connsiteY0" fmla="*/ 0 h 4900282"/>
              <a:gd name="connsiteX1" fmla="*/ 12587893 w 12587893"/>
              <a:gd name="connsiteY1" fmla="*/ 4900282 h 4900282"/>
              <a:gd name="connsiteX2" fmla="*/ 345476 w 12587893"/>
              <a:gd name="connsiteY2" fmla="*/ 4900282 h 4900282"/>
              <a:gd name="connsiteX3" fmla="*/ 0 w 12587893"/>
              <a:gd name="connsiteY3" fmla="*/ 1105339 h 4900282"/>
            </a:gdLst>
            <a:ahLst/>
            <a:cxnLst>
              <a:cxn ang="0">
                <a:pos x="connsiteX0" y="connsiteY0"/>
              </a:cxn>
              <a:cxn ang="0">
                <a:pos x="connsiteX1" y="connsiteY1"/>
              </a:cxn>
              <a:cxn ang="0">
                <a:pos x="connsiteX2" y="connsiteY2"/>
              </a:cxn>
              <a:cxn ang="0">
                <a:pos x="connsiteX3" y="connsiteY3"/>
              </a:cxn>
            </a:cxnLst>
            <a:rect l="l" t="t" r="r" b="b"/>
            <a:pathLst>
              <a:path w="12587893" h="4900282">
                <a:moveTo>
                  <a:pt x="12141792" y="0"/>
                </a:moveTo>
                <a:lnTo>
                  <a:pt x="12587893" y="4900282"/>
                </a:lnTo>
                <a:lnTo>
                  <a:pt x="345476" y="4900282"/>
                </a:lnTo>
                <a:lnTo>
                  <a:pt x="0" y="1105339"/>
                </a:lnTo>
                <a:close/>
              </a:path>
            </a:pathLst>
          </a:custGeom>
          <a:gradFill flip="none" rotWithShape="1">
            <a:gsLst>
              <a:gs pos="65000">
                <a:schemeClr val="bg1">
                  <a:alpha val="33000"/>
                </a:schemeClr>
              </a:gs>
              <a:gs pos="76000">
                <a:srgbClr val="F7C848">
                  <a:alpha val="31000"/>
                </a:srgbClr>
              </a:gs>
              <a:gs pos="88000">
                <a:srgbClr val="264E9A">
                  <a:alpha val="44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9" y="1261924"/>
            <a:ext cx="10700671"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9" y="2294406"/>
            <a:ext cx="10700672"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‹N›</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pic>
        <p:nvPicPr>
          <p:cNvPr id="5" name="Picture 4">
            <a:extLst>
              <a:ext uri="{FF2B5EF4-FFF2-40B4-BE49-F238E27FC236}">
                <a16:creationId xmlns:a16="http://schemas.microsoft.com/office/drawing/2014/main" id="{41CEA8F3-833B-84F0-A728-299BB0A4DD04}"/>
              </a:ext>
              <a:ext uri="{C183D7F6-B498-43B3-948B-1728B52AA6E4}">
                <adec:decorative xmlns:adec="http://schemas.microsoft.com/office/drawing/2017/decorative" val="1"/>
              </a:ext>
            </a:extLst>
          </p:cNvPr>
          <p:cNvPicPr>
            <a:picLocks noChangeAspect="1"/>
          </p:cNvPicPr>
          <p:nvPr userDrawn="1"/>
        </p:nvPicPr>
        <p:blipFill>
          <a:blip r:embed="rId15">
            <a:alphaModFix amt="76000"/>
            <a:extLst>
              <a:ext uri="{28A0092B-C50C-407E-A947-70E740481C1C}">
                <a14:useLocalDpi xmlns:a14="http://schemas.microsoft.com/office/drawing/2010/main" val="0"/>
              </a:ext>
            </a:extLst>
          </a:blip>
          <a:stretch>
            <a:fillRect/>
          </a:stretch>
        </p:blipFill>
        <p:spPr>
          <a:xfrm>
            <a:off x="10328399" y="-82901"/>
            <a:ext cx="1938259" cy="1381010"/>
          </a:xfrm>
          <a:prstGeom prst="rect">
            <a:avLst/>
          </a:prstGeom>
        </p:spPr>
      </p:pic>
    </p:spTree>
    <p:extLst>
      <p:ext uri="{BB962C8B-B14F-4D97-AF65-F5344CB8AC3E}">
        <p14:creationId xmlns:p14="http://schemas.microsoft.com/office/powerpoint/2010/main" val="33701716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3" r:id="rId4"/>
    <p:sldLayoutId id="2147483720" r:id="rId5"/>
    <p:sldLayoutId id="2147483721" r:id="rId6"/>
    <p:sldLayoutId id="2147483725" r:id="rId7"/>
    <p:sldLayoutId id="2147483724"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362EBEA-1377-62D0-4C63-AFE2F1977C69}"/>
              </a:ext>
            </a:extLst>
          </p:cNvPr>
          <p:cNvSpPr/>
          <p:nvPr userDrawn="1"/>
        </p:nvSpPr>
        <p:spPr>
          <a:xfrm>
            <a:off x="2" y="0"/>
            <a:ext cx="12191998" cy="6857999"/>
          </a:xfrm>
          <a:custGeom>
            <a:avLst/>
            <a:gdLst>
              <a:gd name="connsiteX0" fmla="*/ 0 w 12191998"/>
              <a:gd name="connsiteY0" fmla="*/ 0 h 6857999"/>
              <a:gd name="connsiteX1" fmla="*/ 12191998 w 12191998"/>
              <a:gd name="connsiteY1" fmla="*/ 0 h 6857999"/>
              <a:gd name="connsiteX2" fmla="*/ 12191998 w 12191998"/>
              <a:gd name="connsiteY2" fmla="*/ 6857999 h 6857999"/>
              <a:gd name="connsiteX3" fmla="*/ 0 w 1219199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8" h="6857999">
                <a:moveTo>
                  <a:pt x="0" y="0"/>
                </a:moveTo>
                <a:lnTo>
                  <a:pt x="12191998" y="0"/>
                </a:lnTo>
                <a:lnTo>
                  <a:pt x="12191998" y="6857999"/>
                </a:lnTo>
                <a:lnTo>
                  <a:pt x="0" y="6857999"/>
                </a:lnTo>
                <a:close/>
              </a:path>
            </a:pathLst>
          </a:custGeom>
          <a:gradFill flip="none" rotWithShape="1">
            <a:gsLst>
              <a:gs pos="65000">
                <a:schemeClr val="bg1">
                  <a:alpha val="33000"/>
                </a:schemeClr>
              </a:gs>
              <a:gs pos="76000">
                <a:srgbClr val="F7C848">
                  <a:alpha val="31000"/>
                </a:srgbClr>
              </a:gs>
              <a:gs pos="88000">
                <a:srgbClr val="264E9A">
                  <a:alpha val="44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Rectangle 15">
            <a:extLst>
              <a:ext uri="{FF2B5EF4-FFF2-40B4-BE49-F238E27FC236}">
                <a16:creationId xmlns:a16="http://schemas.microsoft.com/office/drawing/2014/main" id="{903C930E-D446-A9F4-212D-560B5875C608}"/>
              </a:ext>
            </a:extLst>
          </p:cNvPr>
          <p:cNvSpPr/>
          <p:nvPr userDrawn="1"/>
        </p:nvSpPr>
        <p:spPr>
          <a:xfrm>
            <a:off x="0" y="1"/>
            <a:ext cx="485877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68E6AE15-37CD-ED9B-767F-B1F65FB54A2C}"/>
              </a:ext>
            </a:extLst>
          </p:cNvPr>
          <p:cNvSpPr>
            <a:spLocks noGrp="1"/>
          </p:cNvSpPr>
          <p:nvPr>
            <p:ph type="title"/>
          </p:nvPr>
        </p:nvSpPr>
        <p:spPr>
          <a:xfrm>
            <a:off x="838199" y="1261924"/>
            <a:ext cx="9153699" cy="646331"/>
          </a:xfrm>
          <a:prstGeom prst="rect">
            <a:avLst/>
          </a:prstGeom>
        </p:spPr>
        <p:txBody>
          <a:bodyPr vert="horz" wrap="square" lIns="91440" tIns="45720" rIns="91440" bIns="45720" rtlCol="0" anchor="ctr">
            <a:spAutoFit/>
          </a:bodyPr>
          <a:lstStyle/>
          <a:p>
            <a:r>
              <a:rPr lang="en-GB"/>
              <a:t>Click to edit Master title style</a:t>
            </a:r>
          </a:p>
        </p:txBody>
      </p:sp>
      <p:sp>
        <p:nvSpPr>
          <p:cNvPr id="3" name="Text Placeholder 2">
            <a:extLst>
              <a:ext uri="{FF2B5EF4-FFF2-40B4-BE49-F238E27FC236}">
                <a16:creationId xmlns:a16="http://schemas.microsoft.com/office/drawing/2014/main" id="{0AB19944-6727-2A87-C9E5-34A4FA0D5FBF}"/>
              </a:ext>
            </a:extLst>
          </p:cNvPr>
          <p:cNvSpPr>
            <a:spLocks noGrp="1"/>
          </p:cNvSpPr>
          <p:nvPr>
            <p:ph type="body" idx="1"/>
          </p:nvPr>
        </p:nvSpPr>
        <p:spPr>
          <a:xfrm>
            <a:off x="838199" y="2294406"/>
            <a:ext cx="9153699" cy="1706108"/>
          </a:xfrm>
          <a:prstGeom prst="rect">
            <a:avLst/>
          </a:prstGeom>
        </p:spPr>
        <p:txBody>
          <a:bodyPr vert="horz" wrap="square"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8B4DD8F1-5462-BE7E-B669-D9F4CA715EC2}"/>
              </a:ext>
            </a:extLst>
          </p:cNvPr>
          <p:cNvSpPr>
            <a:spLocks noGrp="1"/>
          </p:cNvSpPr>
          <p:nvPr>
            <p:ph type="sldNum" sz="quarter" idx="4"/>
          </p:nvPr>
        </p:nvSpPr>
        <p:spPr>
          <a:xfrm>
            <a:off x="8795671" y="617378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FF0C45-A2D3-4855-B11D-F84F2ECAE27B}" type="slidenum">
              <a:rPr lang="en-GB" smtClean="0"/>
              <a:t>‹N›</a:t>
            </a:fld>
            <a:endParaRPr lang="en-GB"/>
          </a:p>
        </p:txBody>
      </p:sp>
      <p:pic>
        <p:nvPicPr>
          <p:cNvPr id="8" name="Picture 7">
            <a:extLst>
              <a:ext uri="{FF2B5EF4-FFF2-40B4-BE49-F238E27FC236}">
                <a16:creationId xmlns:a16="http://schemas.microsoft.com/office/drawing/2014/main" id="{C57DF014-2068-3A38-00E3-EC4B9B4B31F7}"/>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58774" y="6096785"/>
            <a:ext cx="2474451" cy="519128"/>
          </a:xfrm>
          <a:prstGeom prst="rect">
            <a:avLst/>
          </a:prstGeom>
        </p:spPr>
      </p:pic>
      <p:pic>
        <p:nvPicPr>
          <p:cNvPr id="10" name="Picture 9">
            <a:extLst>
              <a:ext uri="{FF2B5EF4-FFF2-40B4-BE49-F238E27FC236}">
                <a16:creationId xmlns:a16="http://schemas.microsoft.com/office/drawing/2014/main" id="{DEBD1E21-5985-7E8F-E973-BA97F2F053B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0651" y="5921328"/>
            <a:ext cx="2185464" cy="870043"/>
          </a:xfrm>
          <a:prstGeom prst="rect">
            <a:avLst/>
          </a:prstGeom>
        </p:spPr>
      </p:pic>
      <p:pic>
        <p:nvPicPr>
          <p:cNvPr id="5" name="Picture 4" descr="A group of people in a line&#10;&#10;Description automatically generated">
            <a:extLst>
              <a:ext uri="{FF2B5EF4-FFF2-40B4-BE49-F238E27FC236}">
                <a16:creationId xmlns:a16="http://schemas.microsoft.com/office/drawing/2014/main" id="{5D854CE3-F4AC-DD0A-5345-8C8436B0786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60510" y="-87505"/>
            <a:ext cx="1930309" cy="1375345"/>
          </a:xfrm>
          <a:prstGeom prst="rect">
            <a:avLst/>
          </a:prstGeom>
        </p:spPr>
      </p:pic>
    </p:spTree>
    <p:extLst>
      <p:ext uri="{BB962C8B-B14F-4D97-AF65-F5344CB8AC3E}">
        <p14:creationId xmlns:p14="http://schemas.microsoft.com/office/powerpoint/2010/main" val="15627553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000" kern="1200">
          <a:solidFill>
            <a:srgbClr val="264D99"/>
          </a:solidFill>
          <a:latin typeface="DINPro-Black" panose="02000503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64D99"/>
          </a:solidFill>
          <a:latin typeface="DINPro-Bold" panose="02000503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64D99"/>
          </a:solidFill>
          <a:latin typeface="DINPro-Bold" panose="02000503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64D99"/>
          </a:solidFill>
          <a:latin typeface="DINPro-Bold" panose="02000503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64D99"/>
          </a:solidFill>
          <a:latin typeface="DINPro-Bold" panose="02000503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2D761-CFE1-C889-35B3-DF51AB18EBFE}"/>
              </a:ext>
            </a:extLst>
          </p:cNvPr>
          <p:cNvSpPr>
            <a:spLocks noGrp="1"/>
          </p:cNvSpPr>
          <p:nvPr>
            <p:ph type="sldNum" sz="quarter" idx="12"/>
          </p:nvPr>
        </p:nvSpPr>
        <p:spPr/>
        <p:txBody>
          <a:bodyPr/>
          <a:lstStyle/>
          <a:p>
            <a:fld id="{83FF0C45-A2D3-4855-B11D-F84F2ECAE27B}" type="slidenum">
              <a:rPr lang="en-GB" smtClean="0"/>
              <a:pPr/>
              <a:t>1</a:t>
            </a:fld>
            <a:endParaRPr lang="en-GB"/>
          </a:p>
        </p:txBody>
      </p:sp>
      <p:sp>
        <p:nvSpPr>
          <p:cNvPr id="3" name="Title 2">
            <a:extLst>
              <a:ext uri="{FF2B5EF4-FFF2-40B4-BE49-F238E27FC236}">
                <a16:creationId xmlns:a16="http://schemas.microsoft.com/office/drawing/2014/main" id="{E0F10572-6C18-6520-87A1-9FB832ABB331}"/>
              </a:ext>
            </a:extLst>
          </p:cNvPr>
          <p:cNvSpPr>
            <a:spLocks noGrp="1"/>
          </p:cNvSpPr>
          <p:nvPr>
            <p:ph type="title"/>
          </p:nvPr>
        </p:nvSpPr>
        <p:spPr>
          <a:xfrm>
            <a:off x="838200" y="1763031"/>
            <a:ext cx="8003959" cy="1920526"/>
          </a:xfrm>
        </p:spPr>
        <p:txBody>
          <a:bodyPr/>
          <a:lstStyle/>
          <a:p>
            <a:r>
              <a:rPr lang="en-US" b="1"/>
              <a:t>Equality Bodies’ Role in Tackling Workplace Sexual Harassment: Progress and Challenges </a:t>
            </a:r>
            <a:r>
              <a:rPr lang="en-US"/>
              <a:t> </a:t>
            </a:r>
            <a:endParaRPr lang="en-BE"/>
          </a:p>
        </p:txBody>
      </p:sp>
      <p:sp>
        <p:nvSpPr>
          <p:cNvPr id="4" name="Content Placeholder 3">
            <a:extLst>
              <a:ext uri="{FF2B5EF4-FFF2-40B4-BE49-F238E27FC236}">
                <a16:creationId xmlns:a16="http://schemas.microsoft.com/office/drawing/2014/main" id="{8F71C49B-2733-8693-0458-6B20D609CB9E}"/>
              </a:ext>
            </a:extLst>
          </p:cNvPr>
          <p:cNvSpPr>
            <a:spLocks noGrp="1"/>
          </p:cNvSpPr>
          <p:nvPr>
            <p:ph idx="1"/>
          </p:nvPr>
        </p:nvSpPr>
        <p:spPr>
          <a:xfrm>
            <a:off x="838199" y="4014216"/>
            <a:ext cx="8003959" cy="1585049"/>
          </a:xfrm>
        </p:spPr>
        <p:txBody>
          <a:bodyPr vert="horz" wrap="square" lIns="91440" tIns="45720" rIns="91440" bIns="45720" rtlCol="0" anchor="t">
            <a:spAutoFit/>
          </a:bodyPr>
          <a:lstStyle/>
          <a:p>
            <a:r>
              <a:rPr lang="en-US" sz="2000" i="1" dirty="0">
                <a:latin typeface="DINPro-Bold"/>
              </a:rPr>
              <a:t>From Insight to Impact. New Directions in Sexual Harassment Research</a:t>
            </a:r>
          </a:p>
          <a:p>
            <a:r>
              <a:rPr lang="en-US" sz="2000" dirty="0">
                <a:latin typeface="DINPro-Bold"/>
              </a:rPr>
              <a:t>Expert seminar, Bratislava, 16 – 17 September 2025 </a:t>
            </a:r>
          </a:p>
          <a:p>
            <a:endParaRPr lang="en-US" sz="2000"/>
          </a:p>
          <a:p>
            <a:r>
              <a:rPr lang="en-US" sz="2000" dirty="0">
                <a:latin typeface="DINPro-Bold"/>
              </a:rPr>
              <a:t>Marta Pompili, Policy Officer, </a:t>
            </a:r>
            <a:r>
              <a:rPr lang="en-US" sz="2000" dirty="0" err="1">
                <a:latin typeface="DINPro-Bold"/>
              </a:rPr>
              <a:t>Equinet</a:t>
            </a:r>
            <a:r>
              <a:rPr lang="en-US" sz="2000" dirty="0">
                <a:latin typeface="DINPro-Bold"/>
              </a:rPr>
              <a:t> Secretariat</a:t>
            </a:r>
            <a:endParaRPr lang="en-GB" sz="2000" dirty="0">
              <a:latin typeface="DINPro-Bold"/>
            </a:endParaRPr>
          </a:p>
        </p:txBody>
      </p:sp>
    </p:spTree>
    <p:extLst>
      <p:ext uri="{BB962C8B-B14F-4D97-AF65-F5344CB8AC3E}">
        <p14:creationId xmlns:p14="http://schemas.microsoft.com/office/powerpoint/2010/main" val="162362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752D-B745-373A-FA24-8DBB6E4F4E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76EEB-9507-A362-7653-46F77EDE578C}"/>
              </a:ext>
            </a:extLst>
          </p:cNvPr>
          <p:cNvSpPr>
            <a:spLocks noGrp="1"/>
          </p:cNvSpPr>
          <p:nvPr>
            <p:ph sz="half" idx="2"/>
          </p:nvPr>
        </p:nvSpPr>
        <p:spPr>
          <a:xfrm>
            <a:off x="849795" y="1807767"/>
            <a:ext cx="10515599" cy="3008003"/>
          </a:xfrm>
        </p:spPr>
        <p:txBody>
          <a:bodyPr/>
          <a:lstStyle/>
          <a:p>
            <a:pPr marL="342900" indent="-342900">
              <a:buFont typeface="Arial" panose="020B0604020202020204" pitchFamily="34" charset="0"/>
              <a:buChar char="•"/>
            </a:pPr>
            <a:r>
              <a:rPr lang="en-US" dirty="0"/>
              <a:t>The Irish Equality Authority has been promoting proactive approaches to creating and sustaining a </a:t>
            </a:r>
            <a:r>
              <a:rPr lang="en-US" b="1" dirty="0"/>
              <a:t>culture of equality within </a:t>
            </a:r>
            <a:r>
              <a:rPr lang="en-US" b="1" dirty="0" err="1"/>
              <a:t>organisations</a:t>
            </a:r>
            <a:r>
              <a:rPr lang="en-US" b="1" dirty="0"/>
              <a:t> </a:t>
            </a:r>
            <a:r>
              <a:rPr lang="en-US" dirty="0"/>
              <a:t>such as workplaces and service providers, mainly by supporting equality mainstreaming initiatives and in furthering education and training </a:t>
            </a:r>
            <a:r>
              <a:rPr lang="en-US" dirty="0" err="1"/>
              <a:t>programmes</a:t>
            </a:r>
            <a:r>
              <a:rPr lang="en-US" dirty="0"/>
              <a:t>. </a:t>
            </a:r>
          </a:p>
          <a:p>
            <a:endParaRPr lang="en-US" dirty="0"/>
          </a:p>
          <a:p>
            <a:r>
              <a:rPr lang="en-US" dirty="0"/>
              <a:t>This aims at changing </a:t>
            </a:r>
            <a:r>
              <a:rPr lang="en-US" dirty="0" err="1"/>
              <a:t>organisational</a:t>
            </a:r>
            <a:r>
              <a:rPr lang="en-US" dirty="0"/>
              <a:t> culture through a medium and long term strategy and tackling discriminatory </a:t>
            </a:r>
            <a:r>
              <a:rPr lang="en-US" dirty="0" err="1"/>
              <a:t>behaviour</a:t>
            </a:r>
            <a:r>
              <a:rPr lang="en-US" dirty="0"/>
              <a:t> underpinned by structural inequalities in society.</a:t>
            </a:r>
          </a:p>
        </p:txBody>
      </p:sp>
      <p:sp>
        <p:nvSpPr>
          <p:cNvPr id="4" name="Slide Number Placeholder 3">
            <a:extLst>
              <a:ext uri="{FF2B5EF4-FFF2-40B4-BE49-F238E27FC236}">
                <a16:creationId xmlns:a16="http://schemas.microsoft.com/office/drawing/2014/main" id="{CE9A87CF-9271-15A4-F759-8A41B09CC320}"/>
              </a:ext>
            </a:extLst>
          </p:cNvPr>
          <p:cNvSpPr>
            <a:spLocks noGrp="1"/>
          </p:cNvSpPr>
          <p:nvPr>
            <p:ph type="sldNum" sz="quarter" idx="12"/>
          </p:nvPr>
        </p:nvSpPr>
        <p:spPr/>
        <p:txBody>
          <a:bodyPr/>
          <a:lstStyle/>
          <a:p>
            <a:fld id="{83FF0C45-A2D3-4855-B11D-F84F2ECAE27B}" type="slidenum">
              <a:rPr lang="en-GB" smtClean="0"/>
              <a:t>10</a:t>
            </a:fld>
            <a:endParaRPr lang="en-GB"/>
          </a:p>
        </p:txBody>
      </p:sp>
      <p:sp>
        <p:nvSpPr>
          <p:cNvPr id="5" name="Title 4">
            <a:extLst>
              <a:ext uri="{FF2B5EF4-FFF2-40B4-BE49-F238E27FC236}">
                <a16:creationId xmlns:a16="http://schemas.microsoft.com/office/drawing/2014/main" id="{3D3D1344-D19F-7ABF-04CF-F47023C78E51}"/>
              </a:ext>
            </a:extLst>
          </p:cNvPr>
          <p:cNvSpPr>
            <a:spLocks noGrp="1"/>
          </p:cNvSpPr>
          <p:nvPr>
            <p:ph type="title"/>
          </p:nvPr>
        </p:nvSpPr>
        <p:spPr>
          <a:xfrm>
            <a:off x="849795" y="501901"/>
            <a:ext cx="10492410" cy="646331"/>
          </a:xfrm>
        </p:spPr>
        <p:txBody>
          <a:bodyPr/>
          <a:lstStyle/>
          <a:p>
            <a:pPr algn="ctr"/>
            <a:r>
              <a:rPr lang="en-US" b="1"/>
              <a:t>2) Equality mainstreaming</a:t>
            </a:r>
            <a:endParaRPr lang="en-BE" b="1"/>
          </a:p>
        </p:txBody>
      </p:sp>
    </p:spTree>
    <p:extLst>
      <p:ext uri="{BB962C8B-B14F-4D97-AF65-F5344CB8AC3E}">
        <p14:creationId xmlns:p14="http://schemas.microsoft.com/office/powerpoint/2010/main" val="294411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55F2-0DD6-E6D8-788B-F5C7810C7E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A8EA3-AFB3-9142-B8C6-BA51AA07E0AE}"/>
              </a:ext>
            </a:extLst>
          </p:cNvPr>
          <p:cNvSpPr>
            <a:spLocks noGrp="1"/>
          </p:cNvSpPr>
          <p:nvPr>
            <p:ph sz="half" idx="2"/>
          </p:nvPr>
        </p:nvSpPr>
        <p:spPr>
          <a:xfrm>
            <a:off x="932091" y="1187360"/>
            <a:ext cx="10515599" cy="4483279"/>
          </a:xfrm>
        </p:spPr>
        <p:txBody>
          <a:bodyPr/>
          <a:lstStyle/>
          <a:p>
            <a:pPr marL="342900" indent="-342900">
              <a:buFont typeface="Arial" panose="020B0604020202020204" pitchFamily="34" charset="0"/>
              <a:buChar char="•"/>
            </a:pPr>
            <a:r>
              <a:rPr lang="en-US" sz="2000"/>
              <a:t>Are you equality-friendly? If the answer of a company or an </a:t>
            </a:r>
            <a:r>
              <a:rPr lang="en-US" sz="2000" err="1"/>
              <a:t>organisation</a:t>
            </a:r>
            <a:r>
              <a:rPr lang="en-US" sz="2000"/>
              <a:t> is yes, then the </a:t>
            </a:r>
            <a:r>
              <a:rPr lang="en-US" sz="2000" b="1"/>
              <a:t>Maltese National Commission for the Promotion of Equality </a:t>
            </a:r>
            <a:r>
              <a:rPr lang="en-US" sz="2000"/>
              <a:t>certifies and awards them with the Equality Mark. One of the required criteria linked to this certification is for companies/entities to have in place a sexual harassment policy, to ensure a workplace free from harassment and to outline internal reporting procedures that are known by all the staff.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The </a:t>
            </a:r>
            <a:r>
              <a:rPr lang="en-US" sz="2000" b="1"/>
              <a:t>Federal Anti-Discrimination Agency in Germany </a:t>
            </a:r>
            <a:r>
              <a:rPr lang="en-US" sz="2000"/>
              <a:t>encouraged young social media users aged between 16 and 28 years to #talkabout sexism and sexual harassment, along with other forms of discrimination, through a video 34, which was launched in a social media campaign #darüberreden.</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#Unefemmesurcinq (#1WomanoutofFive) was the first campaign of the </a:t>
            </a:r>
            <a:r>
              <a:rPr lang="en-US" sz="2000" b="1"/>
              <a:t>French Defender of Rights</a:t>
            </a:r>
            <a:r>
              <a:rPr lang="en-US" sz="2000"/>
              <a:t> in 2014. A new campaign was launched in 2018, </a:t>
            </a:r>
            <a:r>
              <a:rPr lang="en-US" sz="2000" err="1"/>
              <a:t>emphasising</a:t>
            </a:r>
            <a:r>
              <a:rPr lang="en-US" sz="2000"/>
              <a:t> that sexual harassment is prohibited and encouraging the victims to raise their voice.</a:t>
            </a:r>
          </a:p>
        </p:txBody>
      </p:sp>
      <p:sp>
        <p:nvSpPr>
          <p:cNvPr id="4" name="Slide Number Placeholder 3">
            <a:extLst>
              <a:ext uri="{FF2B5EF4-FFF2-40B4-BE49-F238E27FC236}">
                <a16:creationId xmlns:a16="http://schemas.microsoft.com/office/drawing/2014/main" id="{F36A6E97-A65F-B62E-22B5-0F8334991314}"/>
              </a:ext>
            </a:extLst>
          </p:cNvPr>
          <p:cNvSpPr>
            <a:spLocks noGrp="1"/>
          </p:cNvSpPr>
          <p:nvPr>
            <p:ph type="sldNum" sz="quarter" idx="12"/>
          </p:nvPr>
        </p:nvSpPr>
        <p:spPr/>
        <p:txBody>
          <a:bodyPr/>
          <a:lstStyle/>
          <a:p>
            <a:fld id="{83FF0C45-A2D3-4855-B11D-F84F2ECAE27B}" type="slidenum">
              <a:rPr lang="en-GB" smtClean="0"/>
              <a:t>11</a:t>
            </a:fld>
            <a:endParaRPr lang="en-GB"/>
          </a:p>
        </p:txBody>
      </p:sp>
      <p:sp>
        <p:nvSpPr>
          <p:cNvPr id="5" name="Title 4">
            <a:extLst>
              <a:ext uri="{FF2B5EF4-FFF2-40B4-BE49-F238E27FC236}">
                <a16:creationId xmlns:a16="http://schemas.microsoft.com/office/drawing/2014/main" id="{CFF88AB6-F9EE-6804-CCE9-884B206BB9BA}"/>
              </a:ext>
            </a:extLst>
          </p:cNvPr>
          <p:cNvSpPr>
            <a:spLocks noGrp="1"/>
          </p:cNvSpPr>
          <p:nvPr>
            <p:ph type="title"/>
          </p:nvPr>
        </p:nvSpPr>
        <p:spPr>
          <a:xfrm>
            <a:off x="849795" y="319088"/>
            <a:ext cx="10492410" cy="646331"/>
          </a:xfrm>
        </p:spPr>
        <p:txBody>
          <a:bodyPr/>
          <a:lstStyle/>
          <a:p>
            <a:pPr algn="ctr"/>
            <a:r>
              <a:rPr lang="en-US" b="1"/>
              <a:t>3) Promotional activities</a:t>
            </a:r>
            <a:endParaRPr lang="en-BE" b="1"/>
          </a:p>
        </p:txBody>
      </p:sp>
    </p:spTree>
    <p:extLst>
      <p:ext uri="{BB962C8B-B14F-4D97-AF65-F5344CB8AC3E}">
        <p14:creationId xmlns:p14="http://schemas.microsoft.com/office/powerpoint/2010/main" val="250775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2A5B6-472E-BD5D-6985-66D5B4B2E6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C97EA-FE4E-D059-B1EB-D7FE6EFCCBA2}"/>
              </a:ext>
            </a:extLst>
          </p:cNvPr>
          <p:cNvSpPr>
            <a:spLocks noGrp="1"/>
          </p:cNvSpPr>
          <p:nvPr>
            <p:ph sz="half" idx="2"/>
          </p:nvPr>
        </p:nvSpPr>
        <p:spPr>
          <a:xfrm>
            <a:off x="849795" y="1644560"/>
            <a:ext cx="10515599" cy="3008003"/>
          </a:xfrm>
        </p:spPr>
        <p:txBody>
          <a:bodyPr/>
          <a:lstStyle/>
          <a:p>
            <a:pPr marL="342900" indent="-342900">
              <a:buFont typeface="Arial" panose="020B0604020202020204" pitchFamily="34" charset="0"/>
              <a:buChar char="•"/>
            </a:pPr>
            <a:r>
              <a:rPr lang="en-US"/>
              <a:t>In January 2019, the </a:t>
            </a:r>
            <a:r>
              <a:rPr lang="en-US" b="1"/>
              <a:t>Commissioner for Human Rights in Poland </a:t>
            </a:r>
            <a:r>
              <a:rPr lang="en-US"/>
              <a:t>presented a comprehensive statement on systemic shortcomings of legislation on violence against women in Poland (All most urgent problems were covered, i.e., failure to implement the Istanbul Convention and EU Victim’s Rights Directive’s standards).  </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In 2015, after a few incidents where expressions of sexism were used in politics and voiced in media, the </a:t>
            </a:r>
            <a:r>
              <a:rPr lang="en-US" b="1"/>
              <a:t>Commissioner for Administration and Protection of Human Rights in Cyprus </a:t>
            </a:r>
            <a:r>
              <a:rPr lang="en-US"/>
              <a:t>intervened and issued a recommendation. </a:t>
            </a:r>
          </a:p>
        </p:txBody>
      </p:sp>
      <p:sp>
        <p:nvSpPr>
          <p:cNvPr id="4" name="Slide Number Placeholder 3">
            <a:extLst>
              <a:ext uri="{FF2B5EF4-FFF2-40B4-BE49-F238E27FC236}">
                <a16:creationId xmlns:a16="http://schemas.microsoft.com/office/drawing/2014/main" id="{C31C5DF2-0D17-717A-3D37-52FEE62F6670}"/>
              </a:ext>
            </a:extLst>
          </p:cNvPr>
          <p:cNvSpPr>
            <a:spLocks noGrp="1"/>
          </p:cNvSpPr>
          <p:nvPr>
            <p:ph type="sldNum" sz="quarter" idx="12"/>
          </p:nvPr>
        </p:nvSpPr>
        <p:spPr/>
        <p:txBody>
          <a:bodyPr/>
          <a:lstStyle/>
          <a:p>
            <a:fld id="{83FF0C45-A2D3-4855-B11D-F84F2ECAE27B}" type="slidenum">
              <a:rPr lang="en-GB" smtClean="0"/>
              <a:t>12</a:t>
            </a:fld>
            <a:endParaRPr lang="en-GB"/>
          </a:p>
        </p:txBody>
      </p:sp>
      <p:sp>
        <p:nvSpPr>
          <p:cNvPr id="5" name="Title 4">
            <a:extLst>
              <a:ext uri="{FF2B5EF4-FFF2-40B4-BE49-F238E27FC236}">
                <a16:creationId xmlns:a16="http://schemas.microsoft.com/office/drawing/2014/main" id="{FA19D276-D05B-567C-7B0F-ACD4CFDD1674}"/>
              </a:ext>
            </a:extLst>
          </p:cNvPr>
          <p:cNvSpPr>
            <a:spLocks noGrp="1"/>
          </p:cNvSpPr>
          <p:nvPr>
            <p:ph type="title"/>
          </p:nvPr>
        </p:nvSpPr>
        <p:spPr>
          <a:xfrm>
            <a:off x="849795" y="419672"/>
            <a:ext cx="10492410" cy="646331"/>
          </a:xfrm>
        </p:spPr>
        <p:txBody>
          <a:bodyPr/>
          <a:lstStyle/>
          <a:p>
            <a:pPr algn="ctr"/>
            <a:r>
              <a:rPr lang="en-US" b="1"/>
              <a:t>4) Making recommendations</a:t>
            </a:r>
            <a:endParaRPr lang="en-BE" b="1"/>
          </a:p>
        </p:txBody>
      </p:sp>
    </p:spTree>
    <p:extLst>
      <p:ext uri="{BB962C8B-B14F-4D97-AF65-F5344CB8AC3E}">
        <p14:creationId xmlns:p14="http://schemas.microsoft.com/office/powerpoint/2010/main" val="420807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7DF61-0973-CC5F-A4BD-F4872A7FD6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8BC0C-0660-982B-68D4-496548C717B6}"/>
              </a:ext>
            </a:extLst>
          </p:cNvPr>
          <p:cNvSpPr>
            <a:spLocks noGrp="1"/>
          </p:cNvSpPr>
          <p:nvPr>
            <p:ph sz="half" idx="2"/>
          </p:nvPr>
        </p:nvSpPr>
        <p:spPr>
          <a:xfrm>
            <a:off x="849795" y="1575579"/>
            <a:ext cx="10515599" cy="3340402"/>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DINPro-Regular"/>
              </a:rPr>
              <a:t>The </a:t>
            </a:r>
            <a:r>
              <a:rPr lang="en-US" b="1" dirty="0">
                <a:latin typeface="DINPro-Regular"/>
              </a:rPr>
              <a:t>Czech Public Defender of Rights </a:t>
            </a:r>
            <a:r>
              <a:rPr lang="en-US" dirty="0">
                <a:latin typeface="DINPro-Regular"/>
              </a:rPr>
              <a:t>has organized several seminars concerning harassment at work in antidiscrimination law since 2016. They target attorneys who provide free legal advice to victims of discrimination. It has been done in association with the NGO "Pro bono alliance". </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dirty="0">
                <a:latin typeface="DINPro-Regular"/>
              </a:rPr>
              <a:t>The </a:t>
            </a:r>
            <a:r>
              <a:rPr lang="en-US" b="1" dirty="0">
                <a:latin typeface="DINPro-Regular"/>
              </a:rPr>
              <a:t>Institute of Women in Spain </a:t>
            </a:r>
            <a:r>
              <a:rPr lang="en-US" dirty="0">
                <a:latin typeface="DINPro-Regular"/>
              </a:rPr>
              <a:t>provides online trainings on gender equality in employment and at the workplace through the “Virtual Gender Equality School”, including specific trainings with a special focus on violence against women, sexual harassment and harassment based on sex. </a:t>
            </a:r>
          </a:p>
        </p:txBody>
      </p:sp>
      <p:sp>
        <p:nvSpPr>
          <p:cNvPr id="4" name="Slide Number Placeholder 3">
            <a:extLst>
              <a:ext uri="{FF2B5EF4-FFF2-40B4-BE49-F238E27FC236}">
                <a16:creationId xmlns:a16="http://schemas.microsoft.com/office/drawing/2014/main" id="{418D8498-89AE-544E-C0B3-17B8ED7DEBD6}"/>
              </a:ext>
            </a:extLst>
          </p:cNvPr>
          <p:cNvSpPr>
            <a:spLocks noGrp="1"/>
          </p:cNvSpPr>
          <p:nvPr>
            <p:ph type="sldNum" sz="quarter" idx="12"/>
          </p:nvPr>
        </p:nvSpPr>
        <p:spPr/>
        <p:txBody>
          <a:bodyPr/>
          <a:lstStyle/>
          <a:p>
            <a:fld id="{83FF0C45-A2D3-4855-B11D-F84F2ECAE27B}" type="slidenum">
              <a:rPr lang="en-GB" smtClean="0"/>
              <a:t>13</a:t>
            </a:fld>
            <a:endParaRPr lang="en-GB"/>
          </a:p>
        </p:txBody>
      </p:sp>
      <p:sp>
        <p:nvSpPr>
          <p:cNvPr id="5" name="Title 4">
            <a:extLst>
              <a:ext uri="{FF2B5EF4-FFF2-40B4-BE49-F238E27FC236}">
                <a16:creationId xmlns:a16="http://schemas.microsoft.com/office/drawing/2014/main" id="{DA14ADAE-D025-1E9E-9F72-0194702E9FBC}"/>
              </a:ext>
            </a:extLst>
          </p:cNvPr>
          <p:cNvSpPr>
            <a:spLocks noGrp="1"/>
          </p:cNvSpPr>
          <p:nvPr>
            <p:ph type="title"/>
          </p:nvPr>
        </p:nvSpPr>
        <p:spPr>
          <a:xfrm>
            <a:off x="849795" y="447104"/>
            <a:ext cx="10492410" cy="646331"/>
          </a:xfrm>
        </p:spPr>
        <p:txBody>
          <a:bodyPr/>
          <a:lstStyle/>
          <a:p>
            <a:pPr algn="ctr"/>
            <a:r>
              <a:rPr lang="en-US" b="1"/>
              <a:t>5) Trainings</a:t>
            </a:r>
            <a:endParaRPr lang="en-BE" b="1"/>
          </a:p>
        </p:txBody>
      </p:sp>
    </p:spTree>
    <p:extLst>
      <p:ext uri="{BB962C8B-B14F-4D97-AF65-F5344CB8AC3E}">
        <p14:creationId xmlns:p14="http://schemas.microsoft.com/office/powerpoint/2010/main" val="54307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F8403-8A6C-85F9-ABAC-02C3E104C30D}"/>
              </a:ext>
            </a:extLst>
          </p:cNvPr>
          <p:cNvSpPr>
            <a:spLocks noGrp="1"/>
          </p:cNvSpPr>
          <p:nvPr>
            <p:ph sz="half" idx="2"/>
          </p:nvPr>
        </p:nvSpPr>
        <p:spPr>
          <a:xfrm>
            <a:off x="849795" y="1299850"/>
            <a:ext cx="10515599" cy="4722318"/>
          </a:xfrm>
        </p:spPr>
        <p:txBody>
          <a:bodyPr/>
          <a:lstStyle/>
          <a:p>
            <a:pPr marL="342900" indent="-342900">
              <a:buFont typeface="Arial" panose="020B0604020202020204" pitchFamily="34" charset="0"/>
              <a:buChar char="•"/>
            </a:pPr>
            <a:r>
              <a:rPr lang="en-US" sz="2200" dirty="0"/>
              <a:t>A Liaison committee called “Equality between women and men’’ in France is composed of around fifteen </a:t>
            </a:r>
            <a:r>
              <a:rPr lang="en-US" sz="2200" b="1" dirty="0"/>
              <a:t>associations and NGOs </a:t>
            </a:r>
            <a:r>
              <a:rPr lang="en-US" sz="2200" dirty="0"/>
              <a:t>working to achieve equality between women and men, including the </a:t>
            </a:r>
            <a:r>
              <a:rPr lang="en-US" sz="2200" b="1" dirty="0"/>
              <a:t>French Defender of Rights</a:t>
            </a:r>
            <a:r>
              <a:rPr lang="en-US" sz="2200" dirty="0"/>
              <a:t>.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Since 2009, the </a:t>
            </a:r>
            <a:r>
              <a:rPr lang="en-US" sz="2200" b="1" dirty="0"/>
              <a:t>Institute for the Equality of Women and Men in Belgium </a:t>
            </a:r>
            <a:r>
              <a:rPr lang="en-US" sz="2200" dirty="0"/>
              <a:t>has participated in one of the JEP (Jury </a:t>
            </a:r>
            <a:r>
              <a:rPr lang="en-US" sz="2200" dirty="0" err="1"/>
              <a:t>d’Ethique</a:t>
            </a:r>
            <a:r>
              <a:rPr lang="en-US" sz="2200" dirty="0"/>
              <a:t> </a:t>
            </a:r>
            <a:r>
              <a:rPr lang="en-US" sz="2200" dirty="0" err="1"/>
              <a:t>Publicitaire</a:t>
            </a:r>
            <a:r>
              <a:rPr lang="en-US" sz="2200" dirty="0"/>
              <a:t>/Jury of Ethics in Advertising) Trial Jury Groups, which is a self-regulatory body in the advertising sector in Belgium.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a:t>
            </a:r>
            <a:r>
              <a:rPr lang="en-US" sz="2200" b="1" dirty="0"/>
              <a:t>Austrian Ombud for Equal Treatment </a:t>
            </a:r>
            <a:r>
              <a:rPr lang="en-US" sz="2200" dirty="0"/>
              <a:t>developed a “Moot Court” activity, with participants taking part in simulated court proceedings with the aim to </a:t>
            </a:r>
            <a:r>
              <a:rPr lang="en-US" sz="2200" dirty="0" err="1"/>
              <a:t>sensitise</a:t>
            </a:r>
            <a:r>
              <a:rPr lang="en-US" sz="2200" dirty="0"/>
              <a:t> stakeholders on discrimination cases (Preventive work of information sharing with </a:t>
            </a:r>
            <a:r>
              <a:rPr lang="en-US" sz="2200" b="1" dirty="0"/>
              <a:t>trade unions and duty bearers</a:t>
            </a:r>
            <a:r>
              <a:rPr lang="en-US" sz="2200" dirty="0"/>
              <a:t>). </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08C71BA-1E25-B588-5BBD-05F925FBF034}"/>
              </a:ext>
            </a:extLst>
          </p:cNvPr>
          <p:cNvSpPr>
            <a:spLocks noGrp="1"/>
          </p:cNvSpPr>
          <p:nvPr>
            <p:ph type="sldNum" sz="quarter" idx="12"/>
          </p:nvPr>
        </p:nvSpPr>
        <p:spPr/>
        <p:txBody>
          <a:bodyPr/>
          <a:lstStyle/>
          <a:p>
            <a:fld id="{83FF0C45-A2D3-4855-B11D-F84F2ECAE27B}" type="slidenum">
              <a:rPr lang="en-GB" smtClean="0"/>
              <a:t>14</a:t>
            </a:fld>
            <a:endParaRPr lang="en-GB"/>
          </a:p>
        </p:txBody>
      </p:sp>
      <p:sp>
        <p:nvSpPr>
          <p:cNvPr id="5" name="Title 4">
            <a:extLst>
              <a:ext uri="{FF2B5EF4-FFF2-40B4-BE49-F238E27FC236}">
                <a16:creationId xmlns:a16="http://schemas.microsoft.com/office/drawing/2014/main" id="{8736757A-56B7-EF95-2808-067F1AFD1FEB}"/>
              </a:ext>
            </a:extLst>
          </p:cNvPr>
          <p:cNvSpPr>
            <a:spLocks noGrp="1"/>
          </p:cNvSpPr>
          <p:nvPr>
            <p:ph type="title"/>
          </p:nvPr>
        </p:nvSpPr>
        <p:spPr>
          <a:xfrm>
            <a:off x="849795" y="319088"/>
            <a:ext cx="10492410" cy="646331"/>
          </a:xfrm>
        </p:spPr>
        <p:txBody>
          <a:bodyPr/>
          <a:lstStyle/>
          <a:p>
            <a:pPr algn="ctr"/>
            <a:r>
              <a:rPr lang="en-US" b="1"/>
              <a:t>6) Strategizing with partners</a:t>
            </a:r>
            <a:endParaRPr lang="en-BE" b="1"/>
          </a:p>
        </p:txBody>
      </p:sp>
    </p:spTree>
    <p:extLst>
      <p:ext uri="{BB962C8B-B14F-4D97-AF65-F5344CB8AC3E}">
        <p14:creationId xmlns:p14="http://schemas.microsoft.com/office/powerpoint/2010/main" val="410040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291D6-3AE8-99C5-2342-6A1BEF91E8AA}"/>
              </a:ext>
            </a:extLst>
          </p:cNvPr>
          <p:cNvSpPr>
            <a:spLocks noGrp="1"/>
          </p:cNvSpPr>
          <p:nvPr>
            <p:ph sz="half" idx="2"/>
          </p:nvPr>
        </p:nvSpPr>
        <p:spPr>
          <a:xfrm>
            <a:off x="849795" y="1589009"/>
            <a:ext cx="10515599" cy="3679982"/>
          </a:xfrm>
        </p:spPr>
        <p:txBody>
          <a:bodyPr/>
          <a:lstStyle/>
          <a:p>
            <a:r>
              <a:rPr lang="en-US" sz="2200" b="1" dirty="0"/>
              <a:t>1. How to influence </a:t>
            </a:r>
            <a:r>
              <a:rPr lang="en-US" sz="2200" b="1" u="sng" dirty="0"/>
              <a:t>uniformed services</a:t>
            </a:r>
            <a:r>
              <a:rPr lang="en-US" sz="2200" b="1" dirty="0"/>
              <a:t> on harassment and sexual harassment? </a:t>
            </a:r>
          </a:p>
          <a:p>
            <a:endParaRPr lang="en-US" sz="2200" dirty="0"/>
          </a:p>
          <a:p>
            <a:r>
              <a:rPr lang="en-US" sz="2200" dirty="0"/>
              <a:t>Good practice of the </a:t>
            </a:r>
            <a:r>
              <a:rPr lang="en-US" sz="2200" b="1" dirty="0"/>
              <a:t>Polish Commissioner for Human Rights</a:t>
            </a:r>
            <a:r>
              <a:rPr lang="en-US" sz="2200" dirty="0"/>
              <a:t>: </a:t>
            </a:r>
          </a:p>
          <a:p>
            <a:r>
              <a:rPr lang="en-US" sz="2200" dirty="0"/>
              <a:t>Within the Department of </a:t>
            </a:r>
            <a:r>
              <a:rPr lang="en-US" sz="2200" dirty="0" err="1"/>
              <a:t>Labour</a:t>
            </a:r>
            <a:r>
              <a:rPr lang="en-US" sz="2200" dirty="0"/>
              <a:t> Law and Social Insurance there is a </a:t>
            </a:r>
            <a:r>
              <a:rPr lang="en-US" sz="2200" b="1" dirty="0"/>
              <a:t>Special Unit of Soldiers and Officers Affairs</a:t>
            </a:r>
            <a:r>
              <a:rPr lang="en-US" sz="2200" dirty="0"/>
              <a:t>. It was pointed out that what is effective in such cases is to examine each case on-the-spot. At this stage, the Defender’s representatives try to earn officers’ trust by highlighting the Defender’s independence and its power to collect anonymous complaints. Thus, officers are more likely to confide cases of discrimination even though they do not make official complaints. </a:t>
            </a:r>
            <a:endParaRPr lang="en-US" dirty="0"/>
          </a:p>
          <a:p>
            <a:endParaRPr lang="en-BE" dirty="0"/>
          </a:p>
        </p:txBody>
      </p:sp>
      <p:sp>
        <p:nvSpPr>
          <p:cNvPr id="4" name="Slide Number Placeholder 3">
            <a:extLst>
              <a:ext uri="{FF2B5EF4-FFF2-40B4-BE49-F238E27FC236}">
                <a16:creationId xmlns:a16="http://schemas.microsoft.com/office/drawing/2014/main" id="{910B61CB-C70E-C70B-7C98-3E96E0B39F8C}"/>
              </a:ext>
            </a:extLst>
          </p:cNvPr>
          <p:cNvSpPr>
            <a:spLocks noGrp="1"/>
          </p:cNvSpPr>
          <p:nvPr>
            <p:ph type="sldNum" sz="quarter" idx="12"/>
          </p:nvPr>
        </p:nvSpPr>
        <p:spPr/>
        <p:txBody>
          <a:bodyPr/>
          <a:lstStyle/>
          <a:p>
            <a:fld id="{83FF0C45-A2D3-4855-B11D-F84F2ECAE27B}" type="slidenum">
              <a:rPr lang="en-GB" smtClean="0"/>
              <a:t>15</a:t>
            </a:fld>
            <a:endParaRPr lang="en-GB"/>
          </a:p>
        </p:txBody>
      </p:sp>
      <p:sp>
        <p:nvSpPr>
          <p:cNvPr id="5" name="Title 4">
            <a:extLst>
              <a:ext uri="{FF2B5EF4-FFF2-40B4-BE49-F238E27FC236}">
                <a16:creationId xmlns:a16="http://schemas.microsoft.com/office/drawing/2014/main" id="{B1792D30-B008-81B2-865B-FA2C7FF1DE01}"/>
              </a:ext>
            </a:extLst>
          </p:cNvPr>
          <p:cNvSpPr>
            <a:spLocks noGrp="1"/>
          </p:cNvSpPr>
          <p:nvPr>
            <p:ph type="title"/>
          </p:nvPr>
        </p:nvSpPr>
        <p:spPr>
          <a:xfrm>
            <a:off x="849795" y="319088"/>
            <a:ext cx="10492410" cy="646331"/>
          </a:xfrm>
        </p:spPr>
        <p:txBody>
          <a:bodyPr/>
          <a:lstStyle/>
          <a:p>
            <a:pPr algn="ctr"/>
            <a:r>
              <a:rPr lang="en-US" b="1" dirty="0"/>
              <a:t>Current challenges (1)</a:t>
            </a:r>
            <a:endParaRPr lang="en-BE" b="1" dirty="0"/>
          </a:p>
        </p:txBody>
      </p:sp>
    </p:spTree>
    <p:extLst>
      <p:ext uri="{BB962C8B-B14F-4D97-AF65-F5344CB8AC3E}">
        <p14:creationId xmlns:p14="http://schemas.microsoft.com/office/powerpoint/2010/main" val="373410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FCB5-8596-EF02-7CDD-F71748BAA0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A739F-5FE8-304F-0133-29824C6BBED7}"/>
              </a:ext>
            </a:extLst>
          </p:cNvPr>
          <p:cNvSpPr>
            <a:spLocks noGrp="1"/>
          </p:cNvSpPr>
          <p:nvPr>
            <p:ph sz="half" idx="2"/>
          </p:nvPr>
        </p:nvSpPr>
        <p:spPr>
          <a:xfrm>
            <a:off x="849795" y="1041680"/>
            <a:ext cx="10515599" cy="4774640"/>
          </a:xfrm>
        </p:spPr>
        <p:txBody>
          <a:bodyPr/>
          <a:lstStyle/>
          <a:p>
            <a:r>
              <a:rPr kumimoji="0" lang="en-US" sz="2200" b="1" i="0" u="none" strike="noStrike" kern="1200" cap="none" spc="0" normalizeH="0" baseline="0" noProof="0" dirty="0">
                <a:ln>
                  <a:noFill/>
                </a:ln>
                <a:solidFill>
                  <a:srgbClr val="264D99"/>
                </a:solidFill>
                <a:effectLst/>
                <a:uLnTx/>
                <a:uFillTx/>
                <a:latin typeface="DINPro-Regular" panose="02000503030000020004" pitchFamily="50" charset="0"/>
                <a:ea typeface="+mn-ea"/>
                <a:cs typeface="+mn-cs"/>
              </a:rPr>
              <a:t>2.</a:t>
            </a:r>
            <a:r>
              <a:rPr lang="en-US" sz="2200" b="1" dirty="0"/>
              <a:t> How to combat </a:t>
            </a:r>
            <a:r>
              <a:rPr lang="en-US" sz="2200" b="1" u="sng" dirty="0"/>
              <a:t>under-reporting</a:t>
            </a:r>
            <a:r>
              <a:rPr lang="en-US" sz="2200" b="1" dirty="0"/>
              <a:t>?</a:t>
            </a:r>
          </a:p>
          <a:p>
            <a:endParaRPr lang="en-US" sz="2200" b="1" dirty="0"/>
          </a:p>
          <a:p>
            <a:r>
              <a:rPr lang="en-US" sz="2200" dirty="0"/>
              <a:t>The scale of violence against women is not reflected in official statistics. To fight underreporting, key ideas on the role of equality bodies in the context might include: </a:t>
            </a:r>
          </a:p>
          <a:p>
            <a:endParaRPr lang="en-US" sz="2200" dirty="0"/>
          </a:p>
          <a:p>
            <a:pPr marL="342900" indent="-342900">
              <a:buFont typeface="Arial" panose="020B0604020202020204" pitchFamily="34" charset="0"/>
              <a:buChar char="•"/>
            </a:pPr>
            <a:r>
              <a:rPr lang="en-US" sz="2200" dirty="0"/>
              <a:t>Raising awareness on harassment and sexual violence, including in uniformed services, also through media coverage. </a:t>
            </a:r>
          </a:p>
          <a:p>
            <a:pPr marL="342900" indent="-342900">
              <a:buFont typeface="Arial" panose="020B0604020202020204" pitchFamily="34" charset="0"/>
              <a:buChar char="•"/>
            </a:pPr>
            <a:r>
              <a:rPr lang="en-US" sz="2200" dirty="0"/>
              <a:t>Supporting the establishment of internal equality policies (equality mainstreaming). </a:t>
            </a:r>
          </a:p>
          <a:p>
            <a:pPr marL="342900" indent="-342900">
              <a:buFont typeface="Arial" panose="020B0604020202020204" pitchFamily="34" charset="0"/>
              <a:buChar char="•"/>
            </a:pPr>
            <a:r>
              <a:rPr lang="en-US" sz="2200" dirty="0"/>
              <a:t>Organizing trainings with a top-down approach: training the leadership. </a:t>
            </a:r>
          </a:p>
          <a:p>
            <a:pPr marL="342900" indent="-342900">
              <a:buFont typeface="Arial" panose="020B0604020202020204" pitchFamily="34" charset="0"/>
              <a:buChar char="•"/>
            </a:pPr>
            <a:r>
              <a:rPr lang="en-US" sz="2200" dirty="0"/>
              <a:t>Doing regular on-the-spot visits and submitting anonymous questionnaires.</a:t>
            </a:r>
          </a:p>
          <a:p>
            <a:pPr marL="342900" indent="-342900">
              <a:buFont typeface="Arial" panose="020B0604020202020204" pitchFamily="34" charset="0"/>
              <a:buChar char="•"/>
            </a:pPr>
            <a:r>
              <a:rPr lang="en-US" sz="2200" dirty="0"/>
              <a:t>Ensuring that complaints are followed by independent investigations and adequate sanctions. </a:t>
            </a:r>
            <a:endParaRPr lang="en-BE" sz="2200" dirty="0"/>
          </a:p>
        </p:txBody>
      </p:sp>
      <p:sp>
        <p:nvSpPr>
          <p:cNvPr id="4" name="Slide Number Placeholder 3">
            <a:extLst>
              <a:ext uri="{FF2B5EF4-FFF2-40B4-BE49-F238E27FC236}">
                <a16:creationId xmlns:a16="http://schemas.microsoft.com/office/drawing/2014/main" id="{6F375DE2-9955-F930-1921-935D735629FB}"/>
              </a:ext>
            </a:extLst>
          </p:cNvPr>
          <p:cNvSpPr>
            <a:spLocks noGrp="1"/>
          </p:cNvSpPr>
          <p:nvPr>
            <p:ph type="sldNum" sz="quarter" idx="12"/>
          </p:nvPr>
        </p:nvSpPr>
        <p:spPr/>
        <p:txBody>
          <a:bodyPr/>
          <a:lstStyle/>
          <a:p>
            <a:fld id="{83FF0C45-A2D3-4855-B11D-F84F2ECAE27B}" type="slidenum">
              <a:rPr lang="en-GB" smtClean="0"/>
              <a:t>16</a:t>
            </a:fld>
            <a:endParaRPr lang="en-GB"/>
          </a:p>
        </p:txBody>
      </p:sp>
      <p:sp>
        <p:nvSpPr>
          <p:cNvPr id="5" name="Title 4">
            <a:extLst>
              <a:ext uri="{FF2B5EF4-FFF2-40B4-BE49-F238E27FC236}">
                <a16:creationId xmlns:a16="http://schemas.microsoft.com/office/drawing/2014/main" id="{2E31489E-0912-0B1F-4FA5-31A94D1A09DA}"/>
              </a:ext>
            </a:extLst>
          </p:cNvPr>
          <p:cNvSpPr>
            <a:spLocks noGrp="1"/>
          </p:cNvSpPr>
          <p:nvPr>
            <p:ph type="title"/>
          </p:nvPr>
        </p:nvSpPr>
        <p:spPr>
          <a:xfrm>
            <a:off x="849795" y="216615"/>
            <a:ext cx="10492410" cy="646331"/>
          </a:xfrm>
        </p:spPr>
        <p:txBody>
          <a:bodyPr/>
          <a:lstStyle/>
          <a:p>
            <a:pPr algn="ctr"/>
            <a:r>
              <a:rPr lang="en-US" b="1" dirty="0"/>
              <a:t>Current challenges (2)</a:t>
            </a:r>
            <a:endParaRPr lang="en-BE" b="1" dirty="0"/>
          </a:p>
        </p:txBody>
      </p:sp>
    </p:spTree>
    <p:extLst>
      <p:ext uri="{BB962C8B-B14F-4D97-AF65-F5344CB8AC3E}">
        <p14:creationId xmlns:p14="http://schemas.microsoft.com/office/powerpoint/2010/main" val="250687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B336-6916-2727-399D-28699C3C1C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A0A9B-2207-541C-9F49-5969286C44A4}"/>
              </a:ext>
            </a:extLst>
          </p:cNvPr>
          <p:cNvSpPr>
            <a:spLocks noGrp="1"/>
          </p:cNvSpPr>
          <p:nvPr>
            <p:ph sz="half" idx="2"/>
          </p:nvPr>
        </p:nvSpPr>
        <p:spPr>
          <a:xfrm>
            <a:off x="1023272" y="1602859"/>
            <a:ext cx="10515599" cy="3652282"/>
          </a:xfrm>
        </p:spPr>
        <p:txBody>
          <a:bodyPr/>
          <a:lstStyle/>
          <a:p>
            <a:r>
              <a:rPr lang="en-US" sz="2200" b="1" dirty="0"/>
              <a:t>3. How to effectively act within a fragmented legal landscape, with </a:t>
            </a:r>
            <a:r>
              <a:rPr lang="en-US" sz="2200" b="1" u="sng" dirty="0"/>
              <a:t>different powers and responsibilities of Equality Bodies</a:t>
            </a:r>
            <a:r>
              <a:rPr lang="en-US" sz="2200" b="1" dirty="0"/>
              <a:t> across Europe, </a:t>
            </a:r>
            <a:r>
              <a:rPr lang="en-US" sz="2200" b="1" u="sng" dirty="0"/>
              <a:t>different legal definitions</a:t>
            </a:r>
            <a:r>
              <a:rPr lang="en-US" sz="2200" b="1" dirty="0"/>
              <a:t> of sexual harassment and subsequent </a:t>
            </a:r>
            <a:r>
              <a:rPr lang="en-US" sz="2200" b="1" u="sng" dirty="0"/>
              <a:t>different data collection frameworks</a:t>
            </a:r>
            <a:r>
              <a:rPr lang="en-US" sz="2200" b="1" dirty="0"/>
              <a:t>?</a:t>
            </a:r>
          </a:p>
          <a:p>
            <a:endParaRPr lang="en-US" sz="2200" dirty="0"/>
          </a:p>
          <a:p>
            <a:r>
              <a:rPr lang="en-US" sz="2200" dirty="0"/>
              <a:t>The different definitions of sexual harassment in different national legal systems create  problems of comparability and harmonization and make it difficult to have comprehensive data collection. </a:t>
            </a:r>
          </a:p>
          <a:p>
            <a:endParaRPr lang="en-US" sz="2200" dirty="0"/>
          </a:p>
          <a:p>
            <a:r>
              <a:rPr lang="en-US" sz="2200" dirty="0">
                <a:sym typeface="Wingdings" panose="05000000000000000000" pitchFamily="2" charset="2"/>
              </a:rPr>
              <a:t> </a:t>
            </a:r>
            <a:r>
              <a:rPr lang="en-US" sz="2200" dirty="0"/>
              <a:t>Equality Bodies could play a key role in ensuring data collection on sexual harassment and comparability. </a:t>
            </a:r>
          </a:p>
        </p:txBody>
      </p:sp>
      <p:sp>
        <p:nvSpPr>
          <p:cNvPr id="4" name="Slide Number Placeholder 3">
            <a:extLst>
              <a:ext uri="{FF2B5EF4-FFF2-40B4-BE49-F238E27FC236}">
                <a16:creationId xmlns:a16="http://schemas.microsoft.com/office/drawing/2014/main" id="{D4BE5EE8-27F6-A8E2-7469-3AE4D5357A6F}"/>
              </a:ext>
            </a:extLst>
          </p:cNvPr>
          <p:cNvSpPr>
            <a:spLocks noGrp="1"/>
          </p:cNvSpPr>
          <p:nvPr>
            <p:ph type="sldNum" sz="quarter" idx="12"/>
          </p:nvPr>
        </p:nvSpPr>
        <p:spPr/>
        <p:txBody>
          <a:bodyPr/>
          <a:lstStyle/>
          <a:p>
            <a:fld id="{83FF0C45-A2D3-4855-B11D-F84F2ECAE27B}" type="slidenum">
              <a:rPr lang="en-GB" smtClean="0"/>
              <a:t>17</a:t>
            </a:fld>
            <a:endParaRPr lang="en-GB"/>
          </a:p>
        </p:txBody>
      </p:sp>
      <p:sp>
        <p:nvSpPr>
          <p:cNvPr id="5" name="Title 4">
            <a:extLst>
              <a:ext uri="{FF2B5EF4-FFF2-40B4-BE49-F238E27FC236}">
                <a16:creationId xmlns:a16="http://schemas.microsoft.com/office/drawing/2014/main" id="{BE1ED6D3-719E-2F0F-3D16-CACD787174CC}"/>
              </a:ext>
            </a:extLst>
          </p:cNvPr>
          <p:cNvSpPr>
            <a:spLocks noGrp="1"/>
          </p:cNvSpPr>
          <p:nvPr>
            <p:ph type="title"/>
          </p:nvPr>
        </p:nvSpPr>
        <p:spPr>
          <a:xfrm>
            <a:off x="849795" y="383694"/>
            <a:ext cx="10492410" cy="646331"/>
          </a:xfrm>
        </p:spPr>
        <p:txBody>
          <a:bodyPr/>
          <a:lstStyle/>
          <a:p>
            <a:pPr algn="ctr"/>
            <a:r>
              <a:rPr lang="en-US" b="1"/>
              <a:t>Current challenges (3)</a:t>
            </a:r>
            <a:endParaRPr lang="en-BE" b="1"/>
          </a:p>
        </p:txBody>
      </p:sp>
    </p:spTree>
    <p:extLst>
      <p:ext uri="{BB962C8B-B14F-4D97-AF65-F5344CB8AC3E}">
        <p14:creationId xmlns:p14="http://schemas.microsoft.com/office/powerpoint/2010/main" val="60681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09F4E-2CD8-D580-5422-DAA8F4CA9820}"/>
              </a:ext>
            </a:extLst>
          </p:cNvPr>
          <p:cNvSpPr>
            <a:spLocks noGrp="1"/>
          </p:cNvSpPr>
          <p:nvPr>
            <p:ph sz="half" idx="2"/>
          </p:nvPr>
        </p:nvSpPr>
        <p:spPr>
          <a:xfrm>
            <a:off x="976118" y="1450509"/>
            <a:ext cx="10239764" cy="3956981"/>
          </a:xfrm>
        </p:spPr>
        <p:txBody>
          <a:bodyPr/>
          <a:lstStyle/>
          <a:p>
            <a:pPr marL="342900" indent="-342900">
              <a:buFont typeface="Arial" panose="020B0604020202020204" pitchFamily="34" charset="0"/>
              <a:buChar char="•"/>
            </a:pPr>
            <a:r>
              <a:rPr lang="en-US" sz="2200" dirty="0"/>
              <a:t>Equality Bodies can conduct </a:t>
            </a:r>
            <a:r>
              <a:rPr lang="en-US" sz="2200" b="1" dirty="0"/>
              <a:t>relevant research </a:t>
            </a:r>
            <a:r>
              <a:rPr lang="en-US" sz="2200" dirty="0"/>
              <a:t>on the </a:t>
            </a:r>
            <a:r>
              <a:rPr lang="en-US" sz="2200" u="sng" dirty="0"/>
              <a:t>root causes of sexual harassment, on the links between women’s underrepresentation in certain sectors and the prevalence of sexual harassment, and the impact of gender stereotypes on gender equality and sexual harassment</a:t>
            </a:r>
            <a:r>
              <a:rPr lang="en-US" sz="2200" dirty="0"/>
              <a:t>. </a:t>
            </a:r>
          </a:p>
          <a:p>
            <a:endParaRPr lang="en-US" sz="2200" dirty="0"/>
          </a:p>
          <a:p>
            <a:r>
              <a:rPr lang="en-US" sz="2200" dirty="0"/>
              <a:t>Such research should pay particular attention to </a:t>
            </a:r>
            <a:r>
              <a:rPr lang="en-US" sz="2200" b="1" dirty="0"/>
              <a:t>multiple and intersectional discrimination </a:t>
            </a:r>
            <a:r>
              <a:rPr lang="en-US" sz="2200" dirty="0"/>
              <a:t>and include </a:t>
            </a:r>
            <a:r>
              <a:rPr lang="en-US" sz="2200" b="1" dirty="0"/>
              <a:t>recommendations to policy-makers</a:t>
            </a:r>
            <a:r>
              <a:rPr lang="en-US" sz="2200" dirty="0"/>
              <a:t> relating to gaps in existing legislation and its lack of effectiveness. </a:t>
            </a:r>
          </a:p>
          <a:p>
            <a:endParaRPr lang="en-US" sz="2200" dirty="0"/>
          </a:p>
          <a:p>
            <a:pPr marL="342900" indent="-342900">
              <a:buFont typeface="Arial" panose="020B0604020202020204" pitchFamily="34" charset="0"/>
              <a:buChar char="•"/>
            </a:pPr>
            <a:r>
              <a:rPr lang="en-US" sz="2200" dirty="0"/>
              <a:t>Equality Bodies can promote proactive approaches to creating and sustaining a culture of rights by supporting </a:t>
            </a:r>
            <a:r>
              <a:rPr lang="en-US" sz="2200" b="1" dirty="0"/>
              <a:t>equality mainstreaming initiatives</a:t>
            </a:r>
            <a:r>
              <a:rPr lang="en-US" sz="2200" dirty="0"/>
              <a:t>. </a:t>
            </a:r>
          </a:p>
        </p:txBody>
      </p:sp>
      <p:sp>
        <p:nvSpPr>
          <p:cNvPr id="4" name="Slide Number Placeholder 3">
            <a:extLst>
              <a:ext uri="{FF2B5EF4-FFF2-40B4-BE49-F238E27FC236}">
                <a16:creationId xmlns:a16="http://schemas.microsoft.com/office/drawing/2014/main" id="{EE50C03E-1182-251A-6E84-388A9E09F5BE}"/>
              </a:ext>
            </a:extLst>
          </p:cNvPr>
          <p:cNvSpPr>
            <a:spLocks noGrp="1"/>
          </p:cNvSpPr>
          <p:nvPr>
            <p:ph type="sldNum" sz="quarter" idx="12"/>
          </p:nvPr>
        </p:nvSpPr>
        <p:spPr/>
        <p:txBody>
          <a:bodyPr/>
          <a:lstStyle/>
          <a:p>
            <a:fld id="{83FF0C45-A2D3-4855-B11D-F84F2ECAE27B}" type="slidenum">
              <a:rPr lang="en-GB" smtClean="0"/>
              <a:t>18</a:t>
            </a:fld>
            <a:endParaRPr lang="en-GB"/>
          </a:p>
        </p:txBody>
      </p:sp>
      <p:sp>
        <p:nvSpPr>
          <p:cNvPr id="5" name="Title 4">
            <a:extLst>
              <a:ext uri="{FF2B5EF4-FFF2-40B4-BE49-F238E27FC236}">
                <a16:creationId xmlns:a16="http://schemas.microsoft.com/office/drawing/2014/main" id="{F58D2D12-2238-AA12-5BBE-E8A6948CB3A8}"/>
              </a:ext>
            </a:extLst>
          </p:cNvPr>
          <p:cNvSpPr>
            <a:spLocks noGrp="1"/>
          </p:cNvSpPr>
          <p:nvPr>
            <p:ph type="title"/>
          </p:nvPr>
        </p:nvSpPr>
        <p:spPr>
          <a:xfrm>
            <a:off x="1063449" y="319088"/>
            <a:ext cx="9103822" cy="646331"/>
          </a:xfrm>
        </p:spPr>
        <p:txBody>
          <a:bodyPr/>
          <a:lstStyle/>
          <a:p>
            <a:pPr algn="ctr"/>
            <a:r>
              <a:rPr lang="en-US" b="1"/>
              <a:t>The way forward in research?</a:t>
            </a:r>
            <a:endParaRPr lang="en-BE" b="1"/>
          </a:p>
        </p:txBody>
      </p:sp>
    </p:spTree>
    <p:extLst>
      <p:ext uri="{BB962C8B-B14F-4D97-AF65-F5344CB8AC3E}">
        <p14:creationId xmlns:p14="http://schemas.microsoft.com/office/powerpoint/2010/main" val="154795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0E73C-A9A5-F4C9-6456-5A27D93B83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4EFF0-80DA-B519-7A64-F422797089C2}"/>
              </a:ext>
            </a:extLst>
          </p:cNvPr>
          <p:cNvSpPr>
            <a:spLocks noGrp="1"/>
          </p:cNvSpPr>
          <p:nvPr>
            <p:ph sz="half" idx="2"/>
          </p:nvPr>
        </p:nvSpPr>
        <p:spPr>
          <a:xfrm>
            <a:off x="976118" y="1234040"/>
            <a:ext cx="10239764" cy="4389920"/>
          </a:xfrm>
        </p:spPr>
        <p:txBody>
          <a:bodyPr vert="horz" wrap="square" lIns="91440" tIns="45720" rIns="91440" bIns="45720" rtlCol="0" anchor="t">
            <a:spAutoFit/>
          </a:bodyPr>
          <a:lstStyle/>
          <a:p>
            <a:r>
              <a:rPr lang="en-US" dirty="0"/>
              <a:t>Equality Bodies can further play a role in combating gender stereotypes and sexism in society by: </a:t>
            </a:r>
          </a:p>
          <a:p>
            <a:endParaRPr lang="en-US" dirty="0"/>
          </a:p>
          <a:p>
            <a:pPr marL="342900" indent="-342900">
              <a:buFont typeface="Arial" panose="020B0604020202020204" pitchFamily="34" charset="0"/>
              <a:buChar char="•"/>
            </a:pPr>
            <a:r>
              <a:rPr lang="en-US" dirty="0"/>
              <a:t>Making use of previous cases to promote positive examples and raise awareness of judges and of the public opinion. </a:t>
            </a:r>
          </a:p>
          <a:p>
            <a:pPr marL="342900" indent="-342900">
              <a:buFont typeface="Arial" panose="020B0604020202020204" pitchFamily="34" charset="0"/>
              <a:buChar char="•"/>
            </a:pPr>
            <a:r>
              <a:rPr lang="en-US" dirty="0"/>
              <a:t>Raising awareness with duty bearers, advertising/media companies, or professionals, thereby producing informative materials, guidelines, and codes of conduct.</a:t>
            </a:r>
          </a:p>
          <a:p>
            <a:pPr marL="342900" indent="-342900">
              <a:buFont typeface="Arial" panose="020B0604020202020204" pitchFamily="34" charset="0"/>
              <a:buChar char="•"/>
            </a:pPr>
            <a:r>
              <a:rPr lang="en-US" dirty="0">
                <a:latin typeface="DINPro-Regular"/>
              </a:rPr>
              <a:t>Engaging younger generations by supporting educational </a:t>
            </a:r>
            <a:r>
              <a:rPr lang="en-GB" dirty="0">
                <a:latin typeface="DINPro-Regular"/>
              </a:rPr>
              <a:t>programmes</a:t>
            </a:r>
            <a:r>
              <a:rPr lang="en-US" dirty="0">
                <a:latin typeface="DINPro-Regular"/>
              </a:rPr>
              <a:t> and training for teachers and professionals, as well as students. </a:t>
            </a:r>
          </a:p>
          <a:p>
            <a:pPr marL="342900" indent="-342900">
              <a:buFont typeface="Arial" panose="020B0604020202020204" pitchFamily="34" charset="0"/>
              <a:buChar char="•"/>
            </a:pPr>
            <a:r>
              <a:rPr lang="en-US" dirty="0"/>
              <a:t>Cooperating with women’s organizations, social partners, NGOs, and NHRIs.</a:t>
            </a:r>
            <a:endParaRPr lang="en-BE" dirty="0"/>
          </a:p>
        </p:txBody>
      </p:sp>
      <p:sp>
        <p:nvSpPr>
          <p:cNvPr id="4" name="Slide Number Placeholder 3">
            <a:extLst>
              <a:ext uri="{FF2B5EF4-FFF2-40B4-BE49-F238E27FC236}">
                <a16:creationId xmlns:a16="http://schemas.microsoft.com/office/drawing/2014/main" id="{81C39DC0-7B20-713C-7479-BEDD1EA4376D}"/>
              </a:ext>
            </a:extLst>
          </p:cNvPr>
          <p:cNvSpPr>
            <a:spLocks noGrp="1"/>
          </p:cNvSpPr>
          <p:nvPr>
            <p:ph type="sldNum" sz="quarter" idx="12"/>
          </p:nvPr>
        </p:nvSpPr>
        <p:spPr/>
        <p:txBody>
          <a:bodyPr/>
          <a:lstStyle/>
          <a:p>
            <a:fld id="{83FF0C45-A2D3-4855-B11D-F84F2ECAE27B}" type="slidenum">
              <a:rPr lang="en-GB" smtClean="0"/>
              <a:t>19</a:t>
            </a:fld>
            <a:endParaRPr lang="en-GB"/>
          </a:p>
        </p:txBody>
      </p:sp>
      <p:sp>
        <p:nvSpPr>
          <p:cNvPr id="5" name="Title 4">
            <a:extLst>
              <a:ext uri="{FF2B5EF4-FFF2-40B4-BE49-F238E27FC236}">
                <a16:creationId xmlns:a16="http://schemas.microsoft.com/office/drawing/2014/main" id="{ABEA623B-314C-023D-B415-A0D190711E82}"/>
              </a:ext>
            </a:extLst>
          </p:cNvPr>
          <p:cNvSpPr>
            <a:spLocks noGrp="1"/>
          </p:cNvSpPr>
          <p:nvPr>
            <p:ph type="title"/>
          </p:nvPr>
        </p:nvSpPr>
        <p:spPr>
          <a:xfrm>
            <a:off x="1209753" y="319088"/>
            <a:ext cx="9103822" cy="646331"/>
          </a:xfrm>
        </p:spPr>
        <p:txBody>
          <a:bodyPr/>
          <a:lstStyle/>
          <a:p>
            <a:pPr algn="ctr"/>
            <a:r>
              <a:rPr lang="en-US" b="1"/>
              <a:t>The way forward beyond research?</a:t>
            </a:r>
            <a:endParaRPr lang="en-BE" b="1"/>
          </a:p>
        </p:txBody>
      </p:sp>
    </p:spTree>
    <p:extLst>
      <p:ext uri="{BB962C8B-B14F-4D97-AF65-F5344CB8AC3E}">
        <p14:creationId xmlns:p14="http://schemas.microsoft.com/office/powerpoint/2010/main" val="49476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20361-33EC-9BFB-4ADA-03BB73FE2587}"/>
              </a:ext>
            </a:extLst>
          </p:cNvPr>
          <p:cNvSpPr>
            <a:spLocks noGrp="1"/>
          </p:cNvSpPr>
          <p:nvPr>
            <p:ph sz="half" idx="2"/>
          </p:nvPr>
        </p:nvSpPr>
        <p:spPr>
          <a:xfrm>
            <a:off x="849795" y="2257670"/>
            <a:ext cx="10515599" cy="3091103"/>
          </a:xfrm>
        </p:spPr>
        <p:txBody>
          <a:bodyPr/>
          <a:lstStyle/>
          <a:p>
            <a:pPr marL="342900" indent="-342900">
              <a:buFont typeface="Arial" panose="020B0604020202020204" pitchFamily="34" charset="0"/>
              <a:buChar char="•"/>
            </a:pPr>
            <a:r>
              <a:rPr lang="en-US" sz="2200" dirty="0"/>
              <a:t>Harassment on the basis of gender and sexual harassment are recognized as forms of discrimination and prohibited by the EU Gender Equal Treatment Directives (Directive 2004/113/EC, Directive 2006/54/EC, and Directive 2010/41/EC).</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Directives indicate that Member States have to ensure that an equality body is in place to </a:t>
            </a:r>
            <a:r>
              <a:rPr lang="en-US" sz="2200" b="1" dirty="0"/>
              <a:t>provide independent assistance to victims of harassment and sexual harassment, conduct independent surveys, publish independent reports, and make recommendations in matters of employment and vocational training, in the access to and supply of goods and services, and for the self-employed</a:t>
            </a:r>
            <a:r>
              <a:rPr lang="en-US" sz="2200" dirty="0"/>
              <a:t>. </a:t>
            </a:r>
            <a:endParaRPr lang="en-BE" sz="2200" dirty="0"/>
          </a:p>
        </p:txBody>
      </p:sp>
      <p:sp>
        <p:nvSpPr>
          <p:cNvPr id="4" name="Slide Number Placeholder 3">
            <a:extLst>
              <a:ext uri="{FF2B5EF4-FFF2-40B4-BE49-F238E27FC236}">
                <a16:creationId xmlns:a16="http://schemas.microsoft.com/office/drawing/2014/main" id="{D2B7EF12-0AF0-97CC-224D-B8D4E47CE42B}"/>
              </a:ext>
            </a:extLst>
          </p:cNvPr>
          <p:cNvSpPr>
            <a:spLocks noGrp="1"/>
          </p:cNvSpPr>
          <p:nvPr>
            <p:ph type="sldNum" sz="quarter" idx="12"/>
          </p:nvPr>
        </p:nvSpPr>
        <p:spPr/>
        <p:txBody>
          <a:bodyPr/>
          <a:lstStyle/>
          <a:p>
            <a:fld id="{83FF0C45-A2D3-4855-B11D-F84F2ECAE27B}" type="slidenum">
              <a:rPr lang="en-GB" smtClean="0"/>
              <a:t>2</a:t>
            </a:fld>
            <a:endParaRPr lang="en-GB"/>
          </a:p>
        </p:txBody>
      </p:sp>
      <p:sp>
        <p:nvSpPr>
          <p:cNvPr id="5" name="Title 4">
            <a:extLst>
              <a:ext uri="{FF2B5EF4-FFF2-40B4-BE49-F238E27FC236}">
                <a16:creationId xmlns:a16="http://schemas.microsoft.com/office/drawing/2014/main" id="{9B2A6ADF-5FCE-3690-6D4A-1BECFB0E31CC}"/>
              </a:ext>
            </a:extLst>
          </p:cNvPr>
          <p:cNvSpPr>
            <a:spLocks noGrp="1"/>
          </p:cNvSpPr>
          <p:nvPr>
            <p:ph type="title"/>
          </p:nvPr>
        </p:nvSpPr>
        <p:spPr>
          <a:xfrm>
            <a:off x="849795" y="537405"/>
            <a:ext cx="10492410" cy="1089529"/>
          </a:xfrm>
        </p:spPr>
        <p:txBody>
          <a:bodyPr/>
          <a:lstStyle/>
          <a:p>
            <a:pPr algn="ctr"/>
            <a:r>
              <a:rPr lang="en-US" sz="3600" b="1" dirty="0"/>
              <a:t>Equality Bodies’ competence under EU Gender Equal Treatment Law</a:t>
            </a:r>
            <a:endParaRPr lang="en-BE" sz="3600" b="1" dirty="0"/>
          </a:p>
        </p:txBody>
      </p:sp>
    </p:spTree>
    <p:extLst>
      <p:ext uri="{BB962C8B-B14F-4D97-AF65-F5344CB8AC3E}">
        <p14:creationId xmlns:p14="http://schemas.microsoft.com/office/powerpoint/2010/main" val="41372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1B12-F8AF-C7C1-0924-0A21FF67CD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0EE68-0FD4-D44A-A5A6-EEBAF33D46D7}"/>
              </a:ext>
            </a:extLst>
          </p:cNvPr>
          <p:cNvSpPr>
            <a:spLocks noGrp="1"/>
          </p:cNvSpPr>
          <p:nvPr>
            <p:ph sz="half" idx="2"/>
          </p:nvPr>
        </p:nvSpPr>
        <p:spPr>
          <a:xfrm>
            <a:off x="976118" y="1234040"/>
            <a:ext cx="10239764" cy="4978799"/>
          </a:xfrm>
        </p:spPr>
        <p:txBody>
          <a:bodyPr vert="horz" wrap="square" lIns="91440" tIns="45720" rIns="91440" bIns="45720" rtlCol="0" anchor="t">
            <a:spAutoFit/>
          </a:bodyPr>
          <a:lstStyle/>
          <a:p>
            <a:r>
              <a:rPr lang="en-US" sz="2200" dirty="0"/>
              <a:t>Directive (EU) 2024/1385, Article 45(3):</a:t>
            </a:r>
          </a:p>
          <a:p>
            <a:endParaRPr lang="en-US" sz="2200" i="1" dirty="0"/>
          </a:p>
          <a:p>
            <a:r>
              <a:rPr lang="en-US" sz="2200" i="1" dirty="0"/>
              <a:t>By 14 June 2032, the Commission shall assess whether </a:t>
            </a:r>
            <a:r>
              <a:rPr lang="en-US" sz="2200" b="1" i="1" dirty="0"/>
              <a:t>further measures at Union level are necessary to effectively tackle sexual harassment and violence in the workplace</a:t>
            </a:r>
            <a:r>
              <a:rPr lang="en-US" sz="2200" i="1" dirty="0"/>
              <a:t>, taking into account applicable international conventions, the Union’s legal framework in the area of equal treatment of men and women in matters of employment and occupation and the legal framework on occupational safety and health.</a:t>
            </a:r>
          </a:p>
          <a:p>
            <a:endParaRPr lang="en-US" sz="2200" dirty="0"/>
          </a:p>
          <a:p>
            <a:pPr marL="342900" indent="-342900">
              <a:buFont typeface="Arial" panose="020B0604020202020204" pitchFamily="34" charset="0"/>
              <a:buChar char="•"/>
            </a:pPr>
            <a:r>
              <a:rPr lang="en-US" sz="2200" dirty="0"/>
              <a:t>Inclusion in the public consultation on the next EU Gender Equality Strategy (2026-2030) </a:t>
            </a:r>
          </a:p>
          <a:p>
            <a:pPr marL="342900" indent="-342900">
              <a:buFont typeface="Arial" panose="020B0604020202020204" pitchFamily="34" charset="0"/>
              <a:buChar char="•"/>
            </a:pPr>
            <a:r>
              <a:rPr lang="en-US" sz="2200" dirty="0"/>
              <a:t>Effective implementation and enforcement of existing measures</a:t>
            </a:r>
          </a:p>
          <a:p>
            <a:pPr marL="342900" indent="-342900">
              <a:buFont typeface="Arial" panose="020B0604020202020204" pitchFamily="34" charset="0"/>
              <a:buChar char="•"/>
            </a:pPr>
            <a:r>
              <a:rPr lang="en-US" sz="2200" dirty="0"/>
              <a:t>EU implementation of the ILO 190 Convention on Violence and Harassment</a:t>
            </a:r>
          </a:p>
          <a:p>
            <a:endParaRPr lang="en-BE" dirty="0"/>
          </a:p>
        </p:txBody>
      </p:sp>
      <p:sp>
        <p:nvSpPr>
          <p:cNvPr id="4" name="Slide Number Placeholder 3">
            <a:extLst>
              <a:ext uri="{FF2B5EF4-FFF2-40B4-BE49-F238E27FC236}">
                <a16:creationId xmlns:a16="http://schemas.microsoft.com/office/drawing/2014/main" id="{E84FC08C-ADC4-D2AA-4862-40BEC363577E}"/>
              </a:ext>
            </a:extLst>
          </p:cNvPr>
          <p:cNvSpPr>
            <a:spLocks noGrp="1"/>
          </p:cNvSpPr>
          <p:nvPr>
            <p:ph type="sldNum" sz="quarter" idx="12"/>
          </p:nvPr>
        </p:nvSpPr>
        <p:spPr/>
        <p:txBody>
          <a:bodyPr/>
          <a:lstStyle/>
          <a:p>
            <a:fld id="{83FF0C45-A2D3-4855-B11D-F84F2ECAE27B}" type="slidenum">
              <a:rPr lang="en-GB" smtClean="0"/>
              <a:t>20</a:t>
            </a:fld>
            <a:endParaRPr lang="en-GB"/>
          </a:p>
        </p:txBody>
      </p:sp>
      <p:sp>
        <p:nvSpPr>
          <p:cNvPr id="5" name="Title 4">
            <a:extLst>
              <a:ext uri="{FF2B5EF4-FFF2-40B4-BE49-F238E27FC236}">
                <a16:creationId xmlns:a16="http://schemas.microsoft.com/office/drawing/2014/main" id="{8519F111-6491-6112-3966-02AE17708F4A}"/>
              </a:ext>
            </a:extLst>
          </p:cNvPr>
          <p:cNvSpPr>
            <a:spLocks noGrp="1"/>
          </p:cNvSpPr>
          <p:nvPr>
            <p:ph type="title"/>
          </p:nvPr>
        </p:nvSpPr>
        <p:spPr>
          <a:xfrm>
            <a:off x="1209753" y="319088"/>
            <a:ext cx="9103822" cy="646331"/>
          </a:xfrm>
        </p:spPr>
        <p:txBody>
          <a:bodyPr/>
          <a:lstStyle/>
          <a:p>
            <a:pPr algn="ctr"/>
            <a:r>
              <a:rPr lang="en-US" b="1"/>
              <a:t>The way forward in EU policy?</a:t>
            </a:r>
            <a:endParaRPr lang="en-BE" b="1"/>
          </a:p>
        </p:txBody>
      </p:sp>
    </p:spTree>
    <p:extLst>
      <p:ext uri="{BB962C8B-B14F-4D97-AF65-F5344CB8AC3E}">
        <p14:creationId xmlns:p14="http://schemas.microsoft.com/office/powerpoint/2010/main" val="38509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9A66A8-66E2-23C1-3CC1-188DFF86647F}"/>
              </a:ext>
            </a:extLst>
          </p:cNvPr>
          <p:cNvSpPr>
            <a:spLocks noGrp="1"/>
          </p:cNvSpPr>
          <p:nvPr>
            <p:ph type="body" sz="quarter" idx="14"/>
          </p:nvPr>
        </p:nvSpPr>
        <p:spPr/>
        <p:txBody>
          <a:bodyPr/>
          <a:lstStyle/>
          <a:p>
            <a:endParaRPr lang="en-BE"/>
          </a:p>
        </p:txBody>
      </p:sp>
    </p:spTree>
    <p:extLst>
      <p:ext uri="{BB962C8B-B14F-4D97-AF65-F5344CB8AC3E}">
        <p14:creationId xmlns:p14="http://schemas.microsoft.com/office/powerpoint/2010/main" val="54273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39B7-1E31-03D9-D85D-93032C244B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B35B80-EF38-3628-B6D8-E23CDFBA8156}"/>
              </a:ext>
            </a:extLst>
          </p:cNvPr>
          <p:cNvSpPr>
            <a:spLocks noGrp="1"/>
          </p:cNvSpPr>
          <p:nvPr>
            <p:ph sz="half" idx="2"/>
          </p:nvPr>
        </p:nvSpPr>
        <p:spPr>
          <a:xfrm>
            <a:off x="849795" y="1623490"/>
            <a:ext cx="10515599" cy="3956981"/>
          </a:xfrm>
        </p:spPr>
        <p:txBody>
          <a:bodyPr/>
          <a:lstStyle/>
          <a:p>
            <a:r>
              <a:rPr lang="en-US" sz="2200" dirty="0"/>
              <a:t>The Directive on combating violence against women and domestic violence ((EU) 2024/1385) introduces significant novelties, notably by criminalizing </a:t>
            </a:r>
            <a:r>
              <a:rPr lang="en-US" sz="2200" b="1" dirty="0"/>
              <a:t>cyber harassment (Article 7) </a:t>
            </a:r>
            <a:r>
              <a:rPr lang="en-US" sz="2200" dirty="0"/>
              <a:t>and establishing </a:t>
            </a:r>
            <a:r>
              <a:rPr lang="en-US" sz="2200" b="1" dirty="0"/>
              <a:t>specialist support for victims of sexual harassment in the workplace (Article 25</a:t>
            </a:r>
            <a:r>
              <a:rPr lang="en-US" sz="2200" dirty="0"/>
              <a:t>), among other things.</a:t>
            </a:r>
          </a:p>
          <a:p>
            <a:endParaRPr lang="en-US" sz="2200" dirty="0"/>
          </a:p>
          <a:p>
            <a:r>
              <a:rPr lang="en-US" sz="2200" dirty="0"/>
              <a:t>It further mentions Equality Bodies in </a:t>
            </a:r>
            <a:r>
              <a:rPr lang="en-US" sz="2200" b="1" dirty="0"/>
              <a:t>Recital 50 </a:t>
            </a:r>
            <a:r>
              <a:rPr lang="en-US" sz="2200" dirty="0"/>
              <a:t>and </a:t>
            </a:r>
            <a:r>
              <a:rPr lang="en-US" sz="2200" b="1" dirty="0"/>
              <a:t>Article 22</a:t>
            </a:r>
            <a:r>
              <a:rPr lang="en-US" sz="2200" dirty="0"/>
              <a:t>. The latter pertains to the possibility for national bodies, including Equality Bodies, to: </a:t>
            </a:r>
          </a:p>
          <a:p>
            <a:pPr marL="457200" indent="-457200">
              <a:buAutoNum type="alphaLcParenBoth"/>
            </a:pPr>
            <a:r>
              <a:rPr lang="en-US" sz="2200" dirty="0"/>
              <a:t>publishing reports and making recommendations on any issue relating to violence against women and domestic violence; and</a:t>
            </a:r>
          </a:p>
          <a:p>
            <a:pPr marL="457200" indent="-457200">
              <a:buAutoNum type="alphaLcParenBoth"/>
            </a:pPr>
            <a:r>
              <a:rPr lang="en-US" sz="2200" dirty="0"/>
              <a:t>exchanging available information with relevant European bodies such as the European Institute for Gender Equality.</a:t>
            </a:r>
            <a:endParaRPr lang="en-BE" sz="2200" dirty="0"/>
          </a:p>
        </p:txBody>
      </p:sp>
      <p:sp>
        <p:nvSpPr>
          <p:cNvPr id="4" name="Slide Number Placeholder 3">
            <a:extLst>
              <a:ext uri="{FF2B5EF4-FFF2-40B4-BE49-F238E27FC236}">
                <a16:creationId xmlns:a16="http://schemas.microsoft.com/office/drawing/2014/main" id="{624291CD-48CB-5434-6A2D-822F9A53956F}"/>
              </a:ext>
            </a:extLst>
          </p:cNvPr>
          <p:cNvSpPr>
            <a:spLocks noGrp="1"/>
          </p:cNvSpPr>
          <p:nvPr>
            <p:ph type="sldNum" sz="quarter" idx="12"/>
          </p:nvPr>
        </p:nvSpPr>
        <p:spPr/>
        <p:txBody>
          <a:bodyPr/>
          <a:lstStyle/>
          <a:p>
            <a:fld id="{83FF0C45-A2D3-4855-B11D-F84F2ECAE27B}" type="slidenum">
              <a:rPr lang="en-GB" smtClean="0"/>
              <a:t>3</a:t>
            </a:fld>
            <a:endParaRPr lang="en-GB"/>
          </a:p>
        </p:txBody>
      </p:sp>
      <p:sp>
        <p:nvSpPr>
          <p:cNvPr id="5" name="Title 4">
            <a:extLst>
              <a:ext uri="{FF2B5EF4-FFF2-40B4-BE49-F238E27FC236}">
                <a16:creationId xmlns:a16="http://schemas.microsoft.com/office/drawing/2014/main" id="{8DA1E787-1FF6-5B64-E8F8-89318E9F5DF6}"/>
              </a:ext>
            </a:extLst>
          </p:cNvPr>
          <p:cNvSpPr>
            <a:spLocks noGrp="1"/>
          </p:cNvSpPr>
          <p:nvPr>
            <p:ph type="title"/>
          </p:nvPr>
        </p:nvSpPr>
        <p:spPr>
          <a:xfrm>
            <a:off x="861389" y="319088"/>
            <a:ext cx="10492410" cy="1089529"/>
          </a:xfrm>
        </p:spPr>
        <p:txBody>
          <a:bodyPr/>
          <a:lstStyle/>
          <a:p>
            <a:pPr algn="ctr"/>
            <a:r>
              <a:rPr lang="en-US" sz="3600" b="1" dirty="0"/>
              <a:t>The new EU Directive on Violence Against Women and Domestic Violence</a:t>
            </a:r>
            <a:endParaRPr lang="en-BE" sz="3600" b="1" dirty="0"/>
          </a:p>
        </p:txBody>
      </p:sp>
    </p:spTree>
    <p:extLst>
      <p:ext uri="{BB962C8B-B14F-4D97-AF65-F5344CB8AC3E}">
        <p14:creationId xmlns:p14="http://schemas.microsoft.com/office/powerpoint/2010/main" val="24375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BB112-5F63-ADE8-9FFC-4035AA12ED50}"/>
              </a:ext>
            </a:extLst>
          </p:cNvPr>
          <p:cNvSpPr>
            <a:spLocks noGrp="1"/>
          </p:cNvSpPr>
          <p:nvPr>
            <p:ph sz="half" idx="2"/>
          </p:nvPr>
        </p:nvSpPr>
        <p:spPr>
          <a:xfrm>
            <a:off x="838200" y="1006862"/>
            <a:ext cx="10515599" cy="4739759"/>
          </a:xfrm>
        </p:spPr>
        <p:txBody>
          <a:bodyPr/>
          <a:lstStyle/>
          <a:p>
            <a:pPr marL="342900" indent="-342900">
              <a:buFont typeface="Arial" panose="020B0604020202020204" pitchFamily="34" charset="0"/>
              <a:buChar char="•"/>
            </a:pPr>
            <a:r>
              <a:rPr lang="en-US" sz="2000" dirty="0"/>
              <a:t>The Istanbul Convention is a tool for Equality Bodies to actively participate in the fight against VAW, including against sexual harassment. </a:t>
            </a:r>
          </a:p>
          <a:p>
            <a:pPr marL="342900" indent="-342900">
              <a:buFont typeface="Arial" panose="020B0604020202020204" pitchFamily="34" charset="0"/>
              <a:buChar char="•"/>
            </a:pPr>
            <a:endParaRPr lang="en-US" sz="2000" dirty="0"/>
          </a:p>
          <a:p>
            <a:r>
              <a:rPr lang="en-US" sz="2000" i="1" dirty="0"/>
              <a:t>Parties shall take the necessary legislative or other measures to ensure that </a:t>
            </a:r>
            <a:r>
              <a:rPr lang="en-US" sz="2000" b="1" i="1" dirty="0"/>
              <a:t>any form of unwanted verbal, non-verbal or physical conduct of a sexual nature with the purpose or effect of violating the dignity of a person, in particular when creating an intimidating, hostile, degrading, humiliating or offensive environment</a:t>
            </a:r>
            <a:r>
              <a:rPr lang="en-US" sz="2000" i="1" dirty="0"/>
              <a:t>, is subject to criminal or other legal sanction. </a:t>
            </a:r>
            <a:r>
              <a:rPr lang="en-US" sz="2000" dirty="0"/>
              <a:t>(Article 40)</a:t>
            </a:r>
          </a:p>
          <a:p>
            <a:endParaRPr lang="en-US" sz="2000" dirty="0"/>
          </a:p>
          <a:p>
            <a:pPr marL="342900" indent="-342900">
              <a:buFont typeface="Arial" panose="020B0604020202020204" pitchFamily="34" charset="0"/>
              <a:buChar char="•"/>
            </a:pPr>
            <a:r>
              <a:rPr lang="en-US" sz="2000" dirty="0"/>
              <a:t>Tackling gender-based violence requires a </a:t>
            </a:r>
            <a:r>
              <a:rPr lang="en-US" sz="2000" b="1" dirty="0"/>
              <a:t>horizontal, multidisciplinary, and integrated approach</a:t>
            </a:r>
            <a:r>
              <a:rPr lang="en-US" sz="2000" dirty="0"/>
              <a:t>. The Convention contains an explicit mandate to cooperate and work together with Equality Bodies when implementing awareness‐raising campaigns or </a:t>
            </a:r>
            <a:r>
              <a:rPr lang="en-US" sz="2000" dirty="0" err="1"/>
              <a:t>programmes</a:t>
            </a:r>
            <a:r>
              <a:rPr lang="en-US" sz="2000" dirty="0"/>
              <a:t> (Article 13(1)).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Equality Bodies can play an important role in the monitoring of the implementation of the Convention, e.g., by cooperating with and submitting shadow reports to GREVIO.</a:t>
            </a:r>
            <a:endParaRPr lang="en-BE" sz="2000" dirty="0"/>
          </a:p>
        </p:txBody>
      </p:sp>
      <p:sp>
        <p:nvSpPr>
          <p:cNvPr id="4" name="Slide Number Placeholder 3">
            <a:extLst>
              <a:ext uri="{FF2B5EF4-FFF2-40B4-BE49-F238E27FC236}">
                <a16:creationId xmlns:a16="http://schemas.microsoft.com/office/drawing/2014/main" id="{667A40BB-C5A1-E9CA-CF52-AA4012ECBB20}"/>
              </a:ext>
            </a:extLst>
          </p:cNvPr>
          <p:cNvSpPr>
            <a:spLocks noGrp="1"/>
          </p:cNvSpPr>
          <p:nvPr>
            <p:ph type="sldNum" sz="quarter" idx="12"/>
          </p:nvPr>
        </p:nvSpPr>
        <p:spPr/>
        <p:txBody>
          <a:bodyPr/>
          <a:lstStyle/>
          <a:p>
            <a:fld id="{83FF0C45-A2D3-4855-B11D-F84F2ECAE27B}" type="slidenum">
              <a:rPr lang="en-GB" smtClean="0"/>
              <a:t>4</a:t>
            </a:fld>
            <a:endParaRPr lang="en-GB"/>
          </a:p>
        </p:txBody>
      </p:sp>
      <p:sp>
        <p:nvSpPr>
          <p:cNvPr id="5" name="Title 4">
            <a:extLst>
              <a:ext uri="{FF2B5EF4-FFF2-40B4-BE49-F238E27FC236}">
                <a16:creationId xmlns:a16="http://schemas.microsoft.com/office/drawing/2014/main" id="{182C9C3B-36BA-430D-A6B8-13C736128BFB}"/>
              </a:ext>
            </a:extLst>
          </p:cNvPr>
          <p:cNvSpPr>
            <a:spLocks noGrp="1"/>
          </p:cNvSpPr>
          <p:nvPr>
            <p:ph type="title"/>
          </p:nvPr>
        </p:nvSpPr>
        <p:spPr>
          <a:xfrm>
            <a:off x="838200" y="188049"/>
            <a:ext cx="10492410" cy="646331"/>
          </a:xfrm>
        </p:spPr>
        <p:txBody>
          <a:bodyPr/>
          <a:lstStyle/>
          <a:p>
            <a:pPr algn="ctr"/>
            <a:r>
              <a:rPr lang="en-US" b="1" dirty="0"/>
              <a:t>The Council of Europe Istanbul Convention</a:t>
            </a:r>
            <a:endParaRPr lang="en-BE" b="1" dirty="0"/>
          </a:p>
        </p:txBody>
      </p:sp>
    </p:spTree>
    <p:extLst>
      <p:ext uri="{BB962C8B-B14F-4D97-AF65-F5344CB8AC3E}">
        <p14:creationId xmlns:p14="http://schemas.microsoft.com/office/powerpoint/2010/main" val="403897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8B07D-D7F5-3416-19F9-618578499276}"/>
              </a:ext>
            </a:extLst>
          </p:cNvPr>
          <p:cNvSpPr>
            <a:spLocks noGrp="1"/>
          </p:cNvSpPr>
          <p:nvPr>
            <p:ph sz="half" idx="2"/>
          </p:nvPr>
        </p:nvSpPr>
        <p:spPr>
          <a:xfrm>
            <a:off x="838200" y="1883448"/>
            <a:ext cx="10515599" cy="3524042"/>
          </a:xfrm>
        </p:spPr>
        <p:txBody>
          <a:bodyPr/>
          <a:lstStyle/>
          <a:p>
            <a:r>
              <a:rPr lang="en-US" sz="2200" dirty="0"/>
              <a:t>Sexual harassment is a particular form of discrimination between men and women in the </a:t>
            </a:r>
            <a:r>
              <a:rPr lang="en-GB" sz="2200" noProof="0" dirty="0"/>
              <a:t>labour </a:t>
            </a:r>
            <a:r>
              <a:rPr lang="en-US" sz="2200" dirty="0"/>
              <a:t>market (and in the field of goods and services), but also a form of violence against women and a violation of a person’s dignity and human rights.</a:t>
            </a:r>
          </a:p>
          <a:p>
            <a:r>
              <a:rPr lang="en-US" sz="2200" dirty="0"/>
              <a:t>The high prevalence of cases of harassment and sexual harassment, and the difficulty to tackle them, make it key for Equality Bodies to find </a:t>
            </a:r>
            <a:r>
              <a:rPr lang="en-US" sz="2200" b="1" dirty="0"/>
              <a:t>tools to research, prevent and combat violence, harassment and sexual harassment, support victims, and partner with relevant stakeholders to build a culture of rights</a:t>
            </a:r>
            <a:r>
              <a:rPr lang="en-US" sz="2200" dirty="0"/>
              <a:t>. </a:t>
            </a:r>
          </a:p>
          <a:p>
            <a:endParaRPr lang="en-US" sz="2200" dirty="0"/>
          </a:p>
          <a:p>
            <a:r>
              <a:rPr lang="en-US" sz="2200" dirty="0">
                <a:sym typeface="Wingdings" panose="05000000000000000000" pitchFamily="2" charset="2"/>
              </a:rPr>
              <a:t> </a:t>
            </a:r>
            <a:r>
              <a:rPr lang="en-US" sz="2200" dirty="0"/>
              <a:t>A proactive role of Equality Bodies is key in the fight against sex-based and sexual harassment. </a:t>
            </a:r>
          </a:p>
        </p:txBody>
      </p:sp>
      <p:sp>
        <p:nvSpPr>
          <p:cNvPr id="4" name="Slide Number Placeholder 3">
            <a:extLst>
              <a:ext uri="{FF2B5EF4-FFF2-40B4-BE49-F238E27FC236}">
                <a16:creationId xmlns:a16="http://schemas.microsoft.com/office/drawing/2014/main" id="{90DA8C14-C18E-8D02-A076-5E7F55595D56}"/>
              </a:ext>
            </a:extLst>
          </p:cNvPr>
          <p:cNvSpPr>
            <a:spLocks noGrp="1"/>
          </p:cNvSpPr>
          <p:nvPr>
            <p:ph type="sldNum" sz="quarter" idx="12"/>
          </p:nvPr>
        </p:nvSpPr>
        <p:spPr/>
        <p:txBody>
          <a:bodyPr/>
          <a:lstStyle/>
          <a:p>
            <a:fld id="{83FF0C45-A2D3-4855-B11D-F84F2ECAE27B}" type="slidenum">
              <a:rPr lang="en-GB" smtClean="0"/>
              <a:t>5</a:t>
            </a:fld>
            <a:endParaRPr lang="en-GB"/>
          </a:p>
        </p:txBody>
      </p:sp>
      <p:sp>
        <p:nvSpPr>
          <p:cNvPr id="5" name="Title 4">
            <a:extLst>
              <a:ext uri="{FF2B5EF4-FFF2-40B4-BE49-F238E27FC236}">
                <a16:creationId xmlns:a16="http://schemas.microsoft.com/office/drawing/2014/main" id="{70223B24-9EC1-C2AC-52E4-4BA3B29A9518}"/>
              </a:ext>
            </a:extLst>
          </p:cNvPr>
          <p:cNvSpPr>
            <a:spLocks noGrp="1"/>
          </p:cNvSpPr>
          <p:nvPr>
            <p:ph type="title"/>
          </p:nvPr>
        </p:nvSpPr>
        <p:spPr>
          <a:xfrm>
            <a:off x="838200" y="647544"/>
            <a:ext cx="10492410" cy="590931"/>
          </a:xfrm>
        </p:spPr>
        <p:txBody>
          <a:bodyPr/>
          <a:lstStyle/>
          <a:p>
            <a:pPr algn="ctr"/>
            <a:r>
              <a:rPr lang="en-US" sz="3600" b="1"/>
              <a:t>A prevalent phenomenon, though under-reported</a:t>
            </a:r>
            <a:endParaRPr lang="en-BE" sz="3600" b="1"/>
          </a:p>
        </p:txBody>
      </p:sp>
    </p:spTree>
    <p:extLst>
      <p:ext uri="{BB962C8B-B14F-4D97-AF65-F5344CB8AC3E}">
        <p14:creationId xmlns:p14="http://schemas.microsoft.com/office/powerpoint/2010/main" val="71853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6A475-A15A-90AA-2CFD-C4EC3118F8EC}"/>
              </a:ext>
            </a:extLst>
          </p:cNvPr>
          <p:cNvSpPr>
            <a:spLocks noGrp="1"/>
          </p:cNvSpPr>
          <p:nvPr>
            <p:ph sz="half" idx="2"/>
          </p:nvPr>
        </p:nvSpPr>
        <p:spPr>
          <a:xfrm>
            <a:off x="1023272" y="1271999"/>
            <a:ext cx="10515599" cy="4314001"/>
          </a:xfrm>
        </p:spPr>
        <p:txBody>
          <a:bodyPr/>
          <a:lstStyle/>
          <a:p>
            <a:pPr marL="342900" indent="-342900">
              <a:buFont typeface="Arial" panose="020B0604020202020204" pitchFamily="34" charset="0"/>
              <a:buChar char="•"/>
            </a:pPr>
            <a:r>
              <a:rPr lang="en-GB" sz="2000" noProof="0" dirty="0"/>
              <a:t>The sexual objectification of the female body and the proliferation of sexual images of women in the media, including shared without consent. </a:t>
            </a:r>
          </a:p>
          <a:p>
            <a:pPr marL="342900" indent="-342900">
              <a:buFont typeface="Arial" panose="020B0604020202020204" pitchFamily="34" charset="0"/>
              <a:buChar char="•"/>
            </a:pPr>
            <a:endParaRPr lang="en-GB" sz="2000" noProof="0" dirty="0"/>
          </a:p>
          <a:p>
            <a:pPr marL="342900" indent="-342900">
              <a:buFont typeface="Arial" panose="020B0604020202020204" pitchFamily="34" charset="0"/>
              <a:buChar char="•"/>
            </a:pPr>
            <a:r>
              <a:rPr lang="en-GB" sz="2000" noProof="0" dirty="0"/>
              <a:t>Sexual harassment is about power and thereby the consequence of structural gender inequalities. It can happen at work, at school, in the street and persists in a culture of impunity.</a:t>
            </a:r>
          </a:p>
          <a:p>
            <a:pPr marL="342900" indent="-342900">
              <a:buFont typeface="Arial" panose="020B0604020202020204" pitchFamily="34" charset="0"/>
              <a:buChar char="•"/>
            </a:pPr>
            <a:endParaRPr lang="en-GB" sz="2000" noProof="0" dirty="0"/>
          </a:p>
          <a:p>
            <a:pPr marL="342900" indent="-342900">
              <a:buFont typeface="Arial" panose="020B0604020202020204" pitchFamily="34" charset="0"/>
              <a:buChar char="•"/>
            </a:pPr>
            <a:r>
              <a:rPr lang="en-GB" sz="2000" noProof="0" dirty="0"/>
              <a:t>Continuum discrimination-violence.</a:t>
            </a:r>
          </a:p>
          <a:p>
            <a:endParaRPr lang="en-GB" sz="2000" noProof="0" dirty="0"/>
          </a:p>
          <a:p>
            <a:pPr algn="ctr"/>
            <a:r>
              <a:rPr lang="en-GB" sz="2000" i="1" noProof="0" dirty="0"/>
              <a:t>Violence against women is a manifestation of the </a:t>
            </a:r>
            <a:r>
              <a:rPr lang="en-GB" sz="2000" b="1" i="1" noProof="0" dirty="0"/>
              <a:t>historically unequal power relations between men and women, which have led to domination over and discrimination against women by men and to the prevention of women’s full advancement</a:t>
            </a:r>
            <a:r>
              <a:rPr lang="en-GB" sz="2000" i="1" noProof="0" dirty="0"/>
              <a:t>.</a:t>
            </a:r>
          </a:p>
          <a:p>
            <a:pPr algn="ctr"/>
            <a:r>
              <a:rPr lang="en-GB" sz="2000" noProof="0" dirty="0"/>
              <a:t>(Beijing Declaration and Platform for Action, Recital 118)</a:t>
            </a:r>
          </a:p>
        </p:txBody>
      </p:sp>
      <p:sp>
        <p:nvSpPr>
          <p:cNvPr id="4" name="Slide Number Placeholder 3">
            <a:extLst>
              <a:ext uri="{FF2B5EF4-FFF2-40B4-BE49-F238E27FC236}">
                <a16:creationId xmlns:a16="http://schemas.microsoft.com/office/drawing/2014/main" id="{44466AA3-8F22-278B-14DA-4FCBD3D4768B}"/>
              </a:ext>
            </a:extLst>
          </p:cNvPr>
          <p:cNvSpPr>
            <a:spLocks noGrp="1"/>
          </p:cNvSpPr>
          <p:nvPr>
            <p:ph type="sldNum" sz="quarter" idx="12"/>
          </p:nvPr>
        </p:nvSpPr>
        <p:spPr/>
        <p:txBody>
          <a:bodyPr/>
          <a:lstStyle/>
          <a:p>
            <a:fld id="{83FF0C45-A2D3-4855-B11D-F84F2ECAE27B}" type="slidenum">
              <a:rPr lang="en-GB" noProof="0" smtClean="0"/>
              <a:t>6</a:t>
            </a:fld>
            <a:endParaRPr lang="en-GB" noProof="0" dirty="0"/>
          </a:p>
        </p:txBody>
      </p:sp>
      <p:sp>
        <p:nvSpPr>
          <p:cNvPr id="5" name="Title 4">
            <a:extLst>
              <a:ext uri="{FF2B5EF4-FFF2-40B4-BE49-F238E27FC236}">
                <a16:creationId xmlns:a16="http://schemas.microsoft.com/office/drawing/2014/main" id="{29B16C2C-060A-EBA1-FBE2-850AE9C4DD02}"/>
              </a:ext>
            </a:extLst>
          </p:cNvPr>
          <p:cNvSpPr>
            <a:spLocks noGrp="1"/>
          </p:cNvSpPr>
          <p:nvPr>
            <p:ph type="title"/>
          </p:nvPr>
        </p:nvSpPr>
        <p:spPr>
          <a:xfrm>
            <a:off x="849795" y="319088"/>
            <a:ext cx="10492410" cy="646331"/>
          </a:xfrm>
        </p:spPr>
        <p:txBody>
          <a:bodyPr/>
          <a:lstStyle/>
          <a:p>
            <a:pPr algn="ctr"/>
            <a:r>
              <a:rPr lang="en-GB" b="1" noProof="0" dirty="0"/>
              <a:t>Why so prevalent? </a:t>
            </a:r>
          </a:p>
        </p:txBody>
      </p:sp>
    </p:spTree>
    <p:extLst>
      <p:ext uri="{BB962C8B-B14F-4D97-AF65-F5344CB8AC3E}">
        <p14:creationId xmlns:p14="http://schemas.microsoft.com/office/powerpoint/2010/main" val="19241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1B440-9848-AA8B-2EDF-034EB54DA5B5}"/>
              </a:ext>
            </a:extLst>
          </p:cNvPr>
          <p:cNvSpPr>
            <a:spLocks noGrp="1"/>
          </p:cNvSpPr>
          <p:nvPr>
            <p:ph sz="half" idx="2"/>
          </p:nvPr>
        </p:nvSpPr>
        <p:spPr>
          <a:xfrm>
            <a:off x="838200" y="995798"/>
            <a:ext cx="10515599" cy="4719241"/>
          </a:xfrm>
        </p:spPr>
        <p:txBody>
          <a:bodyPr/>
          <a:lstStyle/>
          <a:p>
            <a:r>
              <a:rPr lang="en-US" sz="2000" dirty="0"/>
              <a:t>Sex-based and sexual harassment often intersects with other characteristics and/or grounds (family status, civil status, race, etc.).</a:t>
            </a:r>
          </a:p>
          <a:p>
            <a:endParaRPr lang="en-US" sz="2000" dirty="0"/>
          </a:p>
          <a:p>
            <a:pPr marL="342900" indent="-342900">
              <a:buFont typeface="Arial" panose="020B0604020202020204" pitchFamily="34" charset="0"/>
              <a:buChar char="•"/>
            </a:pPr>
            <a:r>
              <a:rPr lang="en-US" sz="2000" dirty="0"/>
              <a:t>20% of </a:t>
            </a:r>
            <a:r>
              <a:rPr lang="en-US" sz="2000" b="1" dirty="0"/>
              <a:t>young women </a:t>
            </a:r>
            <a:r>
              <a:rPr lang="en-US" sz="2000" dirty="0"/>
              <a:t>(18-29) have experienced cyber sexual harassment.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Women with disabilities </a:t>
            </a:r>
            <a:r>
              <a:rPr lang="en-US" sz="2000" dirty="0"/>
              <a:t>are four times more likely to experience sexual violence and face forced </a:t>
            </a:r>
            <a:r>
              <a:rPr lang="en-US" sz="2000" dirty="0" err="1"/>
              <a:t>sterilisation</a:t>
            </a:r>
            <a:r>
              <a:rPr lang="en-US" sz="2000" dirty="0"/>
              <a:t> or abortion.</a:t>
            </a:r>
          </a:p>
          <a:p>
            <a:endParaRPr lang="en-US" sz="2000" dirty="0"/>
          </a:p>
          <a:p>
            <a:pPr marL="342900" indent="-342900">
              <a:buFont typeface="Arial" panose="020B0604020202020204" pitchFamily="34" charset="0"/>
              <a:buChar char="•"/>
            </a:pPr>
            <a:r>
              <a:rPr lang="en-US" sz="2000" b="1" dirty="0"/>
              <a:t>Lesbian and bisexual women </a:t>
            </a:r>
            <a:r>
              <a:rPr lang="en-US" sz="2000" dirty="0"/>
              <a:t>face targeted sexual harassment and abuse, and often receive an inappropriate response from authorities. </a:t>
            </a:r>
          </a:p>
          <a:p>
            <a:endParaRPr lang="en-US" sz="2000" dirty="0"/>
          </a:p>
          <a:p>
            <a:pPr marL="342900" indent="-342900">
              <a:buFont typeface="Arial" panose="020B0604020202020204" pitchFamily="34" charset="0"/>
              <a:buChar char="•"/>
            </a:pPr>
            <a:r>
              <a:rPr lang="en-US" sz="2000" b="1" dirty="0"/>
              <a:t>Transgender people </a:t>
            </a:r>
            <a:r>
              <a:rPr lang="en-US" sz="2000" dirty="0"/>
              <a:t>are particularly vulnerable to violence, especially in the public space and in street prostitution (intersection of transphobia and misogyny). </a:t>
            </a:r>
            <a:endParaRPr lang="en-BE" sz="2000" dirty="0"/>
          </a:p>
        </p:txBody>
      </p:sp>
      <p:sp>
        <p:nvSpPr>
          <p:cNvPr id="4" name="Slide Number Placeholder 3">
            <a:extLst>
              <a:ext uri="{FF2B5EF4-FFF2-40B4-BE49-F238E27FC236}">
                <a16:creationId xmlns:a16="http://schemas.microsoft.com/office/drawing/2014/main" id="{BAAEDE13-AF83-1B01-4144-12A223B5BC17}"/>
              </a:ext>
            </a:extLst>
          </p:cNvPr>
          <p:cNvSpPr>
            <a:spLocks noGrp="1"/>
          </p:cNvSpPr>
          <p:nvPr>
            <p:ph type="sldNum" sz="quarter" idx="12"/>
          </p:nvPr>
        </p:nvSpPr>
        <p:spPr/>
        <p:txBody>
          <a:bodyPr/>
          <a:lstStyle/>
          <a:p>
            <a:fld id="{83FF0C45-A2D3-4855-B11D-F84F2ECAE27B}" type="slidenum">
              <a:rPr lang="en-GB" smtClean="0"/>
              <a:t>7</a:t>
            </a:fld>
            <a:endParaRPr lang="en-GB"/>
          </a:p>
        </p:txBody>
      </p:sp>
      <p:sp>
        <p:nvSpPr>
          <p:cNvPr id="5" name="Title 4">
            <a:extLst>
              <a:ext uri="{FF2B5EF4-FFF2-40B4-BE49-F238E27FC236}">
                <a16:creationId xmlns:a16="http://schemas.microsoft.com/office/drawing/2014/main" id="{AE13B070-385D-8891-597E-193F52BB4C4F}"/>
              </a:ext>
            </a:extLst>
          </p:cNvPr>
          <p:cNvSpPr>
            <a:spLocks noGrp="1"/>
          </p:cNvSpPr>
          <p:nvPr>
            <p:ph type="title"/>
          </p:nvPr>
        </p:nvSpPr>
        <p:spPr>
          <a:xfrm>
            <a:off x="849795" y="183327"/>
            <a:ext cx="10492410" cy="646331"/>
          </a:xfrm>
        </p:spPr>
        <p:txBody>
          <a:bodyPr/>
          <a:lstStyle/>
          <a:p>
            <a:pPr algn="ctr"/>
            <a:r>
              <a:rPr lang="en-US" b="1"/>
              <a:t>An intersectional form of discrimination</a:t>
            </a:r>
            <a:endParaRPr lang="en-BE" b="1"/>
          </a:p>
        </p:txBody>
      </p:sp>
    </p:spTree>
    <p:extLst>
      <p:ext uri="{BB962C8B-B14F-4D97-AF65-F5344CB8AC3E}">
        <p14:creationId xmlns:p14="http://schemas.microsoft.com/office/powerpoint/2010/main" val="236034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E39888-99C0-3E25-AB11-7EF35D0BA46D}"/>
              </a:ext>
            </a:extLst>
          </p:cNvPr>
          <p:cNvSpPr>
            <a:spLocks noGrp="1"/>
          </p:cNvSpPr>
          <p:nvPr>
            <p:ph sz="half" idx="2"/>
          </p:nvPr>
        </p:nvSpPr>
        <p:spPr>
          <a:xfrm>
            <a:off x="849795" y="1392547"/>
            <a:ext cx="10515599" cy="4261679"/>
          </a:xfrm>
        </p:spPr>
        <p:txBody>
          <a:bodyPr/>
          <a:lstStyle/>
          <a:p>
            <a:r>
              <a:rPr lang="en-US" sz="2200" dirty="0"/>
              <a:t>The casework of Equality Bodies shows that women are particularly exposed to sex-based and sexual harassment in the workplace. </a:t>
            </a:r>
          </a:p>
          <a:p>
            <a:endParaRPr lang="en-US" sz="2200" dirty="0"/>
          </a:p>
          <a:p>
            <a:r>
              <a:rPr lang="en-US" sz="2200" dirty="0"/>
              <a:t>While they are not always mandated to directly assist victims, Equality Bodies act in various ways to combat harassment, gender-based violence, and sexist hate speech. In addition to the </a:t>
            </a:r>
            <a:r>
              <a:rPr lang="en-US" sz="2200" b="1" dirty="0"/>
              <a:t>legal dimension of combating and preventing this phenomenon</a:t>
            </a:r>
            <a:r>
              <a:rPr lang="en-US" sz="2200" dirty="0"/>
              <a:t>, Equality Bodies also take an active role, for instance, to ensure that </a:t>
            </a:r>
            <a:r>
              <a:rPr lang="en-US" sz="2200" b="1" dirty="0"/>
              <a:t>codes of conduct </a:t>
            </a:r>
            <a:r>
              <a:rPr lang="en-US" sz="2200" dirty="0"/>
              <a:t>are developed, implemented and respected by employers at all levels. </a:t>
            </a:r>
          </a:p>
          <a:p>
            <a:endParaRPr lang="en-US" sz="2200" dirty="0"/>
          </a:p>
          <a:p>
            <a:r>
              <a:rPr lang="en-US" sz="2200" dirty="0"/>
              <a:t>Among the various national contexts, the reality is quite not homogenous but, whether Equality Bodies’ action takes a form or the other, they remain key experts in the fight against workplace harassment. </a:t>
            </a:r>
            <a:endParaRPr lang="en-BE" sz="2200" dirty="0"/>
          </a:p>
        </p:txBody>
      </p:sp>
      <p:sp>
        <p:nvSpPr>
          <p:cNvPr id="4" name="Slide Number Placeholder 3">
            <a:extLst>
              <a:ext uri="{FF2B5EF4-FFF2-40B4-BE49-F238E27FC236}">
                <a16:creationId xmlns:a16="http://schemas.microsoft.com/office/drawing/2014/main" id="{734D3EF2-400A-399A-CA01-4B8F06011CE1}"/>
              </a:ext>
            </a:extLst>
          </p:cNvPr>
          <p:cNvSpPr>
            <a:spLocks noGrp="1"/>
          </p:cNvSpPr>
          <p:nvPr>
            <p:ph type="sldNum" sz="quarter" idx="12"/>
          </p:nvPr>
        </p:nvSpPr>
        <p:spPr/>
        <p:txBody>
          <a:bodyPr/>
          <a:lstStyle/>
          <a:p>
            <a:fld id="{83FF0C45-A2D3-4855-B11D-F84F2ECAE27B}" type="slidenum">
              <a:rPr lang="en-GB" smtClean="0"/>
              <a:t>8</a:t>
            </a:fld>
            <a:endParaRPr lang="en-GB"/>
          </a:p>
        </p:txBody>
      </p:sp>
      <p:sp>
        <p:nvSpPr>
          <p:cNvPr id="5" name="Title 4">
            <a:extLst>
              <a:ext uri="{FF2B5EF4-FFF2-40B4-BE49-F238E27FC236}">
                <a16:creationId xmlns:a16="http://schemas.microsoft.com/office/drawing/2014/main" id="{40410C19-5848-6343-1220-B2C295EBA69E}"/>
              </a:ext>
            </a:extLst>
          </p:cNvPr>
          <p:cNvSpPr>
            <a:spLocks noGrp="1"/>
          </p:cNvSpPr>
          <p:nvPr>
            <p:ph type="title"/>
          </p:nvPr>
        </p:nvSpPr>
        <p:spPr>
          <a:xfrm>
            <a:off x="849795" y="361047"/>
            <a:ext cx="10492410" cy="646331"/>
          </a:xfrm>
        </p:spPr>
        <p:txBody>
          <a:bodyPr/>
          <a:lstStyle/>
          <a:p>
            <a:pPr algn="ctr"/>
            <a:r>
              <a:rPr lang="en-US" b="1"/>
              <a:t>Equality Bodies’ role in practice</a:t>
            </a:r>
            <a:endParaRPr lang="en-BE" b="1"/>
          </a:p>
        </p:txBody>
      </p:sp>
    </p:spTree>
    <p:extLst>
      <p:ext uri="{BB962C8B-B14F-4D97-AF65-F5344CB8AC3E}">
        <p14:creationId xmlns:p14="http://schemas.microsoft.com/office/powerpoint/2010/main" val="276021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9BC7-5E45-7C4B-6453-46741F241B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27582-E209-41F5-06B7-D7E68FAD6908}"/>
              </a:ext>
            </a:extLst>
          </p:cNvPr>
          <p:cNvSpPr>
            <a:spLocks noGrp="1"/>
          </p:cNvSpPr>
          <p:nvPr>
            <p:ph sz="half" idx="2"/>
          </p:nvPr>
        </p:nvSpPr>
        <p:spPr>
          <a:xfrm>
            <a:off x="849795" y="1542591"/>
            <a:ext cx="10515599" cy="3929281"/>
          </a:xfrm>
        </p:spPr>
        <p:txBody>
          <a:bodyPr/>
          <a:lstStyle/>
          <a:p>
            <a:pPr marL="342900" indent="-342900">
              <a:buFont typeface="Arial" panose="020B0604020202020204" pitchFamily="34" charset="0"/>
              <a:buChar char="•"/>
            </a:pPr>
            <a:r>
              <a:rPr lang="en-US" sz="2000"/>
              <a:t>The </a:t>
            </a:r>
            <a:r>
              <a:rPr lang="en-US" sz="2000" b="1"/>
              <a:t>Ombudsperson for Gender Equality of the Republic of Croatia </a:t>
            </a:r>
            <a:r>
              <a:rPr lang="en-US" sz="2000"/>
              <a:t>founded in 2017 the “Monitoring body for comprehensive reporting, supervision, data collection, analysis of cases of femicide - Femicide Watch”, the members of which are the representatives of the relevant ministries and academic institutions.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Following the recommendation of the United Nations Special Rapporteur on Violence Against Women, the </a:t>
            </a:r>
            <a:r>
              <a:rPr lang="en-US" sz="2000" b="1"/>
              <a:t>Public Defender of Georgia </a:t>
            </a:r>
            <a:r>
              <a:rPr lang="en-US" sz="2000"/>
              <a:t>established</a:t>
            </a:r>
            <a:r>
              <a:rPr lang="en-US" sz="2000" b="1"/>
              <a:t> </a:t>
            </a:r>
            <a:r>
              <a:rPr lang="en-US" sz="2000"/>
              <a:t>a femicide monitoring mechanism in 2016.</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In 2018, the </a:t>
            </a:r>
            <a:r>
              <a:rPr lang="en-US" sz="2000" b="1"/>
              <a:t>Equality and Human Rights Commission in the United Kingdom </a:t>
            </a:r>
            <a:r>
              <a:rPr lang="en-US" sz="2000"/>
              <a:t>collected evidence on experiences of sexual harassment and dealing with complaints from around 1,000 employees and employers. The Commission published a report of the research with recommendations for law reform to more effectively tackle sexual harassment at work.</a:t>
            </a:r>
          </a:p>
        </p:txBody>
      </p:sp>
      <p:sp>
        <p:nvSpPr>
          <p:cNvPr id="4" name="Slide Number Placeholder 3">
            <a:extLst>
              <a:ext uri="{FF2B5EF4-FFF2-40B4-BE49-F238E27FC236}">
                <a16:creationId xmlns:a16="http://schemas.microsoft.com/office/drawing/2014/main" id="{18FCF406-DE66-D3CF-7374-EB6E370B9C45}"/>
              </a:ext>
            </a:extLst>
          </p:cNvPr>
          <p:cNvSpPr>
            <a:spLocks noGrp="1"/>
          </p:cNvSpPr>
          <p:nvPr>
            <p:ph type="sldNum" sz="quarter" idx="12"/>
          </p:nvPr>
        </p:nvSpPr>
        <p:spPr/>
        <p:txBody>
          <a:bodyPr/>
          <a:lstStyle/>
          <a:p>
            <a:fld id="{83FF0C45-A2D3-4855-B11D-F84F2ECAE27B}" type="slidenum">
              <a:rPr lang="en-GB" smtClean="0"/>
              <a:t>9</a:t>
            </a:fld>
            <a:endParaRPr lang="en-GB"/>
          </a:p>
        </p:txBody>
      </p:sp>
      <p:sp>
        <p:nvSpPr>
          <p:cNvPr id="5" name="Title 4">
            <a:extLst>
              <a:ext uri="{FF2B5EF4-FFF2-40B4-BE49-F238E27FC236}">
                <a16:creationId xmlns:a16="http://schemas.microsoft.com/office/drawing/2014/main" id="{A8139C13-2C22-04A8-FE19-90A4D0D478CF}"/>
              </a:ext>
            </a:extLst>
          </p:cNvPr>
          <p:cNvSpPr>
            <a:spLocks noGrp="1"/>
          </p:cNvSpPr>
          <p:nvPr>
            <p:ph type="title"/>
          </p:nvPr>
        </p:nvSpPr>
        <p:spPr>
          <a:xfrm>
            <a:off x="849795" y="501901"/>
            <a:ext cx="10492410" cy="646331"/>
          </a:xfrm>
        </p:spPr>
        <p:txBody>
          <a:bodyPr/>
          <a:lstStyle/>
          <a:p>
            <a:pPr algn="ctr"/>
            <a:r>
              <a:rPr lang="en-US" b="1"/>
              <a:t>1) Research and data collection</a:t>
            </a:r>
            <a:endParaRPr lang="en-BE" b="1"/>
          </a:p>
        </p:txBody>
      </p:sp>
    </p:spTree>
    <p:extLst>
      <p:ext uri="{BB962C8B-B14F-4D97-AF65-F5344CB8AC3E}">
        <p14:creationId xmlns:p14="http://schemas.microsoft.com/office/powerpoint/2010/main" val="3459846071"/>
      </p:ext>
    </p:extLst>
  </p:cSld>
  <p:clrMapOvr>
    <a:masterClrMapping/>
  </p:clrMapOvr>
</p:sld>
</file>

<file path=ppt/theme/theme1.xml><?xml version="1.0" encoding="utf-8"?>
<a:theme xmlns:a="http://schemas.openxmlformats.org/drawingml/2006/main" name="1_White tit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0DEFCF67-8821-48D5-8BAE-FD266AC06638}"/>
    </a:ext>
  </a:extLst>
</a:theme>
</file>

<file path=ppt/theme/theme2.xml><?xml version="1.0" encoding="utf-8"?>
<a:theme xmlns:a="http://schemas.openxmlformats.org/drawingml/2006/main" name="White title STAND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AF0C9128-81AA-4F3C-A759-D5E72D935496}"/>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87EBBB7B-A067-465B-AF85-F69FE24DF91B}"/>
    </a:ext>
  </a:extLst>
</a:theme>
</file>

<file path=ppt/theme/theme4.xml><?xml version="1.0" encoding="utf-8"?>
<a:theme xmlns:a="http://schemas.openxmlformats.org/drawingml/2006/main" name="1_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2BA0A84D-23CD-4464-ACAF-457F7D460893}"/>
    </a:ext>
  </a:extLst>
</a:theme>
</file>

<file path=ppt/theme/theme5.xml><?xml version="1.0" encoding="utf-8"?>
<a:theme xmlns:a="http://schemas.openxmlformats.org/drawingml/2006/main" name="2_CONTE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FEEEEB19-D9C9-4500-9B34-8F62CBCF3725}"/>
    </a:ext>
  </a:extLst>
</a:theme>
</file>

<file path=ppt/theme/theme6.xml><?xml version="1.0" encoding="utf-8"?>
<a:theme xmlns:a="http://schemas.openxmlformats.org/drawingml/2006/main" name="Content STAND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B99F29B3-5FB6-4754-9653-31AE5A169835}"/>
    </a:ext>
  </a:extLst>
</a:theme>
</file>

<file path=ppt/theme/theme7.xml><?xml version="1.0" encoding="utf-8"?>
<a:theme xmlns:a="http://schemas.openxmlformats.org/drawingml/2006/main" name="C0ONTENT STANDARD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D378D9E-CFCD-4181-B5AD-9E1E11AA26A5}" vid="{17E411FF-8F13-42FD-8A47-C23A002D86F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20" ma:contentTypeDescription="Create a new document." ma:contentTypeScope="" ma:versionID="f31972b38dd4d3726269a52fe3d40579">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294492229460c6a79466dee146d22d39"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6E551-5C44-47F3-8FD5-DD4F3C376ECF}">
  <ds:schemaRefs>
    <ds:schemaRef ds:uri="1fbf4851-1fe8-4378-a6d9-5967d98f316b"/>
    <ds:schemaRef ds:uri="5dcaf206-b009-4658-99e1-4d638e44d8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D9F2A3-893B-4CF0-9C1E-7946FF591B25}">
  <ds:schemaRefs>
    <ds:schemaRef ds:uri="1fbf4851-1fe8-4378-a6d9-5967d98f316b"/>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5dcaf206-b009-4658-99e1-4d638e44d8f5"/>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C071525-E5A1-4EBB-BE68-9819B7FB6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Equinet Presentation Template 2024</Template>
  <TotalTime>125</TotalTime>
  <Words>2254</Words>
  <Application>Microsoft Office PowerPoint</Application>
  <PresentationFormat>Widescreen</PresentationFormat>
  <Paragraphs>145</Paragraphs>
  <Slides>21</Slides>
  <Notes>0</Notes>
  <HiddenSlides>0</HiddenSlides>
  <MMClips>0</MMClips>
  <ScaleCrop>false</ScaleCrop>
  <HeadingPairs>
    <vt:vector size="4" baseType="variant">
      <vt:variant>
        <vt:lpstr>Tema</vt:lpstr>
      </vt:variant>
      <vt:variant>
        <vt:i4>7</vt:i4>
      </vt:variant>
      <vt:variant>
        <vt:lpstr>Titoli diapositive</vt:lpstr>
      </vt:variant>
      <vt:variant>
        <vt:i4>21</vt:i4>
      </vt:variant>
    </vt:vector>
  </HeadingPairs>
  <TitlesOfParts>
    <vt:vector size="28" baseType="lpstr">
      <vt:lpstr>1_White title</vt:lpstr>
      <vt:lpstr>White title STANDARD</vt:lpstr>
      <vt:lpstr>CONTENT</vt:lpstr>
      <vt:lpstr>1_CONTENT</vt:lpstr>
      <vt:lpstr>2_CONTENT</vt:lpstr>
      <vt:lpstr>Content STANDARD</vt:lpstr>
      <vt:lpstr>C0ONTENT STANDARDS</vt:lpstr>
      <vt:lpstr>Equality Bodies’ Role in Tackling Workplace Sexual Harassment: Progress and Challenges  </vt:lpstr>
      <vt:lpstr>Equality Bodies’ competence under EU Gender Equal Treatment Law</vt:lpstr>
      <vt:lpstr>The new EU Directive on Violence Against Women and Domestic Violence</vt:lpstr>
      <vt:lpstr>The Council of Europe Istanbul Convention</vt:lpstr>
      <vt:lpstr>A prevalent phenomenon, though under-reported</vt:lpstr>
      <vt:lpstr>Why so prevalent? </vt:lpstr>
      <vt:lpstr>An intersectional form of discrimination</vt:lpstr>
      <vt:lpstr>Equality Bodies’ role in practice</vt:lpstr>
      <vt:lpstr>1) Research and data collection</vt:lpstr>
      <vt:lpstr>2) Equality mainstreaming</vt:lpstr>
      <vt:lpstr>3) Promotional activities</vt:lpstr>
      <vt:lpstr>4) Making recommendations</vt:lpstr>
      <vt:lpstr>5) Trainings</vt:lpstr>
      <vt:lpstr>6) Strategizing with partners</vt:lpstr>
      <vt:lpstr>Current challenges (1)</vt:lpstr>
      <vt:lpstr>Current challenges (2)</vt:lpstr>
      <vt:lpstr>Current challenges (3)</vt:lpstr>
      <vt:lpstr>The way forward in research?</vt:lpstr>
      <vt:lpstr>The way forward beyond research?</vt:lpstr>
      <vt:lpstr>The way forward in EU policy?</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Marta Pompili</dc:creator>
  <cp:lastModifiedBy>Marta Pompili</cp:lastModifiedBy>
  <cp:revision>9</cp:revision>
  <dcterms:created xsi:type="dcterms:W3CDTF">2025-09-05T09:02:09Z</dcterms:created>
  <dcterms:modified xsi:type="dcterms:W3CDTF">2025-09-08T15:23:04Z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