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356" r:id="rId6"/>
    <p:sldId id="262" r:id="rId7"/>
    <p:sldId id="289" r:id="rId8"/>
    <p:sldId id="286" r:id="rId9"/>
    <p:sldId id="375" r:id="rId10"/>
    <p:sldId id="376" r:id="rId11"/>
    <p:sldId id="377" r:id="rId12"/>
    <p:sldId id="360" r:id="rId13"/>
    <p:sldId id="378" r:id="rId14"/>
    <p:sldId id="293" r:id="rId15"/>
    <p:sldId id="361" r:id="rId16"/>
    <p:sldId id="387" r:id="rId17"/>
    <p:sldId id="285" r:id="rId18"/>
    <p:sldId id="381" r:id="rId19"/>
    <p:sldId id="383" r:id="rId20"/>
    <p:sldId id="373" r:id="rId21"/>
    <p:sldId id="300" r:id="rId22"/>
    <p:sldId id="299" r:id="rId23"/>
    <p:sldId id="391" r:id="rId24"/>
    <p:sldId id="302" r:id="rId25"/>
    <p:sldId id="303" r:id="rId26"/>
    <p:sldId id="372" r:id="rId27"/>
    <p:sldId id="385" r:id="rId28"/>
    <p:sldId id="386" r:id="rId29"/>
    <p:sldId id="297" r:id="rId30"/>
    <p:sldId id="370" r:id="rId31"/>
    <p:sldId id="388" r:id="rId32"/>
    <p:sldId id="382" r:id="rId33"/>
    <p:sldId id="379" r:id="rId34"/>
    <p:sldId id="380" r:id="rId35"/>
    <p:sldId id="384" r:id="rId36"/>
    <p:sldId id="392" r:id="rId37"/>
    <p:sldId id="390"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16D562-91E4-A173-5142-3E4E312F468E}" name="PAATS Merle (ESTAT)" initials="P(" userId="S::merle.paats_ec.europa.eu#ext#@eurogender.onmicrosoft.com::9ddd86cf-86cc-40c5-a0b6-0bc959257238" providerId="AD"/>
  <p188:author id="{F3C7E97E-D64C-9A70-D284-ACA9B81BAB80}" name="Diana Esteve Alguacil" initials="DE" userId="S::Diana.Esteve.Alguacil@eige.europa.eu::7ccafd1d-f1b7-499f-8f22-594c198a16dc" providerId="AD"/>
  <p188:author id="{E867ED81-8D6E-645D-4F97-BEB84B7FCB78}" name="NEVALA Sami (FRA)" initials="SN" userId="S::Sami.NEVALA@fra.europa.eu::92a4eb39-45cc-4d71-8188-f230d7c86b32" providerId="AD"/>
  <p188:author id="{78C9A585-BC01-4042-3B2D-1CCE75909A0D}" name="Diana Esteve Alguacil" initials="DA" userId="S::diana.esteve.alguacil@eige.europa.eu::7ccafd1d-f1b7-499f-8f22-594c198a16dc" providerId="AD"/>
  <p188:author id="{E8FCB4B2-186F-5FAB-4776-05902D9B56EA}" name="Monica Barbovschi" initials="MB" userId="S::monica.barbovschi@eige.europa.eu::a1301d0a-df37-440f-a672-d42eeef4eb41" providerId="AD"/>
  <p188:author id="{A767CDDB-AF40-1DC5-2F1A-815BC8B4A44B}" name="Monica Barbovschi" initials="MB" userId="Monica Barbovschi" providerId="None"/>
  <p188:author id="{454119F7-2559-0600-7412-81E7B16D5CAC}" name="Elisa Nieto" initials="EN" userId="S::elisa.nieto@eige.europa.eu::7fa4840c-6570-4a93-9235-37528e1975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62"/>
    <a:srgbClr val="ED1B58"/>
    <a:srgbClr val="FBB683"/>
    <a:srgbClr val="405CAA"/>
    <a:srgbClr val="F9B9C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F6A18-F00A-4392-BB75-E40A80DF8652}" v="3" dt="2025-09-15T06:57:50.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BOTKA Eva-Esther (FRA)" userId="547e803e-3467-494b-bf41-5494921dc011" providerId="ADAL" clId="{81BF6A18-F00A-4392-BB75-E40A80DF8652}"/>
    <pc:docChg chg="undo custSel modSld">
      <pc:chgData name="SOBOTKA Eva-Esther (FRA)" userId="547e803e-3467-494b-bf41-5494921dc011" providerId="ADAL" clId="{81BF6A18-F00A-4392-BB75-E40A80DF8652}" dt="2025-09-15T06:57:50.408" v="53"/>
      <pc:docMkLst>
        <pc:docMk/>
      </pc:docMkLst>
      <pc:sldChg chg="modSp mod">
        <pc:chgData name="SOBOTKA Eva-Esther (FRA)" userId="547e803e-3467-494b-bf41-5494921dc011" providerId="ADAL" clId="{81BF6A18-F00A-4392-BB75-E40A80DF8652}" dt="2025-09-15T06:57:50.408" v="53"/>
        <pc:sldMkLst>
          <pc:docMk/>
          <pc:sldMk cId="2138749848" sldId="356"/>
        </pc:sldMkLst>
        <pc:spChg chg="mod">
          <ac:chgData name="SOBOTKA Eva-Esther (FRA)" userId="547e803e-3467-494b-bf41-5494921dc011" providerId="ADAL" clId="{81BF6A18-F00A-4392-BB75-E40A80DF8652}" dt="2025-09-15T06:57:47.736" v="52" actId="27636"/>
          <ac:spMkLst>
            <pc:docMk/>
            <pc:sldMk cId="2138749848" sldId="356"/>
            <ac:spMk id="4" creationId="{65D50B1A-8516-C499-172A-88231BF6D886}"/>
          </ac:spMkLst>
        </pc:spChg>
        <pc:spChg chg="mod">
          <ac:chgData name="SOBOTKA Eva-Esther (FRA)" userId="547e803e-3467-494b-bf41-5494921dc011" providerId="ADAL" clId="{81BF6A18-F00A-4392-BB75-E40A80DF8652}" dt="2025-09-15T06:57:50.408" v="53"/>
          <ac:spMkLst>
            <pc:docMk/>
            <pc:sldMk cId="2138749848" sldId="356"/>
            <ac:spMk id="5" creationId="{BA62203F-1EB9-308B-7650-F5DA09ED8381}"/>
          </ac:spMkLst>
        </pc:spChg>
      </pc:sldChg>
      <pc:sldChg chg="modSp mod">
        <pc:chgData name="SOBOTKA Eva-Esther (FRA)" userId="547e803e-3467-494b-bf41-5494921dc011" providerId="ADAL" clId="{81BF6A18-F00A-4392-BB75-E40A80DF8652}" dt="2025-09-15T06:57:30.083" v="44" actId="27636"/>
        <pc:sldMkLst>
          <pc:docMk/>
          <pc:sldMk cId="827907563" sldId="384"/>
        </pc:sldMkLst>
        <pc:spChg chg="mod">
          <ac:chgData name="SOBOTKA Eva-Esther (FRA)" userId="547e803e-3467-494b-bf41-5494921dc011" providerId="ADAL" clId="{81BF6A18-F00A-4392-BB75-E40A80DF8652}" dt="2025-09-15T06:57:30.083" v="44" actId="27636"/>
          <ac:spMkLst>
            <pc:docMk/>
            <pc:sldMk cId="827907563" sldId="384"/>
            <ac:spMk id="6" creationId="{5D860822-14B9-16CE-1744-051B27BA008B}"/>
          </ac:spMkLst>
        </pc:spChg>
      </pc:sldChg>
      <pc:sldChg chg="modSp mod">
        <pc:chgData name="SOBOTKA Eva-Esther (FRA)" userId="547e803e-3467-494b-bf41-5494921dc011" providerId="ADAL" clId="{81BF6A18-F00A-4392-BB75-E40A80DF8652}" dt="2025-09-15T06:57:30.083" v="45" actId="27636"/>
        <pc:sldMkLst>
          <pc:docMk/>
          <pc:sldMk cId="1027946579" sldId="392"/>
        </pc:sldMkLst>
        <pc:spChg chg="mod">
          <ac:chgData name="SOBOTKA Eva-Esther (FRA)" userId="547e803e-3467-494b-bf41-5494921dc011" providerId="ADAL" clId="{81BF6A18-F00A-4392-BB75-E40A80DF8652}" dt="2025-09-15T06:57:30.083" v="45" actId="27636"/>
          <ac:spMkLst>
            <pc:docMk/>
            <pc:sldMk cId="1027946579" sldId="392"/>
            <ac:spMk id="6" creationId="{70067D78-D5C4-307C-BF7E-DAEA9251596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ige365-my.sharepoint.com/personal/diana_esteve_alguacil_eige_europa_eu/Documents/Documents/FRA-EIGE%20survey/Excel%20for%20oct%20nov%20presentation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ige365-my.sharepoint.com/personal/mara_battistella_eige_europa_eu/Documents/Documents/GBV%20Team/Long-term/FRA-EIGE%20II%20Survey/EU-GBV%20Survey%20(data%20+%20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eige365-my.sharepoint.com/personal/mara_battistella_eige_europa_eu/Documents/Documents/GBV%20Team/Long-term/FRA-EIGE%20II%20Survey/EU-GBV%20Survey%20(data%20+%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oleObject" Target="https://eige365-my.sharepoint.com/personal/diana_esteve_alguacil_eige_europa_eu/Documents/Documents/FRA-EIGE%20survey/Excel%20for%20oct%20nov%20presentations.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eige365-my.sharepoint.com/personal/mara_battistella_eige_europa_eu/Documents/Documents/GBV%20Team/Long-term/FRA-EIGE%20II%20Survey/EU-GBV%20Survey%20(data%20+%20chart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https://eige365-my.sharepoint.com/personal/mara_battistella_eige_europa_eu/Documents/Documents/GBV%20Team/Long-term/FRA-EIGE%20II%20Survey/EU-GBV%20Survey%20(data%20+%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ige365-my.sharepoint.com/personal/diana_esteve_alguacil_eige_europa_eu/Documents/Documents/FRA-EIGE%20survey/Excel%20for%20oct%20nov%20presenta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ige365-my.sharepoint.com/personal/diana_esteve_alguacil_eige_europa_eu/Documents/Documents/FRA-EIGE%20survey/Excel%20for%20oct%20nov%20presenta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fraeuropaeu-my.sharepoint.com/personal/sami_nevala_fra_europa_eu/Documents/Documents/VAW/Data/FRA-EIGE%20tables%20from%20Eurostat_rev_for%20presentations.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eige365-my.sharepoint.com/personal/mara_battistella_eige_europa_eu/Documents/Documents/GBV%20Team/Long-term/FRA-EIGE%20II%20Survey/EU-GBV%20Survey%20(data%20+%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98748516892128E-2"/>
          <c:y val="4.0971894194653601E-2"/>
          <c:w val="0.92971304343594963"/>
          <c:h val="0.82779464477986076"/>
        </c:manualLayout>
      </c:layout>
      <c:barChart>
        <c:barDir val="col"/>
        <c:grouping val="clustered"/>
        <c:varyColors val="0"/>
        <c:ser>
          <c:idx val="0"/>
          <c:order val="0"/>
          <c:spPr>
            <a:solidFill>
              <a:schemeClr val="tx1"/>
            </a:solidFill>
            <a:ln>
              <a:noFill/>
            </a:ln>
            <a:effectLst/>
          </c:spPr>
          <c:invertIfNegative val="0"/>
          <c:dPt>
            <c:idx val="1"/>
            <c:invertIfNegative val="0"/>
            <c:bubble3D val="0"/>
            <c:spPr>
              <a:solidFill>
                <a:srgbClr val="001262"/>
              </a:solidFill>
              <a:ln>
                <a:noFill/>
              </a:ln>
              <a:effectLst/>
            </c:spPr>
            <c:extLst>
              <c:ext xmlns:c16="http://schemas.microsoft.com/office/drawing/2014/chart" uri="{C3380CC4-5D6E-409C-BE32-E72D297353CC}">
                <c16:uniqueId val="{00000002-7E08-4D4E-8C3A-701C116A813B}"/>
              </c:ext>
            </c:extLst>
          </c:dPt>
          <c:dPt>
            <c:idx val="28"/>
            <c:invertIfNegative val="0"/>
            <c:bubble3D val="0"/>
            <c:spPr>
              <a:solidFill>
                <a:srgbClr val="ED1B58"/>
              </a:solidFill>
              <a:ln>
                <a:noFill/>
              </a:ln>
              <a:effectLst/>
            </c:spPr>
            <c:extLst>
              <c:ext xmlns:c16="http://schemas.microsoft.com/office/drawing/2014/chart" uri="{C3380CC4-5D6E-409C-BE32-E72D297353CC}">
                <c16:uniqueId val="{00000001-F3CD-4491-BCF0-9E9D86FEAA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presentations.xlsx]ANY'!$A$41:$A$69</c:f>
              <c:strCache>
                <c:ptCount val="29"/>
                <c:pt idx="0">
                  <c:v>FI</c:v>
                </c:pt>
                <c:pt idx="1">
                  <c:v>SE</c:v>
                </c:pt>
                <c:pt idx="2">
                  <c:v>HU</c:v>
                </c:pt>
                <c:pt idx="3">
                  <c:v>DK</c:v>
                </c:pt>
                <c:pt idx="4">
                  <c:v>LU</c:v>
                </c:pt>
                <c:pt idx="5">
                  <c:v>RO</c:v>
                </c:pt>
                <c:pt idx="6">
                  <c:v>NL</c:v>
                </c:pt>
                <c:pt idx="7">
                  <c:v>IE</c:v>
                </c:pt>
                <c:pt idx="8">
                  <c:v>SK</c:v>
                </c:pt>
                <c:pt idx="9">
                  <c:v>EL</c:v>
                </c:pt>
                <c:pt idx="10">
                  <c:v>CY</c:v>
                </c:pt>
                <c:pt idx="11">
                  <c:v>AT</c:v>
                </c:pt>
                <c:pt idx="12">
                  <c:v>FR</c:v>
                </c:pt>
                <c:pt idx="13">
                  <c:v>EE</c:v>
                </c:pt>
                <c:pt idx="14">
                  <c:v>IT</c:v>
                </c:pt>
                <c:pt idx="15">
                  <c:v>BE</c:v>
                </c:pt>
                <c:pt idx="16">
                  <c:v>ES</c:v>
                </c:pt>
                <c:pt idx="17">
                  <c:v>DE</c:v>
                </c:pt>
                <c:pt idx="18">
                  <c:v>HR</c:v>
                </c:pt>
                <c:pt idx="19">
                  <c:v>LT</c:v>
                </c:pt>
                <c:pt idx="20">
                  <c:v>LV</c:v>
                </c:pt>
                <c:pt idx="21">
                  <c:v>MT</c:v>
                </c:pt>
                <c:pt idx="22">
                  <c:v>SI</c:v>
                </c:pt>
                <c:pt idx="23">
                  <c:v>CZ</c:v>
                </c:pt>
                <c:pt idx="24">
                  <c:v>PT</c:v>
                </c:pt>
                <c:pt idx="25">
                  <c:v>PL</c:v>
                </c:pt>
                <c:pt idx="26">
                  <c:v>BG</c:v>
                </c:pt>
                <c:pt idx="28">
                  <c:v>EU-27</c:v>
                </c:pt>
              </c:strCache>
            </c:strRef>
          </c:cat>
          <c:val>
            <c:numRef>
              <c:f>'[FRA-EIGE tables from Eurostat_rev_for presentations.xlsx]ANY'!$B$41:$B$69</c:f>
              <c:numCache>
                <c:formatCode>0.0</c:formatCode>
                <c:ptCount val="29"/>
                <c:pt idx="0">
                  <c:v>57.1</c:v>
                </c:pt>
                <c:pt idx="1">
                  <c:v>52.5</c:v>
                </c:pt>
                <c:pt idx="2">
                  <c:v>49.1</c:v>
                </c:pt>
                <c:pt idx="3">
                  <c:v>47.5</c:v>
                </c:pt>
                <c:pt idx="4">
                  <c:v>45.4</c:v>
                </c:pt>
                <c:pt idx="5">
                  <c:v>42.2</c:v>
                </c:pt>
                <c:pt idx="6">
                  <c:v>41.2</c:v>
                </c:pt>
                <c:pt idx="7">
                  <c:v>40.700000000000003</c:v>
                </c:pt>
                <c:pt idx="8">
                  <c:v>37.9</c:v>
                </c:pt>
                <c:pt idx="9">
                  <c:v>36.5</c:v>
                </c:pt>
                <c:pt idx="10">
                  <c:v>36.1</c:v>
                </c:pt>
                <c:pt idx="11">
                  <c:v>35.700000000000003</c:v>
                </c:pt>
                <c:pt idx="12">
                  <c:v>34.5</c:v>
                </c:pt>
                <c:pt idx="13">
                  <c:v>33.1</c:v>
                </c:pt>
                <c:pt idx="14">
                  <c:v>31.7</c:v>
                </c:pt>
                <c:pt idx="15">
                  <c:v>29.1</c:v>
                </c:pt>
                <c:pt idx="16">
                  <c:v>28.2</c:v>
                </c:pt>
                <c:pt idx="17">
                  <c:v>25.6</c:v>
                </c:pt>
                <c:pt idx="18">
                  <c:v>25.3</c:v>
                </c:pt>
                <c:pt idx="19">
                  <c:v>25.2</c:v>
                </c:pt>
                <c:pt idx="20">
                  <c:v>25.1</c:v>
                </c:pt>
                <c:pt idx="21">
                  <c:v>24.4</c:v>
                </c:pt>
                <c:pt idx="22">
                  <c:v>22.5</c:v>
                </c:pt>
                <c:pt idx="23">
                  <c:v>19.7</c:v>
                </c:pt>
                <c:pt idx="24">
                  <c:v>19.7</c:v>
                </c:pt>
                <c:pt idx="25">
                  <c:v>16.7</c:v>
                </c:pt>
                <c:pt idx="26">
                  <c:v>11.9</c:v>
                </c:pt>
                <c:pt idx="28">
                  <c:v>30.7</c:v>
                </c:pt>
              </c:numCache>
            </c:numRef>
          </c:val>
          <c:extLst>
            <c:ext xmlns:c16="http://schemas.microsoft.com/office/drawing/2014/chart" uri="{C3380CC4-5D6E-409C-BE32-E72D297353CC}">
              <c16:uniqueId val="{00000000-F3CD-4491-BCF0-9E9D86FEAA64}"/>
            </c:ext>
          </c:extLst>
        </c:ser>
        <c:dLbls>
          <c:showLegendKey val="0"/>
          <c:showVal val="0"/>
          <c:showCatName val="0"/>
          <c:showSerName val="0"/>
          <c:showPercent val="0"/>
          <c:showBubbleSize val="0"/>
        </c:dLbls>
        <c:gapWidth val="70"/>
        <c:overlap val="-27"/>
        <c:axId val="1079009664"/>
        <c:axId val="1079010624"/>
      </c:barChart>
      <c:catAx>
        <c:axId val="107900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79010624"/>
        <c:crosses val="autoZero"/>
        <c:auto val="1"/>
        <c:lblAlgn val="ctr"/>
        <c:lblOffset val="100"/>
        <c:noMultiLvlLbl val="0"/>
      </c:catAx>
      <c:valAx>
        <c:axId val="1079010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7900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1"/>
          <c:tx>
            <c:strRef>
              <c:f>EU!$V$49</c:f>
              <c:strCache>
                <c:ptCount val="1"/>
                <c:pt idx="0">
                  <c:v>NPV</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EU!$W$45:$X$45</c:f>
              <c:strCache>
                <c:ptCount val="2"/>
                <c:pt idx="0">
                  <c:v>Physical (including threats and not sexual)</c:v>
                </c:pt>
                <c:pt idx="1">
                  <c:v>Physical (including threats) or sexual</c:v>
                </c:pt>
              </c:strCache>
            </c:strRef>
          </c:cat>
          <c:val>
            <c:numRef>
              <c:f>EU!$W$49:$X$49</c:f>
              <c:numCache>
                <c:formatCode>0.0</c:formatCode>
                <c:ptCount val="2"/>
                <c:pt idx="0">
                  <c:v>7.4</c:v>
                </c:pt>
                <c:pt idx="1">
                  <c:v>20.2</c:v>
                </c:pt>
              </c:numCache>
            </c:numRef>
          </c:val>
          <c:extLst>
            <c:ext xmlns:c16="http://schemas.microsoft.com/office/drawing/2014/chart" uri="{C3380CC4-5D6E-409C-BE32-E72D297353CC}">
              <c16:uniqueId val="{00000000-647E-4098-A9FD-4F3AF38A7C31}"/>
            </c:ext>
          </c:extLst>
        </c:ser>
        <c:ser>
          <c:idx val="2"/>
          <c:order val="2"/>
          <c:tx>
            <c:strRef>
              <c:f>EU!$V$48</c:f>
              <c:strCache>
                <c:ptCount val="1"/>
                <c:pt idx="0">
                  <c:v>IPV</c:v>
                </c:pt>
              </c:strCache>
            </c:strRef>
          </c:tx>
          <c:spPr>
            <a:solidFill>
              <a:schemeClr val="accent1"/>
            </a:solidFill>
            <a:ln>
              <a:solidFill>
                <a:schemeClr val="accent1"/>
              </a:solid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EU!$W$45:$X$45</c:f>
              <c:strCache>
                <c:ptCount val="2"/>
                <c:pt idx="0">
                  <c:v>Physical (including threats and not sexual)</c:v>
                </c:pt>
                <c:pt idx="1">
                  <c:v>Physical (including threats) or sexual</c:v>
                </c:pt>
              </c:strCache>
            </c:strRef>
          </c:cat>
          <c:val>
            <c:numRef>
              <c:f>EU!$W$48:$X$48</c:f>
              <c:numCache>
                <c:formatCode>0.0</c:formatCode>
                <c:ptCount val="2"/>
                <c:pt idx="0">
                  <c:v>10.7</c:v>
                </c:pt>
                <c:pt idx="1">
                  <c:v>17.7</c:v>
                </c:pt>
              </c:numCache>
            </c:numRef>
          </c:val>
          <c:extLst>
            <c:ext xmlns:c16="http://schemas.microsoft.com/office/drawing/2014/chart" uri="{C3380CC4-5D6E-409C-BE32-E72D297353CC}">
              <c16:uniqueId val="{00000001-647E-4098-A9FD-4F3AF38A7C31}"/>
            </c:ext>
          </c:extLst>
        </c:ser>
        <c:ser>
          <c:idx val="1"/>
          <c:order val="3"/>
          <c:tx>
            <c:strRef>
              <c:f>EU!$V$47</c:f>
              <c:strCache>
                <c:ptCount val="1"/>
                <c:pt idx="0">
                  <c:v>Domestic</c:v>
                </c:pt>
              </c:strCache>
            </c:strRef>
          </c:tx>
          <c:spPr>
            <a:solidFill>
              <a:schemeClr val="accent2">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EU!$W$45:$X$45</c:f>
              <c:strCache>
                <c:ptCount val="2"/>
                <c:pt idx="0">
                  <c:v>Physical (including threats and not sexual)</c:v>
                </c:pt>
                <c:pt idx="1">
                  <c:v>Physical (including threats) or sexual</c:v>
                </c:pt>
              </c:strCache>
            </c:strRef>
          </c:cat>
          <c:val>
            <c:numRef>
              <c:f>EU!$W$47:$X$47</c:f>
              <c:numCache>
                <c:formatCode>0.0</c:formatCode>
                <c:ptCount val="2"/>
                <c:pt idx="0">
                  <c:v>11.6</c:v>
                </c:pt>
                <c:pt idx="1">
                  <c:v>19.3</c:v>
                </c:pt>
              </c:numCache>
            </c:numRef>
          </c:val>
          <c:extLst>
            <c:ext xmlns:c16="http://schemas.microsoft.com/office/drawing/2014/chart" uri="{C3380CC4-5D6E-409C-BE32-E72D297353CC}">
              <c16:uniqueId val="{00000002-647E-4098-A9FD-4F3AF38A7C31}"/>
            </c:ext>
          </c:extLst>
        </c:ser>
        <c:dLbls>
          <c:dLblPos val="outEnd"/>
          <c:showLegendKey val="0"/>
          <c:showVal val="1"/>
          <c:showCatName val="0"/>
          <c:showSerName val="0"/>
          <c:showPercent val="0"/>
          <c:showBubbleSize val="0"/>
        </c:dLbls>
        <c:gapWidth val="219"/>
        <c:overlap val="-27"/>
        <c:axId val="1382907232"/>
        <c:axId val="1382897632"/>
        <c:extLst>
          <c:ext xmlns:c15="http://schemas.microsoft.com/office/drawing/2012/chart" uri="{02D57815-91ED-43cb-92C2-25804820EDAC}">
            <c15:filteredBarSeries>
              <c15:ser>
                <c:idx val="0"/>
                <c:order val="0"/>
                <c:tx>
                  <c:strRef>
                    <c:extLst>
                      <c:ext uri="{02D57815-91ED-43cb-92C2-25804820EDAC}">
                        <c15:formulaRef>
                          <c15:sqref>EU!$V$46</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EU!$W$45:$X$45</c15:sqref>
                        </c15:formulaRef>
                      </c:ext>
                    </c:extLst>
                    <c:strCache>
                      <c:ptCount val="2"/>
                      <c:pt idx="0">
                        <c:v>Physical (including threats and not sexual)</c:v>
                      </c:pt>
                      <c:pt idx="1">
                        <c:v>Physical (including threats) or sexual</c:v>
                      </c:pt>
                    </c:strCache>
                  </c:strRef>
                </c:cat>
                <c:val>
                  <c:numRef>
                    <c:extLst>
                      <c:ext uri="{02D57815-91ED-43cb-92C2-25804820EDAC}">
                        <c15:formulaRef>
                          <c15:sqref>EU!$W$46:$X$46</c15:sqref>
                        </c15:formulaRef>
                      </c:ext>
                    </c:extLst>
                    <c:numCache>
                      <c:formatCode>General</c:formatCode>
                      <c:ptCount val="2"/>
                    </c:numCache>
                  </c:numRef>
                </c:val>
                <c:extLst>
                  <c:ext xmlns:c16="http://schemas.microsoft.com/office/drawing/2014/chart" uri="{C3380CC4-5D6E-409C-BE32-E72D297353CC}">
                    <c16:uniqueId val="{00000003-647E-4098-A9FD-4F3AF38A7C31}"/>
                  </c:ext>
                </c:extLst>
              </c15:ser>
            </c15:filteredBarSeries>
          </c:ext>
        </c:extLst>
      </c:barChart>
      <c:catAx>
        <c:axId val="138290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2897632"/>
        <c:crosses val="autoZero"/>
        <c:auto val="1"/>
        <c:lblAlgn val="ctr"/>
        <c:lblOffset val="100"/>
        <c:noMultiLvlLbl val="0"/>
      </c:catAx>
      <c:valAx>
        <c:axId val="138289763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290723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C1E52"/>
                </a:solidFill>
                <a:latin typeface="+mn-lt"/>
                <a:ea typeface="+mn-ea"/>
                <a:cs typeface="+mn-cs"/>
              </a:defRPr>
            </a:pPr>
            <a:r>
              <a:rPr lang="en-GB" sz="1400"/>
              <a:t>Women who have experienced violence by any perpetrator, by person/support service to whom violence was reported in</a:t>
            </a:r>
            <a:r>
              <a:rPr lang="en-GB" sz="1400" baseline="0"/>
              <a:t> the EU </a:t>
            </a:r>
            <a:r>
              <a:rPr lang="en-GB" sz="1400"/>
              <a:t>(%)</a:t>
            </a:r>
          </a:p>
        </c:rich>
      </c:tx>
      <c:layout>
        <c:manualLayout>
          <c:xMode val="edge"/>
          <c:yMode val="edge"/>
          <c:x val="8.6514860051830497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1C1E52"/>
              </a:solidFill>
              <a:latin typeface="+mn-lt"/>
              <a:ea typeface="+mn-ea"/>
              <a:cs typeface="+mn-cs"/>
            </a:defRPr>
          </a:pPr>
          <a:endParaRPr lang="ca-ES"/>
        </a:p>
      </c:txPr>
    </c:title>
    <c:autoTitleDeleted val="0"/>
    <c:plotArea>
      <c:layout>
        <c:manualLayout>
          <c:layoutTarget val="inner"/>
          <c:xMode val="edge"/>
          <c:yMode val="edge"/>
          <c:x val="0.26093585843150363"/>
          <c:y val="0.24689215805923945"/>
          <c:w val="0.60538781026750199"/>
          <c:h val="0.6403466270898934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C1E52"/>
                    </a:solidFill>
                    <a:latin typeface="+mn-lt"/>
                    <a:ea typeface="+mn-ea"/>
                    <a:cs typeface="+mn-cs"/>
                  </a:defRPr>
                </a:pPr>
                <a:endParaRPr lang="ca-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'[EU-GBV Survey (data + charts).xlsx]Charts'!$Q$7:$T$7</c:f>
              <c:strCache>
                <c:ptCount val="4"/>
                <c:pt idx="0">
                  <c:v>Support service</c:v>
                </c:pt>
                <c:pt idx="1">
                  <c:v>Police</c:v>
                </c:pt>
                <c:pt idx="2">
                  <c:v>Health or social service</c:v>
                </c:pt>
                <c:pt idx="3">
                  <c:v>Close person</c:v>
                </c:pt>
              </c:strCache>
            </c:strRef>
          </c:cat>
          <c:val>
            <c:numRef>
              <c:f>'[EU-GBV Survey (data + charts).xlsx]Charts'!$Q$8:$T$8</c:f>
              <c:numCache>
                <c:formatCode>General</c:formatCode>
                <c:ptCount val="4"/>
              </c:numCache>
            </c:numRef>
          </c:val>
          <c:extLst>
            <c:ext xmlns:c16="http://schemas.microsoft.com/office/drawing/2014/chart" uri="{C3380CC4-5D6E-409C-BE32-E72D297353CC}">
              <c16:uniqueId val="{00000000-F8C0-46A2-B897-633350AD0C13}"/>
            </c:ext>
          </c:extLst>
        </c:ser>
        <c:ser>
          <c:idx val="1"/>
          <c:order val="1"/>
          <c:spPr>
            <a:solidFill>
              <a:srgbClr val="1C1E52"/>
            </a:solidFill>
            <a:ln>
              <a:noFill/>
            </a:ln>
            <a:effectLst/>
          </c:spPr>
          <c:invertIfNegative val="0"/>
          <c:dPt>
            <c:idx val="3"/>
            <c:invertIfNegative val="0"/>
            <c:bubble3D val="0"/>
            <c:spPr>
              <a:solidFill>
                <a:srgbClr val="ED1B58"/>
              </a:solidFill>
              <a:ln>
                <a:noFill/>
              </a:ln>
              <a:effectLst/>
            </c:spPr>
            <c:extLst>
              <c:ext xmlns:c16="http://schemas.microsoft.com/office/drawing/2014/chart" uri="{C3380CC4-5D6E-409C-BE32-E72D297353CC}">
                <c16:uniqueId val="{00000002-F8C0-46A2-B897-633350AD0C13}"/>
              </c:ext>
            </c:extLst>
          </c:dPt>
          <c:dLbls>
            <c:dLbl>
              <c:idx val="3"/>
              <c:tx>
                <c:rich>
                  <a:bodyPr/>
                  <a:lstStyle/>
                  <a:p>
                    <a:fld id="{6A3976DD-2A29-4567-B4C6-4AF9B9AB1345}" type="VALUE">
                      <a:rPr lang="en-US" sz="1400" b="1">
                        <a:solidFill>
                          <a:srgbClr val="ED1B58"/>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0-46A2-B897-633350AD0C1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1C1E52"/>
                    </a:solidFill>
                    <a:latin typeface="+mn-lt"/>
                    <a:ea typeface="+mn-ea"/>
                    <a:cs typeface="+mn-cs"/>
                  </a:defRPr>
                </a:pPr>
                <a:endParaRPr lang="ca-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'[EU-GBV Survey (data + charts).xlsx]Charts'!$Q$7:$T$7</c:f>
              <c:strCache>
                <c:ptCount val="4"/>
                <c:pt idx="0">
                  <c:v>Support service</c:v>
                </c:pt>
                <c:pt idx="1">
                  <c:v>Police</c:v>
                </c:pt>
                <c:pt idx="2">
                  <c:v>Health or social service</c:v>
                </c:pt>
                <c:pt idx="3">
                  <c:v>Close person</c:v>
                </c:pt>
              </c:strCache>
            </c:strRef>
          </c:cat>
          <c:val>
            <c:numRef>
              <c:f>'[EU-GBV Survey (data + charts).xlsx]Charts'!$Q$9:$T$9</c:f>
              <c:numCache>
                <c:formatCode>General</c:formatCode>
                <c:ptCount val="4"/>
                <c:pt idx="0" formatCode="0.0">
                  <c:v>6.4</c:v>
                </c:pt>
                <c:pt idx="1">
                  <c:v>13.9</c:v>
                </c:pt>
                <c:pt idx="2" formatCode="0.0">
                  <c:v>20.5</c:v>
                </c:pt>
                <c:pt idx="3" formatCode="0.0">
                  <c:v>63.7</c:v>
                </c:pt>
              </c:numCache>
            </c:numRef>
          </c:val>
          <c:extLst>
            <c:ext xmlns:c16="http://schemas.microsoft.com/office/drawing/2014/chart" uri="{C3380CC4-5D6E-409C-BE32-E72D297353CC}">
              <c16:uniqueId val="{00000003-F8C0-46A2-B897-633350AD0C13}"/>
            </c:ext>
          </c:extLst>
        </c:ser>
        <c:dLbls>
          <c:dLblPos val="outEnd"/>
          <c:showLegendKey val="0"/>
          <c:showVal val="1"/>
          <c:showCatName val="0"/>
          <c:showSerName val="0"/>
          <c:showPercent val="0"/>
          <c:showBubbleSize val="0"/>
        </c:dLbls>
        <c:gapWidth val="0"/>
        <c:axId val="1101373440"/>
        <c:axId val="1101362400"/>
      </c:barChart>
      <c:catAx>
        <c:axId val="110137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C1E52"/>
                </a:solidFill>
                <a:latin typeface="+mn-lt"/>
                <a:ea typeface="+mn-ea"/>
                <a:cs typeface="+mn-cs"/>
              </a:defRPr>
            </a:pPr>
            <a:endParaRPr lang="ca-ES"/>
          </a:p>
        </c:txPr>
        <c:crossAx val="1101362400"/>
        <c:crosses val="autoZero"/>
        <c:auto val="1"/>
        <c:lblAlgn val="ctr"/>
        <c:lblOffset val="100"/>
        <c:noMultiLvlLbl val="0"/>
      </c:catAx>
      <c:valAx>
        <c:axId val="1101362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1C1E52"/>
                </a:solidFill>
                <a:latin typeface="+mn-lt"/>
                <a:ea typeface="+mn-ea"/>
                <a:cs typeface="+mn-cs"/>
              </a:defRPr>
            </a:pPr>
            <a:endParaRPr lang="ca-ES"/>
          </a:p>
        </c:txPr>
        <c:crossAx val="110137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C1E52"/>
          </a:solidFill>
        </a:defRPr>
      </a:pPr>
      <a:endParaRPr lang="ca-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rgbClr val="1C1E52"/>
                </a:solidFill>
                <a:latin typeface="+mn-lt"/>
                <a:ea typeface="+mn-ea"/>
                <a:cs typeface="+mn-cs"/>
              </a:defRPr>
            </a:pPr>
            <a:r>
              <a:rPr lang="en-GB" sz="1300"/>
              <a:t>Women victims/non-victims of violence, by awareness of the existence of support services (%)</a:t>
            </a:r>
          </a:p>
        </c:rich>
      </c:tx>
      <c:layout>
        <c:manualLayout>
          <c:xMode val="edge"/>
          <c:yMode val="edge"/>
          <c:x val="3.4388888888888886E-2"/>
          <c:y val="4.6296296296296294E-3"/>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rgbClr val="1C1E52"/>
              </a:solidFill>
              <a:latin typeface="+mn-lt"/>
              <a:ea typeface="+mn-ea"/>
              <a:cs typeface="+mn-cs"/>
            </a:defRPr>
          </a:pPr>
          <a:endParaRPr lang="ca-ES"/>
        </a:p>
      </c:txPr>
    </c:title>
    <c:autoTitleDeleted val="0"/>
    <c:plotArea>
      <c:layout>
        <c:manualLayout>
          <c:layoutTarget val="inner"/>
          <c:xMode val="edge"/>
          <c:yMode val="edge"/>
          <c:x val="7.947703412073491E-2"/>
          <c:y val="0.24842592592592594"/>
          <c:w val="0.70941185476815394"/>
          <c:h val="0.5145658355205599"/>
        </c:manualLayout>
      </c:layout>
      <c:barChart>
        <c:barDir val="col"/>
        <c:grouping val="stacked"/>
        <c:varyColors val="0"/>
        <c:ser>
          <c:idx val="0"/>
          <c:order val="0"/>
          <c:tx>
            <c:strRef>
              <c:f>'[EU-GBV Survey (data + charts).xlsx]Charts'!$AA$35</c:f>
              <c:strCache>
                <c:ptCount val="1"/>
                <c:pt idx="0">
                  <c:v>Aware</c:v>
                </c:pt>
              </c:strCache>
            </c:strRef>
          </c:tx>
          <c:spPr>
            <a:solidFill>
              <a:srgbClr val="ED1B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ca-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'[EU-GBV Survey (data + charts).xlsx]Charts'!$Z$36:$Z$37</c:f>
              <c:strCache>
                <c:ptCount val="2"/>
                <c:pt idx="0">
                  <c:v>Victims</c:v>
                </c:pt>
                <c:pt idx="1">
                  <c:v>Non-victims</c:v>
                </c:pt>
              </c:strCache>
            </c:strRef>
          </c:cat>
          <c:val>
            <c:numRef>
              <c:f>'[EU-GBV Survey (data + charts).xlsx]Charts'!$AA$36:$AA$37</c:f>
              <c:numCache>
                <c:formatCode>0.0</c:formatCode>
                <c:ptCount val="2"/>
                <c:pt idx="0">
                  <c:v>74.3</c:v>
                </c:pt>
                <c:pt idx="1">
                  <c:v>72.2</c:v>
                </c:pt>
              </c:numCache>
            </c:numRef>
          </c:val>
          <c:extLst>
            <c:ext xmlns:c16="http://schemas.microsoft.com/office/drawing/2014/chart" uri="{C3380CC4-5D6E-409C-BE32-E72D297353CC}">
              <c16:uniqueId val="{00000000-5A13-4C49-B708-F7F575E31096}"/>
            </c:ext>
          </c:extLst>
        </c:ser>
        <c:ser>
          <c:idx val="1"/>
          <c:order val="1"/>
          <c:tx>
            <c:strRef>
              <c:f>'[EU-GBV Survey (data + charts).xlsx]Charts'!$AB$35</c:f>
              <c:strCache>
                <c:ptCount val="1"/>
                <c:pt idx="0">
                  <c:v>Not-aware</c:v>
                </c:pt>
              </c:strCache>
            </c:strRef>
          </c:tx>
          <c:spPr>
            <a:solidFill>
              <a:srgbClr val="1C1E5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ca-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'[EU-GBV Survey (data + charts).xlsx]Charts'!$Z$36:$Z$37</c:f>
              <c:strCache>
                <c:ptCount val="2"/>
                <c:pt idx="0">
                  <c:v>Victims</c:v>
                </c:pt>
                <c:pt idx="1">
                  <c:v>Non-victims</c:v>
                </c:pt>
              </c:strCache>
            </c:strRef>
          </c:cat>
          <c:val>
            <c:numRef>
              <c:f>'[EU-GBV Survey (data + charts).xlsx]Charts'!$AB$36:$AB$37</c:f>
              <c:numCache>
                <c:formatCode>0.0</c:formatCode>
                <c:ptCount val="2"/>
                <c:pt idx="0">
                  <c:v>25.5</c:v>
                </c:pt>
                <c:pt idx="1">
                  <c:v>27.7</c:v>
                </c:pt>
              </c:numCache>
            </c:numRef>
          </c:val>
          <c:extLst>
            <c:ext xmlns:c16="http://schemas.microsoft.com/office/drawing/2014/chart" uri="{C3380CC4-5D6E-409C-BE32-E72D297353CC}">
              <c16:uniqueId val="{00000001-5A13-4C49-B708-F7F575E31096}"/>
            </c:ext>
          </c:extLst>
        </c:ser>
        <c:dLbls>
          <c:dLblPos val="ctr"/>
          <c:showLegendKey val="0"/>
          <c:showVal val="1"/>
          <c:showCatName val="0"/>
          <c:showSerName val="0"/>
          <c:showPercent val="0"/>
          <c:showBubbleSize val="0"/>
        </c:dLbls>
        <c:gapWidth val="150"/>
        <c:overlap val="100"/>
        <c:axId val="1268321311"/>
        <c:axId val="1268319871"/>
      </c:barChart>
      <c:catAx>
        <c:axId val="126832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C1E52"/>
                </a:solidFill>
                <a:latin typeface="+mn-lt"/>
                <a:ea typeface="+mn-ea"/>
                <a:cs typeface="+mn-cs"/>
              </a:defRPr>
            </a:pPr>
            <a:endParaRPr lang="ca-ES"/>
          </a:p>
        </c:txPr>
        <c:crossAx val="1268319871"/>
        <c:crosses val="autoZero"/>
        <c:auto val="1"/>
        <c:lblAlgn val="ctr"/>
        <c:lblOffset val="100"/>
        <c:noMultiLvlLbl val="0"/>
      </c:catAx>
      <c:valAx>
        <c:axId val="12683198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C1E52"/>
                </a:solidFill>
                <a:latin typeface="+mn-lt"/>
                <a:ea typeface="+mn-ea"/>
                <a:cs typeface="+mn-cs"/>
              </a:defRPr>
            </a:pPr>
            <a:endParaRPr lang="ca-ES"/>
          </a:p>
        </c:txPr>
        <c:crossAx val="1268321311"/>
        <c:crosses val="autoZero"/>
        <c:crossBetween val="between"/>
      </c:valAx>
      <c:spPr>
        <a:noFill/>
        <a:ln>
          <a:noFill/>
        </a:ln>
        <a:effectLst/>
      </c:spPr>
    </c:plotArea>
    <c:legend>
      <c:legendPos val="b"/>
      <c:layout>
        <c:manualLayout>
          <c:xMode val="edge"/>
          <c:yMode val="edge"/>
          <c:x val="0.26686723534558182"/>
          <c:y val="0.8819732429279673"/>
          <c:w val="0.32182086614173228"/>
          <c:h val="8.5619349664625255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C1E52"/>
              </a:solidFill>
              <a:latin typeface="+mn-lt"/>
              <a:ea typeface="+mn-ea"/>
              <a:cs typeface="+mn-cs"/>
            </a:defRPr>
          </a:pPr>
          <a:endParaRPr lang="ca-ES"/>
        </a:p>
      </c:txPr>
    </c:legend>
    <c:plotVisOnly val="1"/>
    <c:dispBlanksAs val="gap"/>
    <c:showDLblsOverMax val="0"/>
  </c:chart>
  <c:spPr>
    <a:noFill/>
    <a:ln>
      <a:noFill/>
    </a:ln>
    <a:effectLst/>
  </c:spPr>
  <c:txPr>
    <a:bodyPr/>
    <a:lstStyle/>
    <a:p>
      <a:pPr>
        <a:defRPr>
          <a:solidFill>
            <a:srgbClr val="1C1E52"/>
          </a:solidFill>
        </a:defRPr>
      </a:pPr>
      <a:endParaRPr lang="ca-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41513560804901"/>
          <c:y val="5.0925925925925923E-2"/>
          <c:w val="0.52900153105861769"/>
          <c:h val="0.70644903762029743"/>
        </c:manualLayout>
      </c:layout>
      <c:barChart>
        <c:barDir val="bar"/>
        <c:grouping val="clustered"/>
        <c:varyColors val="0"/>
        <c:ser>
          <c:idx val="0"/>
          <c:order val="0"/>
          <c:tx>
            <c:strRef>
              <c:f>'[FRA-EIGE tables from Eurostat_rev_for presentations.xlsx]Reporting'!$B$6</c:f>
              <c:strCache>
                <c:ptCount val="1"/>
                <c:pt idx="0">
                  <c:v>Intimate partner</c:v>
                </c:pt>
              </c:strCache>
            </c:strRef>
          </c:tx>
          <c:spPr>
            <a:solidFill>
              <a:srgbClr val="ED1B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presentations.xlsx]Reporting'!$C$5:$E$5</c:f>
              <c:strCache>
                <c:ptCount val="3"/>
                <c:pt idx="0">
                  <c:v>Police</c:v>
                </c:pt>
                <c:pt idx="1">
                  <c:v>Health service or social services</c:v>
                </c:pt>
                <c:pt idx="2">
                  <c:v>Support service</c:v>
                </c:pt>
              </c:strCache>
            </c:strRef>
          </c:cat>
          <c:val>
            <c:numRef>
              <c:f>'[FRA-EIGE tables from Eurostat_rev_for presentations.xlsx]Reporting'!$C$6:$E$6</c:f>
              <c:numCache>
                <c:formatCode>0.0</c:formatCode>
                <c:ptCount val="3"/>
                <c:pt idx="0">
                  <c:v>17.2</c:v>
                </c:pt>
                <c:pt idx="1">
                  <c:v>25.1</c:v>
                </c:pt>
                <c:pt idx="2">
                  <c:v>9.5</c:v>
                </c:pt>
              </c:numCache>
            </c:numRef>
          </c:val>
          <c:extLst>
            <c:ext xmlns:c16="http://schemas.microsoft.com/office/drawing/2014/chart" uri="{C3380CC4-5D6E-409C-BE32-E72D297353CC}">
              <c16:uniqueId val="{00000000-9C46-4AE9-AE4B-2075F918DB87}"/>
            </c:ext>
          </c:extLst>
        </c:ser>
        <c:ser>
          <c:idx val="1"/>
          <c:order val="1"/>
          <c:tx>
            <c:strRef>
              <c:f>'[FRA-EIGE tables from Eurostat_rev_for presentations.xlsx]Reporting'!$B$7</c:f>
              <c:strCache>
                <c:ptCount val="1"/>
                <c:pt idx="0">
                  <c:v>Non-partner violence</c:v>
                </c:pt>
              </c:strCache>
            </c:strRef>
          </c:tx>
          <c:spPr>
            <a:solidFill>
              <a:srgbClr val="0012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presentations.xlsx]Reporting'!$C$5:$E$5</c:f>
              <c:strCache>
                <c:ptCount val="3"/>
                <c:pt idx="0">
                  <c:v>Police</c:v>
                </c:pt>
                <c:pt idx="1">
                  <c:v>Health service or social services</c:v>
                </c:pt>
                <c:pt idx="2">
                  <c:v>Support service</c:v>
                </c:pt>
              </c:strCache>
            </c:strRef>
          </c:cat>
          <c:val>
            <c:numRef>
              <c:f>'[FRA-EIGE tables from Eurostat_rev_for presentations.xlsx]Reporting'!$C$7:$E$7</c:f>
              <c:numCache>
                <c:formatCode>0.0</c:formatCode>
                <c:ptCount val="3"/>
                <c:pt idx="0" formatCode="General">
                  <c:v>8.6999999999999993</c:v>
                </c:pt>
                <c:pt idx="1">
                  <c:v>12.6</c:v>
                </c:pt>
                <c:pt idx="2">
                  <c:v>2.9</c:v>
                </c:pt>
              </c:numCache>
            </c:numRef>
          </c:val>
          <c:extLst>
            <c:ext xmlns:c16="http://schemas.microsoft.com/office/drawing/2014/chart" uri="{C3380CC4-5D6E-409C-BE32-E72D297353CC}">
              <c16:uniqueId val="{00000001-9C46-4AE9-AE4B-2075F918DB87}"/>
            </c:ext>
          </c:extLst>
        </c:ser>
        <c:dLbls>
          <c:showLegendKey val="0"/>
          <c:showVal val="0"/>
          <c:showCatName val="0"/>
          <c:showSerName val="0"/>
          <c:showPercent val="0"/>
          <c:showBubbleSize val="0"/>
        </c:dLbls>
        <c:gapWidth val="182"/>
        <c:overlap val="-20"/>
        <c:axId val="1526897696"/>
        <c:axId val="1526893856"/>
      </c:barChart>
      <c:catAx>
        <c:axId val="1526897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endParaRPr lang="en-US"/>
          </a:p>
        </c:txPr>
        <c:crossAx val="1526893856"/>
        <c:crosses val="autoZero"/>
        <c:auto val="1"/>
        <c:lblAlgn val="ctr"/>
        <c:lblOffset val="100"/>
        <c:noMultiLvlLbl val="0"/>
      </c:catAx>
      <c:valAx>
        <c:axId val="15268938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2689769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'[FRA-EIGE tables from Eurostat_rev_for presentations.xlsx]Reporting'!$B$26</c:f>
              <c:strCache>
                <c:ptCount val="1"/>
                <c:pt idx="0">
                  <c:v>Intimate partner</c:v>
                </c:pt>
              </c:strCache>
            </c:strRef>
          </c:tx>
          <c:spPr>
            <a:solidFill>
              <a:srgbClr val="ED1B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presentations.xlsx]Reporting'!$C$25:$D$25</c:f>
              <c:strCache>
                <c:ptCount val="2"/>
                <c:pt idx="0">
                  <c:v>Once</c:v>
                </c:pt>
                <c:pt idx="1">
                  <c:v>More than once</c:v>
                </c:pt>
              </c:strCache>
            </c:strRef>
          </c:cat>
          <c:val>
            <c:numRef>
              <c:f>'[FRA-EIGE tables from Eurostat_rev_for presentations.xlsx]Reporting'!$C$26:$D$26</c:f>
              <c:numCache>
                <c:formatCode>0.0</c:formatCode>
                <c:ptCount val="2"/>
                <c:pt idx="0">
                  <c:v>3.5</c:v>
                </c:pt>
                <c:pt idx="1">
                  <c:v>14.6</c:v>
                </c:pt>
              </c:numCache>
            </c:numRef>
          </c:val>
          <c:extLst>
            <c:ext xmlns:c16="http://schemas.microsoft.com/office/drawing/2014/chart" uri="{C3380CC4-5D6E-409C-BE32-E72D297353CC}">
              <c16:uniqueId val="{00000000-D570-4C7A-9E7D-F55EB5F3EF06}"/>
            </c:ext>
          </c:extLst>
        </c:ser>
        <c:ser>
          <c:idx val="1"/>
          <c:order val="1"/>
          <c:tx>
            <c:strRef>
              <c:f>'[FRA-EIGE tables from Eurostat_rev_for presentations.xlsx]Reporting'!$B$27</c:f>
              <c:strCache>
                <c:ptCount val="1"/>
                <c:pt idx="0">
                  <c:v>Non partner</c:v>
                </c:pt>
              </c:strCache>
            </c:strRef>
          </c:tx>
          <c:spPr>
            <a:solidFill>
              <a:srgbClr val="0012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presentations.xlsx]Reporting'!$C$25:$D$25</c:f>
              <c:strCache>
                <c:ptCount val="2"/>
                <c:pt idx="0">
                  <c:v>Once</c:v>
                </c:pt>
                <c:pt idx="1">
                  <c:v>More than once</c:v>
                </c:pt>
              </c:strCache>
            </c:strRef>
          </c:cat>
          <c:val>
            <c:numRef>
              <c:f>'[FRA-EIGE tables from Eurostat_rev_for presentations.xlsx]Reporting'!$C$27:$D$27</c:f>
              <c:numCache>
                <c:formatCode>General</c:formatCode>
                <c:ptCount val="2"/>
                <c:pt idx="0" formatCode="0.0">
                  <c:v>11.1</c:v>
                </c:pt>
                <c:pt idx="1">
                  <c:v>8.1</c:v>
                </c:pt>
              </c:numCache>
            </c:numRef>
          </c:val>
          <c:extLst>
            <c:ext xmlns:c16="http://schemas.microsoft.com/office/drawing/2014/chart" uri="{C3380CC4-5D6E-409C-BE32-E72D297353CC}">
              <c16:uniqueId val="{00000001-D570-4C7A-9E7D-F55EB5F3EF06}"/>
            </c:ext>
          </c:extLst>
        </c:ser>
        <c:dLbls>
          <c:showLegendKey val="0"/>
          <c:showVal val="0"/>
          <c:showCatName val="0"/>
          <c:showSerName val="0"/>
          <c:showPercent val="0"/>
          <c:showBubbleSize val="0"/>
        </c:dLbls>
        <c:gapWidth val="219"/>
        <c:overlap val="-27"/>
        <c:axId val="943559648"/>
        <c:axId val="943560128"/>
      </c:barChart>
      <c:catAx>
        <c:axId val="94355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43560128"/>
        <c:crosses val="autoZero"/>
        <c:auto val="1"/>
        <c:lblAlgn val="ctr"/>
        <c:lblOffset val="100"/>
        <c:noMultiLvlLbl val="0"/>
      </c:catAx>
      <c:valAx>
        <c:axId val="943560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4355964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Gill Sans Nova" panose="020B06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66513148067315E-2"/>
          <c:y val="4.0530241159286752E-2"/>
          <c:w val="0.88168023345871605"/>
          <c:h val="0.76512739754364112"/>
        </c:manualLayout>
      </c:layout>
      <c:barChart>
        <c:barDir val="col"/>
        <c:grouping val="stacked"/>
        <c:varyColors val="0"/>
        <c:ser>
          <c:idx val="0"/>
          <c:order val="0"/>
          <c:tx>
            <c:strRef>
              <c:f>'[Excel for oct nov presentations.xlsx]EU'!$GM$53</c:f>
              <c:strCache>
                <c:ptCount val="1"/>
                <c:pt idx="0">
                  <c:v>Aware</c:v>
                </c:pt>
              </c:strCache>
            </c:strRef>
          </c:tx>
          <c:spPr>
            <a:solidFill>
              <a:srgbClr val="405CAA">
                <a:alpha val="36863"/>
              </a:srgbClr>
            </a:solidFill>
            <a:ln>
              <a:solidFill>
                <a:srgbClr val="4DBA7B"/>
              </a:solidFill>
            </a:ln>
            <a:effectLst/>
          </c:spPr>
          <c:invertIfNegative val="0"/>
          <c:dPt>
            <c:idx val="9"/>
            <c:invertIfNegative val="0"/>
            <c:bubble3D val="0"/>
            <c:spPr>
              <a:solidFill>
                <a:srgbClr val="405CAA">
                  <a:alpha val="36863"/>
                </a:srgbClr>
              </a:solidFill>
              <a:ln>
                <a:solidFill>
                  <a:schemeClr val="accent5">
                    <a:lumMod val="75000"/>
                  </a:schemeClr>
                </a:solidFill>
              </a:ln>
              <a:effectLst/>
            </c:spPr>
            <c:extLst>
              <c:ext xmlns:c16="http://schemas.microsoft.com/office/drawing/2014/chart" uri="{C3380CC4-5D6E-409C-BE32-E72D297353CC}">
                <c16:uniqueId val="{00000001-BDDA-4CDE-860D-487AC455D462}"/>
              </c:ext>
            </c:extLst>
          </c:dPt>
          <c:dLbls>
            <c:dLbl>
              <c:idx val="1"/>
              <c:delete val="1"/>
              <c:extLst>
                <c:ext xmlns:c15="http://schemas.microsoft.com/office/drawing/2012/chart" uri="{CE6537A1-D6FC-4f65-9D91-7224C49458BB}"/>
                <c:ext xmlns:c16="http://schemas.microsoft.com/office/drawing/2014/chart" uri="{C3380CC4-5D6E-409C-BE32-E72D297353CC}">
                  <c16:uniqueId val="{00000002-BDDA-4CDE-860D-487AC455D462}"/>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A-4CDE-860D-487AC455D462}"/>
                </c:ext>
              </c:extLst>
            </c:dLbl>
            <c:dLbl>
              <c:idx val="17"/>
              <c:delete val="1"/>
              <c:extLst>
                <c:ext xmlns:c15="http://schemas.microsoft.com/office/drawing/2012/chart" uri="{CE6537A1-D6FC-4f65-9D91-7224C49458BB}"/>
                <c:ext xmlns:c16="http://schemas.microsoft.com/office/drawing/2014/chart" uri="{C3380CC4-5D6E-409C-BE32-E72D297353CC}">
                  <c16:uniqueId val="{00000003-BDDA-4CDE-860D-487AC455D462}"/>
                </c:ext>
              </c:extLst>
            </c:dLbl>
            <c:numFmt formatCode="0.0%" sourceLinked="0"/>
            <c:spPr>
              <a:solidFill>
                <a:schemeClr val="bg1">
                  <a:lumMod val="85000"/>
                </a:schemeClr>
              </a:solidFill>
              <a:ln>
                <a:noFill/>
              </a:ln>
              <a:effectLst/>
            </c:spPr>
            <c:txPr>
              <a:bodyPr rot="0" spcFirstLastPara="1" vertOverflow="ellipsis" vert="horz" wrap="square" lIns="0" tIns="0" rIns="0" bIns="0" anchor="ctr" anchorCtr="0">
                <a:spAutoFit/>
              </a:bodyPr>
              <a:lstStyle/>
              <a:p>
                <a:pPr algn="ctr" rtl="0">
                  <a:defRPr lang="en-US" sz="800" b="1" i="0" u="none" strike="noStrike" kern="1200" baseline="0">
                    <a:solidFill>
                      <a:srgbClr val="1C1E52">
                        <a:lumMod val="75000"/>
                        <a:lumOff val="25000"/>
                      </a:srgb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strRef>
              <c:f>'[Excel for oct nov presentations.xlsx]EU'!$GL$54:$GL$81</c:f>
              <c:strCache>
                <c:ptCount val="28"/>
                <c:pt idx="1">
                  <c:v>DE</c:v>
                </c:pt>
                <c:pt idx="2">
                  <c:v>RO</c:v>
                </c:pt>
                <c:pt idx="3">
                  <c:v>CZ</c:v>
                </c:pt>
                <c:pt idx="4">
                  <c:v>HU</c:v>
                </c:pt>
                <c:pt idx="5">
                  <c:v>LU</c:v>
                </c:pt>
                <c:pt idx="6">
                  <c:v>LV</c:v>
                </c:pt>
                <c:pt idx="7">
                  <c:v>SK</c:v>
                </c:pt>
                <c:pt idx="8">
                  <c:v>DK</c:v>
                </c:pt>
                <c:pt idx="9">
                  <c:v>EU</c:v>
                </c:pt>
                <c:pt idx="10">
                  <c:v>CY</c:v>
                </c:pt>
                <c:pt idx="11">
                  <c:v>BE</c:v>
                </c:pt>
                <c:pt idx="12">
                  <c:v>FR</c:v>
                </c:pt>
                <c:pt idx="13">
                  <c:v>HR</c:v>
                </c:pt>
                <c:pt idx="14">
                  <c:v>BG</c:v>
                </c:pt>
                <c:pt idx="15">
                  <c:v>EE</c:v>
                </c:pt>
                <c:pt idx="16">
                  <c:v>FI</c:v>
                </c:pt>
                <c:pt idx="17">
                  <c:v>SE</c:v>
                </c:pt>
                <c:pt idx="18">
                  <c:v>EL</c:v>
                </c:pt>
                <c:pt idx="19">
                  <c:v>IE</c:v>
                </c:pt>
                <c:pt idx="20">
                  <c:v>AT</c:v>
                </c:pt>
                <c:pt idx="21">
                  <c:v>PT</c:v>
                </c:pt>
                <c:pt idx="22">
                  <c:v>NL</c:v>
                </c:pt>
                <c:pt idx="23">
                  <c:v>PL</c:v>
                </c:pt>
                <c:pt idx="24">
                  <c:v>ES</c:v>
                </c:pt>
                <c:pt idx="25">
                  <c:v>SI</c:v>
                </c:pt>
                <c:pt idx="26">
                  <c:v>MT</c:v>
                </c:pt>
                <c:pt idx="27">
                  <c:v>LT</c:v>
                </c:pt>
              </c:strCache>
            </c:strRef>
          </c:cat>
          <c:val>
            <c:numRef>
              <c:f>'[Excel for oct nov presentations.xlsx]EU'!$GM$54:$GM$81</c:f>
              <c:numCache>
                <c:formatCode>0.00</c:formatCode>
                <c:ptCount val="28"/>
                <c:pt idx="1">
                  <c:v>0.41099999999999998</c:v>
                </c:pt>
                <c:pt idx="2">
                  <c:v>0.41199999999999998</c:v>
                </c:pt>
                <c:pt idx="3">
                  <c:v>0.53</c:v>
                </c:pt>
                <c:pt idx="4">
                  <c:v>0.56299999999999994</c:v>
                </c:pt>
                <c:pt idx="5">
                  <c:v>0.64500000000000002</c:v>
                </c:pt>
                <c:pt idx="6">
                  <c:v>0.66300000000000003</c:v>
                </c:pt>
                <c:pt idx="7">
                  <c:v>0.68</c:v>
                </c:pt>
                <c:pt idx="8">
                  <c:v>0.72399999999999998</c:v>
                </c:pt>
                <c:pt idx="9" formatCode="0.0">
                  <c:v>0.74299999999999999</c:v>
                </c:pt>
                <c:pt idx="10">
                  <c:v>0.76400000000000001</c:v>
                </c:pt>
                <c:pt idx="11">
                  <c:v>0.77500000000000002</c:v>
                </c:pt>
                <c:pt idx="12">
                  <c:v>0.85099999999999998</c:v>
                </c:pt>
                <c:pt idx="13">
                  <c:v>0.85699999999999998</c:v>
                </c:pt>
                <c:pt idx="14">
                  <c:v>0.85899999999999999</c:v>
                </c:pt>
                <c:pt idx="15">
                  <c:v>0.89700000000000002</c:v>
                </c:pt>
                <c:pt idx="16">
                  <c:v>0.89700000000000002</c:v>
                </c:pt>
                <c:pt idx="17">
                  <c:v>0.89700000000000002</c:v>
                </c:pt>
                <c:pt idx="18">
                  <c:v>0.9</c:v>
                </c:pt>
                <c:pt idx="19">
                  <c:v>0.93899999999999995</c:v>
                </c:pt>
                <c:pt idx="20">
                  <c:v>0.94399999999999995</c:v>
                </c:pt>
                <c:pt idx="21">
                  <c:v>0.94699999999999995</c:v>
                </c:pt>
                <c:pt idx="22">
                  <c:v>0.95299999999999996</c:v>
                </c:pt>
                <c:pt idx="23">
                  <c:v>0.96599999999999997</c:v>
                </c:pt>
                <c:pt idx="24">
                  <c:v>0.97299999999999998</c:v>
                </c:pt>
                <c:pt idx="25">
                  <c:v>0.97699999999999998</c:v>
                </c:pt>
                <c:pt idx="26">
                  <c:v>0.98399999999999999</c:v>
                </c:pt>
                <c:pt idx="27">
                  <c:v>0.99250000000000005</c:v>
                </c:pt>
              </c:numCache>
            </c:numRef>
          </c:val>
          <c:extLst>
            <c:ext xmlns:c16="http://schemas.microsoft.com/office/drawing/2014/chart" uri="{C3380CC4-5D6E-409C-BE32-E72D297353CC}">
              <c16:uniqueId val="{00000004-BDDA-4CDE-860D-487AC455D462}"/>
            </c:ext>
          </c:extLst>
        </c:ser>
        <c:ser>
          <c:idx val="1"/>
          <c:order val="1"/>
          <c:tx>
            <c:strRef>
              <c:f>'[Excel for oct nov presentations.xlsx]EU'!$GN$53</c:f>
              <c:strCache>
                <c:ptCount val="1"/>
                <c:pt idx="0">
                  <c:v>Not Aware</c:v>
                </c:pt>
              </c:strCache>
            </c:strRef>
          </c:tx>
          <c:spPr>
            <a:solidFill>
              <a:srgbClr val="ED1B58"/>
            </a:solidFill>
            <a:ln>
              <a:solidFill>
                <a:srgbClr val="EF4723"/>
              </a:solidFill>
            </a:ln>
            <a:effectLst/>
          </c:spPr>
          <c:invertIfNegative val="0"/>
          <c:dPt>
            <c:idx val="9"/>
            <c:invertIfNegative val="0"/>
            <c:bubble3D val="0"/>
            <c:spPr>
              <a:solidFill>
                <a:srgbClr val="ED1B58"/>
              </a:solidFill>
              <a:ln>
                <a:solidFill>
                  <a:srgbClr val="FF0000"/>
                </a:solidFill>
              </a:ln>
              <a:effectLst/>
            </c:spPr>
            <c:extLst>
              <c:ext xmlns:c16="http://schemas.microsoft.com/office/drawing/2014/chart" uri="{C3380CC4-5D6E-409C-BE32-E72D297353CC}">
                <c16:uniqueId val="{00000006-BDDA-4CDE-860D-487AC455D462}"/>
              </c:ext>
            </c:extLst>
          </c:dPt>
          <c:dLbls>
            <c:dLbl>
              <c:idx val="9"/>
              <c:tx>
                <c:rich>
                  <a:bodyPr rot="0" spcFirstLastPara="1" vertOverflow="ellipsis" vert="horz" wrap="square" lIns="0" tIns="0" rIns="0" bIns="0" anchor="ctr" anchorCtr="1">
                    <a:noAutofit/>
                  </a:bodyPr>
                  <a:lstStyle/>
                  <a:p>
                    <a:pPr>
                      <a:defRPr sz="900" b="1" i="0" u="none" strike="noStrike" kern="1200" baseline="0">
                        <a:solidFill>
                          <a:schemeClr val="tx1">
                            <a:lumMod val="75000"/>
                            <a:lumOff val="25000"/>
                          </a:schemeClr>
                        </a:solidFill>
                        <a:latin typeface="+mn-lt"/>
                        <a:ea typeface="+mn-ea"/>
                        <a:cs typeface="+mn-cs"/>
                      </a:defRPr>
                    </a:pPr>
                    <a:fld id="{E60C25CA-4FF4-4EE1-B78D-0C7171732063}" type="VALUE">
                      <a:rPr lang="en-US" sz="800" b="1" smtClean="0"/>
                      <a:pPr>
                        <a:defRPr sz="900" b="1" i="0" u="none" strike="noStrike" kern="1200" baseline="0">
                          <a:solidFill>
                            <a:schemeClr val="tx1">
                              <a:lumMod val="75000"/>
                              <a:lumOff val="25000"/>
                            </a:schemeClr>
                          </a:solidFill>
                          <a:latin typeface="+mn-lt"/>
                          <a:ea typeface="+mn-ea"/>
                          <a:cs typeface="+mn-cs"/>
                        </a:defRPr>
                      </a:pPr>
                      <a:t>[VALUE]</a:t>
                    </a:fld>
                    <a:endParaRPr lang="en-GB"/>
                  </a:p>
                </c:rich>
              </c:tx>
              <c:numFmt formatCode="0.0%" sourceLinked="0"/>
              <c:spPr>
                <a:solidFill>
                  <a:schemeClr val="bg1">
                    <a:lumMod val="85000"/>
                  </a:schemeClr>
                </a:solid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4.2976924442618421E-2"/>
                      <c:h val="4.350157466637463E-2"/>
                    </c:manualLayout>
                  </c15:layout>
                  <c15:dlblFieldTable/>
                  <c15:showDataLabelsRange val="0"/>
                </c:ext>
                <c:ext xmlns:c16="http://schemas.microsoft.com/office/drawing/2014/chart" uri="{C3380CC4-5D6E-409C-BE32-E72D297353CC}">
                  <c16:uniqueId val="{00000006-BDDA-4CDE-860D-487AC455D462}"/>
                </c:ext>
              </c:extLst>
            </c:dLbl>
            <c:dLbl>
              <c:idx val="17"/>
              <c:numFmt formatCode="0.0%" sourceLinked="0"/>
              <c:spPr>
                <a:solidFill>
                  <a:schemeClr val="bg2">
                    <a:lumMod val="90000"/>
                  </a:schemeClr>
                </a:solidFill>
                <a:ln>
                  <a:noFill/>
                </a:ln>
                <a:effectLst/>
              </c:spPr>
              <c:txPr>
                <a:bodyPr wrap="square" lIns="38100" tIns="19050" rIns="38100" bIns="19050" anchor="ctr">
                  <a:spAutoFit/>
                </a:bodyPr>
                <a:lstStyle/>
                <a:p>
                  <a:pPr>
                    <a:defRPr/>
                  </a:pPr>
                  <a:endParaRPr lang="en-US"/>
                </a:p>
              </c:txPr>
              <c:dLblPos val="inEnd"/>
              <c:showLegendKey val="0"/>
              <c:showVal val="0"/>
              <c:showCatName val="0"/>
              <c:showSerName val="0"/>
              <c:showPercent val="0"/>
              <c:showBubbleSize val="0"/>
              <c:extLst>
                <c:ext xmlns:c16="http://schemas.microsoft.com/office/drawing/2014/chart" uri="{C3380CC4-5D6E-409C-BE32-E72D297353CC}">
                  <c16:uniqueId val="{00000007-BDDA-4CDE-860D-487AC455D462}"/>
                </c:ext>
              </c:extLst>
            </c:dLbl>
            <c:numFmt formatCode="0.0%" sourceLinked="0"/>
            <c:spPr>
              <a:noFill/>
              <a:ln>
                <a:noFill/>
              </a:ln>
              <a:effectLst/>
            </c:spPr>
            <c:txPr>
              <a:bodyPr rot="0" spcFirstLastPara="1" vertOverflow="ellipsis" vert="horz" wrap="square" lIns="0" tIns="0" rIns="0" bIns="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'[Excel for oct nov presentations.xlsx]EU'!$GL$54:$GL$81</c:f>
              <c:strCache>
                <c:ptCount val="28"/>
                <c:pt idx="1">
                  <c:v>DE</c:v>
                </c:pt>
                <c:pt idx="2">
                  <c:v>RO</c:v>
                </c:pt>
                <c:pt idx="3">
                  <c:v>CZ</c:v>
                </c:pt>
                <c:pt idx="4">
                  <c:v>HU</c:v>
                </c:pt>
                <c:pt idx="5">
                  <c:v>LU</c:v>
                </c:pt>
                <c:pt idx="6">
                  <c:v>LV</c:v>
                </c:pt>
                <c:pt idx="7">
                  <c:v>SK</c:v>
                </c:pt>
                <c:pt idx="8">
                  <c:v>DK</c:v>
                </c:pt>
                <c:pt idx="9">
                  <c:v>EU</c:v>
                </c:pt>
                <c:pt idx="10">
                  <c:v>CY</c:v>
                </c:pt>
                <c:pt idx="11">
                  <c:v>BE</c:v>
                </c:pt>
                <c:pt idx="12">
                  <c:v>FR</c:v>
                </c:pt>
                <c:pt idx="13">
                  <c:v>HR</c:v>
                </c:pt>
                <c:pt idx="14">
                  <c:v>BG</c:v>
                </c:pt>
                <c:pt idx="15">
                  <c:v>EE</c:v>
                </c:pt>
                <c:pt idx="16">
                  <c:v>FI</c:v>
                </c:pt>
                <c:pt idx="17">
                  <c:v>SE</c:v>
                </c:pt>
                <c:pt idx="18">
                  <c:v>EL</c:v>
                </c:pt>
                <c:pt idx="19">
                  <c:v>IE</c:v>
                </c:pt>
                <c:pt idx="20">
                  <c:v>AT</c:v>
                </c:pt>
                <c:pt idx="21">
                  <c:v>PT</c:v>
                </c:pt>
                <c:pt idx="22">
                  <c:v>NL</c:v>
                </c:pt>
                <c:pt idx="23">
                  <c:v>PL</c:v>
                </c:pt>
                <c:pt idx="24">
                  <c:v>ES</c:v>
                </c:pt>
                <c:pt idx="25">
                  <c:v>SI</c:v>
                </c:pt>
                <c:pt idx="26">
                  <c:v>MT</c:v>
                </c:pt>
                <c:pt idx="27">
                  <c:v>LT</c:v>
                </c:pt>
              </c:strCache>
            </c:strRef>
          </c:cat>
          <c:val>
            <c:numRef>
              <c:f>'[Excel for oct nov presentations.xlsx]EU'!$GN$54:$GN$81</c:f>
              <c:numCache>
                <c:formatCode>0.00</c:formatCode>
                <c:ptCount val="28"/>
                <c:pt idx="1">
                  <c:v>0.58899999999999997</c:v>
                </c:pt>
                <c:pt idx="2">
                  <c:v>0.58799999999999997</c:v>
                </c:pt>
                <c:pt idx="3">
                  <c:v>0.47</c:v>
                </c:pt>
                <c:pt idx="4">
                  <c:v>0.437</c:v>
                </c:pt>
                <c:pt idx="5">
                  <c:v>0.35499999999999998</c:v>
                </c:pt>
                <c:pt idx="6">
                  <c:v>0.33700000000000002</c:v>
                </c:pt>
                <c:pt idx="7">
                  <c:v>0.32</c:v>
                </c:pt>
                <c:pt idx="8">
                  <c:v>0.27400000000000002</c:v>
                </c:pt>
                <c:pt idx="9" formatCode="0.0">
                  <c:v>0.255</c:v>
                </c:pt>
                <c:pt idx="10">
                  <c:v>0.23599999999999999</c:v>
                </c:pt>
                <c:pt idx="11">
                  <c:v>0.22500000000000001</c:v>
                </c:pt>
                <c:pt idx="12">
                  <c:v>0.14799999999999999</c:v>
                </c:pt>
                <c:pt idx="13">
                  <c:v>0.14299999999999999</c:v>
                </c:pt>
                <c:pt idx="14">
                  <c:v>5.0999999999999997E-2</c:v>
                </c:pt>
                <c:pt idx="15">
                  <c:v>9.7000000000000003E-2</c:v>
                </c:pt>
                <c:pt idx="16">
                  <c:v>0.10299999999999999</c:v>
                </c:pt>
                <c:pt idx="17">
                  <c:v>0.1</c:v>
                </c:pt>
                <c:pt idx="18">
                  <c:v>9.9000000000000005E-2</c:v>
                </c:pt>
                <c:pt idx="19">
                  <c:v>0.06</c:v>
                </c:pt>
                <c:pt idx="20">
                  <c:v>5.6000000000000001E-2</c:v>
                </c:pt>
                <c:pt idx="21">
                  <c:v>5.1999999999999998E-2</c:v>
                </c:pt>
                <c:pt idx="22">
                  <c:v>4.3999999999999997E-2</c:v>
                </c:pt>
                <c:pt idx="23">
                  <c:v>3.4000000000000002E-2</c:v>
                </c:pt>
                <c:pt idx="24">
                  <c:v>2.5999999999999999E-2</c:v>
                </c:pt>
                <c:pt idx="25">
                  <c:v>0</c:v>
                </c:pt>
                <c:pt idx="26">
                  <c:v>1.4999999999999999E-2</c:v>
                </c:pt>
                <c:pt idx="27">
                  <c:v>0</c:v>
                </c:pt>
              </c:numCache>
            </c:numRef>
          </c:val>
          <c:extLst>
            <c:ext xmlns:c16="http://schemas.microsoft.com/office/drawing/2014/chart" uri="{C3380CC4-5D6E-409C-BE32-E72D297353CC}">
              <c16:uniqueId val="{00000008-BDDA-4CDE-860D-487AC455D462}"/>
            </c:ext>
          </c:extLst>
        </c:ser>
        <c:dLbls>
          <c:showLegendKey val="0"/>
          <c:showVal val="0"/>
          <c:showCatName val="0"/>
          <c:showSerName val="0"/>
          <c:showPercent val="0"/>
          <c:showBubbleSize val="0"/>
        </c:dLbls>
        <c:gapWidth val="100"/>
        <c:overlap val="100"/>
        <c:axId val="1066586175"/>
        <c:axId val="1066587615"/>
      </c:barChart>
      <c:scatterChart>
        <c:scatterStyle val="lineMarker"/>
        <c:varyColors val="0"/>
        <c:ser>
          <c:idx val="2"/>
          <c:order val="2"/>
          <c:tx>
            <c:strRef>
              <c:f>'[Excel for oct nov presentations.xlsx]EU'!$GO$53</c:f>
              <c:strCache>
                <c:ptCount val="1"/>
                <c:pt idx="0">
                  <c:v>Reported to  health, social or support service or police</c:v>
                </c:pt>
              </c:strCache>
            </c:strRef>
          </c:tx>
          <c:spPr>
            <a:ln w="25400" cap="rnd">
              <a:noFill/>
              <a:round/>
            </a:ln>
            <a:effectLst/>
          </c:spPr>
          <c:marker>
            <c:symbol val="circle"/>
            <c:size val="5"/>
            <c:spPr>
              <a:solidFill>
                <a:srgbClr val="405CAA"/>
              </a:solidFill>
              <a:ln w="9525">
                <a:solidFill>
                  <a:srgbClr val="405CAA"/>
                </a:solidFill>
              </a:ln>
              <a:effectLst/>
            </c:spPr>
          </c:marker>
          <c:dPt>
            <c:idx val="9"/>
            <c:marker>
              <c:spPr>
                <a:solidFill>
                  <a:srgbClr val="002060"/>
                </a:solidFill>
                <a:ln w="9525">
                  <a:solidFill>
                    <a:srgbClr val="002060"/>
                  </a:solidFill>
                </a:ln>
                <a:effectLst/>
              </c:spPr>
            </c:marker>
            <c:bubble3D val="0"/>
            <c:spPr>
              <a:ln w="25400" cap="rnd">
                <a:solidFill>
                  <a:srgbClr val="002060"/>
                </a:solidFill>
                <a:round/>
              </a:ln>
              <a:effectLst/>
            </c:spPr>
            <c:extLst>
              <c:ext xmlns:c16="http://schemas.microsoft.com/office/drawing/2014/chart" uri="{C3380CC4-5D6E-409C-BE32-E72D297353CC}">
                <c16:uniqueId val="{0000000A-BDDA-4CDE-860D-487AC455D462}"/>
              </c:ext>
            </c:extLst>
          </c:dPt>
          <c:xVal>
            <c:strRef>
              <c:f>'[Excel for oct nov presentations.xlsx]EU'!$GL$54:$GL$81</c:f>
              <c:strCache>
                <c:ptCount val="28"/>
                <c:pt idx="1">
                  <c:v>DE</c:v>
                </c:pt>
                <c:pt idx="2">
                  <c:v>RO</c:v>
                </c:pt>
                <c:pt idx="3">
                  <c:v>CZ</c:v>
                </c:pt>
                <c:pt idx="4">
                  <c:v>HU</c:v>
                </c:pt>
                <c:pt idx="5">
                  <c:v>LU</c:v>
                </c:pt>
                <c:pt idx="6">
                  <c:v>LV</c:v>
                </c:pt>
                <c:pt idx="7">
                  <c:v>SK</c:v>
                </c:pt>
                <c:pt idx="8">
                  <c:v>DK</c:v>
                </c:pt>
                <c:pt idx="9">
                  <c:v>EU</c:v>
                </c:pt>
                <c:pt idx="10">
                  <c:v>CY</c:v>
                </c:pt>
                <c:pt idx="11">
                  <c:v>BE</c:v>
                </c:pt>
                <c:pt idx="12">
                  <c:v>FR</c:v>
                </c:pt>
                <c:pt idx="13">
                  <c:v>HR</c:v>
                </c:pt>
                <c:pt idx="14">
                  <c:v>BG</c:v>
                </c:pt>
                <c:pt idx="15">
                  <c:v>EE</c:v>
                </c:pt>
                <c:pt idx="16">
                  <c:v>FI</c:v>
                </c:pt>
                <c:pt idx="17">
                  <c:v>SE</c:v>
                </c:pt>
                <c:pt idx="18">
                  <c:v>EL</c:v>
                </c:pt>
                <c:pt idx="19">
                  <c:v>IE</c:v>
                </c:pt>
                <c:pt idx="20">
                  <c:v>AT</c:v>
                </c:pt>
                <c:pt idx="21">
                  <c:v>PT</c:v>
                </c:pt>
                <c:pt idx="22">
                  <c:v>NL</c:v>
                </c:pt>
                <c:pt idx="23">
                  <c:v>PL</c:v>
                </c:pt>
                <c:pt idx="24">
                  <c:v>ES</c:v>
                </c:pt>
                <c:pt idx="25">
                  <c:v>SI</c:v>
                </c:pt>
                <c:pt idx="26">
                  <c:v>MT</c:v>
                </c:pt>
                <c:pt idx="27">
                  <c:v>LT</c:v>
                </c:pt>
              </c:strCache>
            </c:strRef>
          </c:xVal>
          <c:yVal>
            <c:numRef>
              <c:f>'[Excel for oct nov presentations.xlsx]EU'!$GO$54:$GO$81</c:f>
              <c:numCache>
                <c:formatCode>General</c:formatCode>
                <c:ptCount val="28"/>
                <c:pt idx="1">
                  <c:v>0.23799999999999999</c:v>
                </c:pt>
                <c:pt idx="2">
                  <c:v>0.27</c:v>
                </c:pt>
                <c:pt idx="3">
                  <c:v>0.22500000000000001</c:v>
                </c:pt>
                <c:pt idx="4">
                  <c:v>0.158</c:v>
                </c:pt>
                <c:pt idx="5">
                  <c:v>0.33900000000000002</c:v>
                </c:pt>
                <c:pt idx="6">
                  <c:v>0.316</c:v>
                </c:pt>
                <c:pt idx="9">
                  <c:v>0.26700000000000002</c:v>
                </c:pt>
                <c:pt idx="10">
                  <c:v>0.377</c:v>
                </c:pt>
                <c:pt idx="11">
                  <c:v>0.39200000000000002</c:v>
                </c:pt>
                <c:pt idx="13">
                  <c:v>0.20899999999999999</c:v>
                </c:pt>
                <c:pt idx="14">
                  <c:v>0.34599999999999997</c:v>
                </c:pt>
                <c:pt idx="15">
                  <c:v>0.29899999999999999</c:v>
                </c:pt>
                <c:pt idx="16">
                  <c:v>0.22800000000000001</c:v>
                </c:pt>
                <c:pt idx="17">
                  <c:v>0.27500000000000002</c:v>
                </c:pt>
                <c:pt idx="18">
                  <c:v>0.245</c:v>
                </c:pt>
                <c:pt idx="19">
                  <c:v>0.35699999999999998</c:v>
                </c:pt>
                <c:pt idx="20">
                  <c:v>0.23699999999999999</c:v>
                </c:pt>
                <c:pt idx="21">
                  <c:v>0.29699999999999999</c:v>
                </c:pt>
                <c:pt idx="22">
                  <c:v>0.26900000000000002</c:v>
                </c:pt>
                <c:pt idx="23">
                  <c:v>0.34</c:v>
                </c:pt>
                <c:pt idx="24">
                  <c:v>0.28000000000000003</c:v>
                </c:pt>
                <c:pt idx="25">
                  <c:v>0.27200000000000002</c:v>
                </c:pt>
                <c:pt idx="26">
                  <c:v>0.48199999999999998</c:v>
                </c:pt>
                <c:pt idx="27">
                  <c:v>0.27300000000000002</c:v>
                </c:pt>
              </c:numCache>
            </c:numRef>
          </c:yVal>
          <c:smooth val="0"/>
          <c:extLst>
            <c:ext xmlns:c16="http://schemas.microsoft.com/office/drawing/2014/chart" uri="{C3380CC4-5D6E-409C-BE32-E72D297353CC}">
              <c16:uniqueId val="{0000000B-BDDA-4CDE-860D-487AC455D462}"/>
            </c:ext>
          </c:extLst>
        </c:ser>
        <c:dLbls>
          <c:showLegendKey val="0"/>
          <c:showVal val="0"/>
          <c:showCatName val="0"/>
          <c:showSerName val="0"/>
          <c:showPercent val="0"/>
          <c:showBubbleSize val="0"/>
        </c:dLbls>
        <c:axId val="550886079"/>
        <c:axId val="550890399"/>
      </c:scatterChart>
      <c:catAx>
        <c:axId val="106658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crossAx val="1066587615"/>
        <c:crosses val="autoZero"/>
        <c:auto val="1"/>
        <c:lblAlgn val="ctr"/>
        <c:lblOffset val="100"/>
        <c:noMultiLvlLbl val="0"/>
      </c:catAx>
      <c:valAx>
        <c:axId val="10665876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586175"/>
        <c:crosses val="autoZero"/>
        <c:crossBetween val="between"/>
      </c:valAx>
      <c:valAx>
        <c:axId val="550890399"/>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886079"/>
        <c:crosses val="max"/>
        <c:crossBetween val="midCat"/>
      </c:valAx>
      <c:valAx>
        <c:axId val="550886079"/>
        <c:scaling>
          <c:orientation val="minMax"/>
        </c:scaling>
        <c:delete val="1"/>
        <c:axPos val="b"/>
        <c:numFmt formatCode="General" sourceLinked="1"/>
        <c:majorTickMark val="out"/>
        <c:minorTickMark val="none"/>
        <c:tickLblPos val="nextTo"/>
        <c:crossAx val="550890399"/>
        <c:crosses val="autoZero"/>
        <c:crossBetween val="midCat"/>
      </c:valAx>
      <c:spPr>
        <a:noFill/>
        <a:ln>
          <a:noFill/>
        </a:ln>
        <a:effectLst/>
      </c:spPr>
    </c:plotArea>
    <c:legend>
      <c:legendPos val="b"/>
      <c:layout>
        <c:manualLayout>
          <c:xMode val="edge"/>
          <c:yMode val="edge"/>
          <c:x val="0.13461468902405518"/>
          <c:y val="0.9163170921278202"/>
          <c:w val="0.79213650675053859"/>
          <c:h val="6.15755036034778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ill Sans Nova" panose="020B0602020104020203"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46675270165782E-2"/>
          <c:y val="2.5077744035973955E-2"/>
          <c:w val="0.87114164747414857"/>
          <c:h val="0.70308311676935209"/>
        </c:manualLayout>
      </c:layout>
      <c:barChart>
        <c:barDir val="col"/>
        <c:grouping val="clustered"/>
        <c:varyColors val="0"/>
        <c:ser>
          <c:idx val="0"/>
          <c:order val="0"/>
          <c:spPr>
            <a:solidFill>
              <a:srgbClr val="ED1B58"/>
            </a:solidFill>
            <a:ln>
              <a:noFill/>
            </a:ln>
            <a:effectLst/>
          </c:spPr>
          <c:invertIfNegative val="0"/>
          <c:dPt>
            <c:idx val="0"/>
            <c:invertIfNegative val="0"/>
            <c:bubble3D val="0"/>
            <c:spPr>
              <a:solidFill>
                <a:srgbClr val="1C1E52"/>
              </a:solidFill>
              <a:ln>
                <a:noFill/>
              </a:ln>
              <a:effectLst/>
            </c:spPr>
            <c:extLst>
              <c:ext xmlns:c16="http://schemas.microsoft.com/office/drawing/2014/chart" uri="{C3380CC4-5D6E-409C-BE32-E72D297353CC}">
                <c16:uniqueId val="{00000004-261B-4533-A5F2-0D23076706AB}"/>
              </c:ext>
            </c:extLst>
          </c:dPt>
          <c:dPt>
            <c:idx val="2"/>
            <c:invertIfNegative val="0"/>
            <c:bubble3D val="0"/>
            <c:spPr>
              <a:solidFill>
                <a:srgbClr val="1C1E52"/>
              </a:solidFill>
              <a:ln>
                <a:noFill/>
              </a:ln>
              <a:effectLst/>
            </c:spPr>
            <c:extLst>
              <c:ext xmlns:c16="http://schemas.microsoft.com/office/drawing/2014/chart" uri="{C3380CC4-5D6E-409C-BE32-E72D297353CC}">
                <c16:uniqueId val="{00000003-261B-4533-A5F2-0D23076706AB}"/>
              </c:ext>
            </c:extLst>
          </c:dPt>
          <c:dLbls>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ca-ES"/>
                </a:p>
              </c:txPr>
              <c:dLblPos val="inEnd"/>
              <c:showLegendKey val="0"/>
              <c:showVal val="1"/>
              <c:showCatName val="0"/>
              <c:showSerName val="0"/>
              <c:showPercent val="0"/>
              <c:showBubbleSize val="0"/>
              <c:extLst>
                <c:ext xmlns:c16="http://schemas.microsoft.com/office/drawing/2014/chart" uri="{C3380CC4-5D6E-409C-BE32-E72D297353CC}">
                  <c16:uniqueId val="{00000002-261B-4533-A5F2-0D23076706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FFFF"/>
                    </a:solidFill>
                    <a:latin typeface="+mn-lt"/>
                    <a:ea typeface="+mn-ea"/>
                    <a:cs typeface="+mn-cs"/>
                  </a:defRPr>
                </a:pPr>
                <a:endParaRPr lang="ca-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[1]Charts!$AB$80:$AG$80</c:f>
              <c:strCache>
                <c:ptCount val="5"/>
                <c:pt idx="0">
                  <c:v>Less than primary 
to lower secondary</c:v>
                </c:pt>
                <c:pt idx="2">
                  <c:v>Upper secondary and post-secondary </c:v>
                </c:pt>
                <c:pt idx="4">
                  <c:v>Tertiary education </c:v>
                </c:pt>
              </c:strCache>
            </c:strRef>
          </c:cat>
          <c:val>
            <c:numRef>
              <c:f>[1]Charts!$AB$81:$AG$81</c:f>
              <c:numCache>
                <c:formatCode>General</c:formatCode>
                <c:ptCount val="6"/>
                <c:pt idx="0" formatCode="0.0">
                  <c:v>27.8</c:v>
                </c:pt>
                <c:pt idx="2" formatCode="0.0">
                  <c:v>29.1</c:v>
                </c:pt>
                <c:pt idx="4" formatCode="0.0">
                  <c:v>34</c:v>
                </c:pt>
              </c:numCache>
            </c:numRef>
          </c:val>
          <c:extLst>
            <c:ext xmlns:c16="http://schemas.microsoft.com/office/drawing/2014/chart" uri="{C3380CC4-5D6E-409C-BE32-E72D297353CC}">
              <c16:uniqueId val="{00000000-261B-4533-A5F2-0D23076706AB}"/>
            </c:ext>
          </c:extLst>
        </c:ser>
        <c:dLbls>
          <c:showLegendKey val="0"/>
          <c:showVal val="0"/>
          <c:showCatName val="0"/>
          <c:showSerName val="0"/>
          <c:showPercent val="0"/>
          <c:showBubbleSize val="0"/>
        </c:dLbls>
        <c:gapWidth val="80"/>
        <c:overlap val="-25"/>
        <c:axId val="1066130816"/>
        <c:axId val="1066127456"/>
      </c:barChart>
      <c:catAx>
        <c:axId val="10661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1C1E52"/>
                </a:solidFill>
                <a:latin typeface="+mn-lt"/>
                <a:ea typeface="+mn-ea"/>
                <a:cs typeface="+mn-cs"/>
              </a:defRPr>
            </a:pPr>
            <a:endParaRPr lang="ca-ES"/>
          </a:p>
        </c:txPr>
        <c:crossAx val="1066127456"/>
        <c:crosses val="autoZero"/>
        <c:auto val="1"/>
        <c:lblAlgn val="ctr"/>
        <c:lblOffset val="100"/>
        <c:noMultiLvlLbl val="0"/>
      </c:catAx>
      <c:valAx>
        <c:axId val="1066127456"/>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C1E52"/>
                </a:solidFill>
                <a:latin typeface="+mn-lt"/>
                <a:ea typeface="+mn-ea"/>
                <a:cs typeface="+mn-cs"/>
              </a:defRPr>
            </a:pPr>
            <a:endParaRPr lang="ca-ES"/>
          </a:p>
        </c:txPr>
        <c:crossAx val="10661308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1C1E52"/>
          </a:solidFill>
        </a:defRPr>
      </a:pPr>
      <a:endParaRPr lang="ca-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C1E52"/>
                </a:solidFill>
                <a:latin typeface="+mn-lt"/>
                <a:ea typeface="+mn-ea"/>
                <a:cs typeface="+mn-cs"/>
              </a:defRPr>
            </a:pPr>
            <a:r>
              <a:rPr lang="en-GB" sz="1600"/>
              <a:t>Women who have experienced violence by any perpetrator in the EU, by type of violence (%)</a:t>
            </a:r>
          </a:p>
        </c:rich>
      </c:tx>
      <c:layout>
        <c:manualLayout>
          <c:xMode val="edge"/>
          <c:yMode val="edge"/>
          <c:x val="0.1738702319300916"/>
          <c:y val="2.642308293707531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1C1E52"/>
              </a:solidFill>
              <a:latin typeface="+mn-lt"/>
              <a:ea typeface="+mn-ea"/>
              <a:cs typeface="+mn-cs"/>
            </a:defRPr>
          </a:pPr>
          <a:endParaRPr lang="ca-ES"/>
        </a:p>
      </c:txPr>
    </c:title>
    <c:autoTitleDeleted val="0"/>
    <c:plotArea>
      <c:layout>
        <c:manualLayout>
          <c:layoutTarget val="inner"/>
          <c:xMode val="edge"/>
          <c:yMode val="edge"/>
          <c:x val="5.5470999217612602E-2"/>
          <c:y val="0.16501073044904685"/>
          <c:w val="0.91809697877205654"/>
          <c:h val="0.66306786967670595"/>
        </c:manualLayout>
      </c:layout>
      <c:barChart>
        <c:barDir val="col"/>
        <c:grouping val="clustered"/>
        <c:varyColors val="0"/>
        <c:ser>
          <c:idx val="0"/>
          <c:order val="0"/>
          <c:tx>
            <c:strRef>
              <c:f>'[EU-GBV Survey (data + charts).xlsx]Charts'!$B$35</c:f>
              <c:strCache>
                <c:ptCount val="1"/>
                <c:pt idx="0">
                  <c:v>Physical (including threats and not sexual)</c:v>
                </c:pt>
              </c:strCache>
            </c:strRef>
          </c:tx>
          <c:spPr>
            <a:solidFill>
              <a:srgbClr val="1C1E52"/>
            </a:solidFill>
            <a:ln>
              <a:noFill/>
            </a:ln>
            <a:effectLst/>
          </c:spPr>
          <c:invertIfNegative val="0"/>
          <c:dLbls>
            <c:dLbl>
              <c:idx val="13"/>
              <c:layout>
                <c:manualLayout>
                  <c:x val="-4.9177799716886801E-2"/>
                  <c:y val="-0.192671853992189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7A-4BB5-BF4C-DFAD93FB6AF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C1E52"/>
                    </a:solidFill>
                    <a:latin typeface="+mn-lt"/>
                    <a:ea typeface="+mn-ea"/>
                    <a:cs typeface="+mn-cs"/>
                  </a:defRPr>
                </a:pPr>
                <a:endParaRPr lang="ca-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[1]Charts!$A$36:$A$63</c:f>
              <c:strCache>
                <c:ptCount val="28"/>
                <c:pt idx="0">
                  <c:v>BG</c:v>
                </c:pt>
                <c:pt idx="1">
                  <c:v>PL</c:v>
                </c:pt>
                <c:pt idx="2">
                  <c:v>PT</c:v>
                </c:pt>
                <c:pt idx="3">
                  <c:v>LV</c:v>
                </c:pt>
                <c:pt idx="4">
                  <c:v>CZ</c:v>
                </c:pt>
                <c:pt idx="5">
                  <c:v>SI</c:v>
                </c:pt>
                <c:pt idx="6">
                  <c:v>LT</c:v>
                </c:pt>
                <c:pt idx="7">
                  <c:v>MT</c:v>
                </c:pt>
                <c:pt idx="8">
                  <c:v>HR</c:v>
                </c:pt>
                <c:pt idx="9">
                  <c:v>RO</c:v>
                </c:pt>
                <c:pt idx="10">
                  <c:v>CY</c:v>
                </c:pt>
                <c:pt idx="11">
                  <c:v>DE</c:v>
                </c:pt>
                <c:pt idx="12">
                  <c:v>BE</c:v>
                </c:pt>
                <c:pt idx="13">
                  <c:v>EU</c:v>
                </c:pt>
                <c:pt idx="14">
                  <c:v>ES</c:v>
                </c:pt>
                <c:pt idx="15">
                  <c:v>SK</c:v>
                </c:pt>
                <c:pt idx="16">
                  <c:v>HU</c:v>
                </c:pt>
                <c:pt idx="17">
                  <c:v>EE</c:v>
                </c:pt>
                <c:pt idx="18">
                  <c:v>EL</c:v>
                </c:pt>
                <c:pt idx="19">
                  <c:v>IT</c:v>
                </c:pt>
                <c:pt idx="20">
                  <c:v>FR</c:v>
                </c:pt>
                <c:pt idx="21">
                  <c:v>IE</c:v>
                </c:pt>
                <c:pt idx="22">
                  <c:v>AT</c:v>
                </c:pt>
                <c:pt idx="23">
                  <c:v>NL</c:v>
                </c:pt>
                <c:pt idx="24">
                  <c:v>LU</c:v>
                </c:pt>
                <c:pt idx="25">
                  <c:v>DK</c:v>
                </c:pt>
                <c:pt idx="26">
                  <c:v>FI</c:v>
                </c:pt>
                <c:pt idx="27">
                  <c:v>SE</c:v>
                </c:pt>
              </c:strCache>
            </c:strRef>
          </c:cat>
          <c:val>
            <c:numRef>
              <c:f>[1]Charts!$B$36:$B$63</c:f>
              <c:numCache>
                <c:formatCode>0.0</c:formatCode>
                <c:ptCount val="28"/>
                <c:pt idx="0">
                  <c:v>8.5</c:v>
                </c:pt>
                <c:pt idx="1">
                  <c:v>11.6</c:v>
                </c:pt>
                <c:pt idx="2">
                  <c:v>13.2</c:v>
                </c:pt>
                <c:pt idx="3">
                  <c:v>16</c:v>
                </c:pt>
                <c:pt idx="4">
                  <c:v>10.6</c:v>
                </c:pt>
                <c:pt idx="5">
                  <c:v>13</c:v>
                </c:pt>
                <c:pt idx="6">
                  <c:v>15</c:v>
                </c:pt>
                <c:pt idx="7">
                  <c:v>13.3</c:v>
                </c:pt>
                <c:pt idx="8">
                  <c:v>11.9</c:v>
                </c:pt>
                <c:pt idx="9">
                  <c:v>28.2</c:v>
                </c:pt>
                <c:pt idx="10">
                  <c:v>21.5</c:v>
                </c:pt>
                <c:pt idx="11">
                  <c:v>10.8</c:v>
                </c:pt>
                <c:pt idx="12">
                  <c:v>12.9</c:v>
                </c:pt>
                <c:pt idx="13">
                  <c:v>13.7</c:v>
                </c:pt>
                <c:pt idx="14">
                  <c:v>10.6</c:v>
                </c:pt>
                <c:pt idx="15">
                  <c:v>20.3</c:v>
                </c:pt>
                <c:pt idx="16">
                  <c:v>31.2</c:v>
                </c:pt>
                <c:pt idx="17">
                  <c:v>15.1</c:v>
                </c:pt>
                <c:pt idx="18">
                  <c:v>18.399999999999999</c:v>
                </c:pt>
                <c:pt idx="19">
                  <c:v>14.6</c:v>
                </c:pt>
                <c:pt idx="20">
                  <c:v>12.9</c:v>
                </c:pt>
                <c:pt idx="21">
                  <c:v>18.899999999999999</c:v>
                </c:pt>
                <c:pt idx="22">
                  <c:v>12</c:v>
                </c:pt>
                <c:pt idx="23">
                  <c:v>12.6</c:v>
                </c:pt>
                <c:pt idx="24">
                  <c:v>15.4</c:v>
                </c:pt>
                <c:pt idx="25">
                  <c:v>14.2</c:v>
                </c:pt>
                <c:pt idx="26">
                  <c:v>19.7</c:v>
                </c:pt>
                <c:pt idx="27">
                  <c:v>11.5</c:v>
                </c:pt>
              </c:numCache>
            </c:numRef>
          </c:val>
          <c:extLst>
            <c:ext xmlns:c16="http://schemas.microsoft.com/office/drawing/2014/chart" uri="{C3380CC4-5D6E-409C-BE32-E72D297353CC}">
              <c16:uniqueId val="{00000001-F47A-4BB5-BF4C-DFAD93FB6AF4}"/>
            </c:ext>
          </c:extLst>
        </c:ser>
        <c:ser>
          <c:idx val="1"/>
          <c:order val="1"/>
          <c:tx>
            <c:strRef>
              <c:f>'[EU-GBV Survey (data + charts).xlsx]Charts'!$C$35</c:f>
              <c:strCache>
                <c:ptCount val="1"/>
                <c:pt idx="0">
                  <c:v>Sexual</c:v>
                </c:pt>
              </c:strCache>
            </c:strRef>
          </c:tx>
          <c:spPr>
            <a:solidFill>
              <a:srgbClr val="ED1B58"/>
            </a:solidFill>
            <a:ln>
              <a:noFill/>
            </a:ln>
            <a:effectLst/>
          </c:spPr>
          <c:invertIfNegative val="0"/>
          <c:dLbls>
            <c:dLbl>
              <c:idx val="13"/>
              <c:layout>
                <c:manualLayout>
                  <c:x val="2.1381652050819532E-3"/>
                  <c:y val="-0.202147518942625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7A-4BB5-BF4C-DFAD93FB6AF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1B58"/>
                    </a:solidFill>
                    <a:latin typeface="+mn-lt"/>
                    <a:ea typeface="+mn-ea"/>
                    <a:cs typeface="+mn-cs"/>
                  </a:defRPr>
                </a:pPr>
                <a:endParaRPr lang="ca-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[1]Charts!$A$36:$A$63</c:f>
              <c:strCache>
                <c:ptCount val="28"/>
                <c:pt idx="0">
                  <c:v>BG</c:v>
                </c:pt>
                <c:pt idx="1">
                  <c:v>PL</c:v>
                </c:pt>
                <c:pt idx="2">
                  <c:v>PT</c:v>
                </c:pt>
                <c:pt idx="3">
                  <c:v>LV</c:v>
                </c:pt>
                <c:pt idx="4">
                  <c:v>CZ</c:v>
                </c:pt>
                <c:pt idx="5">
                  <c:v>SI</c:v>
                </c:pt>
                <c:pt idx="6">
                  <c:v>LT</c:v>
                </c:pt>
                <c:pt idx="7">
                  <c:v>MT</c:v>
                </c:pt>
                <c:pt idx="8">
                  <c:v>HR</c:v>
                </c:pt>
                <c:pt idx="9">
                  <c:v>RO</c:v>
                </c:pt>
                <c:pt idx="10">
                  <c:v>CY</c:v>
                </c:pt>
                <c:pt idx="11">
                  <c:v>DE</c:v>
                </c:pt>
                <c:pt idx="12">
                  <c:v>BE</c:v>
                </c:pt>
                <c:pt idx="13">
                  <c:v>EU</c:v>
                </c:pt>
                <c:pt idx="14">
                  <c:v>ES</c:v>
                </c:pt>
                <c:pt idx="15">
                  <c:v>SK</c:v>
                </c:pt>
                <c:pt idx="16">
                  <c:v>HU</c:v>
                </c:pt>
                <c:pt idx="17">
                  <c:v>EE</c:v>
                </c:pt>
                <c:pt idx="18">
                  <c:v>EL</c:v>
                </c:pt>
                <c:pt idx="19">
                  <c:v>IT</c:v>
                </c:pt>
                <c:pt idx="20">
                  <c:v>FR</c:v>
                </c:pt>
                <c:pt idx="21">
                  <c:v>IE</c:v>
                </c:pt>
                <c:pt idx="22">
                  <c:v>AT</c:v>
                </c:pt>
                <c:pt idx="23">
                  <c:v>NL</c:v>
                </c:pt>
                <c:pt idx="24">
                  <c:v>LU</c:v>
                </c:pt>
                <c:pt idx="25">
                  <c:v>DK</c:v>
                </c:pt>
                <c:pt idx="26">
                  <c:v>FI</c:v>
                </c:pt>
                <c:pt idx="27">
                  <c:v>SE</c:v>
                </c:pt>
              </c:strCache>
            </c:strRef>
          </c:cat>
          <c:val>
            <c:numRef>
              <c:f>[1]Charts!$C$36:$C$63</c:f>
              <c:numCache>
                <c:formatCode>0.0</c:formatCode>
                <c:ptCount val="28"/>
                <c:pt idx="0">
                  <c:v>3.4</c:v>
                </c:pt>
                <c:pt idx="1">
                  <c:v>5</c:v>
                </c:pt>
                <c:pt idx="2">
                  <c:v>6.4</c:v>
                </c:pt>
                <c:pt idx="3">
                  <c:v>9</c:v>
                </c:pt>
                <c:pt idx="4">
                  <c:v>9.1999999999999993</c:v>
                </c:pt>
                <c:pt idx="5">
                  <c:v>9.6</c:v>
                </c:pt>
                <c:pt idx="6">
                  <c:v>10.199999999999999</c:v>
                </c:pt>
                <c:pt idx="7">
                  <c:v>11.1</c:v>
                </c:pt>
                <c:pt idx="8">
                  <c:v>13.4</c:v>
                </c:pt>
                <c:pt idx="9">
                  <c:v>13.9</c:v>
                </c:pt>
                <c:pt idx="10">
                  <c:v>14.6</c:v>
                </c:pt>
                <c:pt idx="11">
                  <c:v>14.8</c:v>
                </c:pt>
                <c:pt idx="12">
                  <c:v>16.100000000000001</c:v>
                </c:pt>
                <c:pt idx="13">
                  <c:v>17.2</c:v>
                </c:pt>
                <c:pt idx="14">
                  <c:v>17.600000000000001</c:v>
                </c:pt>
                <c:pt idx="15">
                  <c:v>17.600000000000001</c:v>
                </c:pt>
                <c:pt idx="16">
                  <c:v>17.899999999999999</c:v>
                </c:pt>
                <c:pt idx="17">
                  <c:v>18</c:v>
                </c:pt>
                <c:pt idx="18">
                  <c:v>18.100000000000001</c:v>
                </c:pt>
                <c:pt idx="19">
                  <c:v>18.8</c:v>
                </c:pt>
                <c:pt idx="20">
                  <c:v>21.6</c:v>
                </c:pt>
                <c:pt idx="21">
                  <c:v>21.9</c:v>
                </c:pt>
                <c:pt idx="22">
                  <c:v>23.7</c:v>
                </c:pt>
                <c:pt idx="23">
                  <c:v>28.6</c:v>
                </c:pt>
                <c:pt idx="24">
                  <c:v>30</c:v>
                </c:pt>
                <c:pt idx="25">
                  <c:v>33.299999999999997</c:v>
                </c:pt>
                <c:pt idx="26">
                  <c:v>37.299999999999997</c:v>
                </c:pt>
                <c:pt idx="27">
                  <c:v>41</c:v>
                </c:pt>
              </c:numCache>
            </c:numRef>
          </c:val>
          <c:extLst>
            <c:ext xmlns:c16="http://schemas.microsoft.com/office/drawing/2014/chart" uri="{C3380CC4-5D6E-409C-BE32-E72D297353CC}">
              <c16:uniqueId val="{00000003-F47A-4BB5-BF4C-DFAD93FB6AF4}"/>
            </c:ext>
          </c:extLst>
        </c:ser>
        <c:dLbls>
          <c:showLegendKey val="0"/>
          <c:showVal val="0"/>
          <c:showCatName val="0"/>
          <c:showSerName val="0"/>
          <c:showPercent val="0"/>
          <c:showBubbleSize val="0"/>
        </c:dLbls>
        <c:gapWidth val="50"/>
        <c:axId val="1066683584"/>
        <c:axId val="1066683104"/>
      </c:barChart>
      <c:catAx>
        <c:axId val="106668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1C1E52"/>
                </a:solidFill>
                <a:latin typeface="+mn-lt"/>
                <a:ea typeface="+mn-ea"/>
                <a:cs typeface="+mn-cs"/>
              </a:defRPr>
            </a:pPr>
            <a:endParaRPr lang="ca-ES"/>
          </a:p>
        </c:txPr>
        <c:crossAx val="1066683104"/>
        <c:crosses val="autoZero"/>
        <c:auto val="1"/>
        <c:lblAlgn val="l"/>
        <c:lblOffset val="100"/>
        <c:noMultiLvlLbl val="0"/>
      </c:catAx>
      <c:valAx>
        <c:axId val="106668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C1E52"/>
                </a:solidFill>
                <a:latin typeface="+mn-lt"/>
                <a:ea typeface="+mn-ea"/>
                <a:cs typeface="+mn-cs"/>
              </a:defRPr>
            </a:pPr>
            <a:endParaRPr lang="ca-ES"/>
          </a:p>
        </c:txPr>
        <c:crossAx val="1066683584"/>
        <c:crosses val="autoZero"/>
        <c:crossBetween val="between"/>
      </c:valAx>
      <c:spPr>
        <a:noFill/>
        <a:ln>
          <a:noFill/>
        </a:ln>
        <a:effectLst/>
      </c:spPr>
    </c:plotArea>
    <c:legend>
      <c:legendPos val="b"/>
      <c:layout>
        <c:manualLayout>
          <c:xMode val="edge"/>
          <c:yMode val="edge"/>
          <c:x val="0.18577524836289946"/>
          <c:y val="0.91336311967488648"/>
          <c:w val="0.62704925699922698"/>
          <c:h val="5.301069818317637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C1E52"/>
              </a:solidFill>
              <a:latin typeface="+mn-lt"/>
              <a:ea typeface="+mn-ea"/>
              <a:cs typeface="+mn-cs"/>
            </a:defRPr>
          </a:pPr>
          <a:endParaRPr lang="ca-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C1E52"/>
          </a:solidFill>
        </a:defRPr>
      </a:pPr>
      <a:endParaRPr lang="ca-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'LUX 6th of March'!$AG$3</c:f>
              <c:strCache>
                <c:ptCount val="1"/>
                <c:pt idx="0">
                  <c:v>Physical (including threats) or sexual</c:v>
                </c:pt>
              </c:strCache>
            </c:strRef>
          </c:tx>
          <c:spPr>
            <a:solidFill>
              <a:srgbClr val="001262"/>
            </a:solidFill>
            <a:ln>
              <a:noFill/>
            </a:ln>
            <a:effectLst/>
          </c:spPr>
          <c:invertIfNegative val="0"/>
          <c:dLbls>
            <c:dLbl>
              <c:idx val="28"/>
              <c:layout>
                <c:manualLayout>
                  <c:x val="-1.1680408774890669E-2"/>
                  <c:y val="-6.344093539463886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FB-4155-B8EA-BE11F7EB065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('LUX 6th of March'!$AE$4:$AE$31,'LUX 6th of March'!$AE$33:$AE$34)</c:f>
              <c:strCache>
                <c:ptCount val="29"/>
                <c:pt idx="0">
                  <c:v>HU</c:v>
                </c:pt>
                <c:pt idx="1">
                  <c:v>RO</c:v>
                </c:pt>
                <c:pt idx="2">
                  <c:v>FI</c:v>
                </c:pt>
                <c:pt idx="3">
                  <c:v>SE</c:v>
                </c:pt>
                <c:pt idx="4">
                  <c:v>SK</c:v>
                </c:pt>
                <c:pt idx="5">
                  <c:v>CY</c:v>
                </c:pt>
                <c:pt idx="6">
                  <c:v>LU</c:v>
                </c:pt>
                <c:pt idx="7">
                  <c:v>DK</c:v>
                </c:pt>
                <c:pt idx="8">
                  <c:v>IE</c:v>
                </c:pt>
                <c:pt idx="9">
                  <c:v>EE</c:v>
                </c:pt>
                <c:pt idx="10">
                  <c:v>EL</c:v>
                </c:pt>
                <c:pt idx="11">
                  <c:v>FR</c:v>
                </c:pt>
                <c:pt idx="12">
                  <c:v>BE</c:v>
                </c:pt>
                <c:pt idx="13">
                  <c:v>AT</c:v>
                </c:pt>
                <c:pt idx="14">
                  <c:v>NL</c:v>
                </c:pt>
                <c:pt idx="15">
                  <c:v>LT</c:v>
                </c:pt>
                <c:pt idx="16">
                  <c:v>LV</c:v>
                </c:pt>
                <c:pt idx="17">
                  <c:v>DE</c:v>
                </c:pt>
                <c:pt idx="18">
                  <c:v>MT</c:v>
                </c:pt>
                <c:pt idx="19">
                  <c:v>ES</c:v>
                </c:pt>
                <c:pt idx="20">
                  <c:v>IT</c:v>
                </c:pt>
                <c:pt idx="21">
                  <c:v>CZ</c:v>
                </c:pt>
                <c:pt idx="22">
                  <c:v>SI</c:v>
                </c:pt>
                <c:pt idx="23">
                  <c:v>HR</c:v>
                </c:pt>
                <c:pt idx="24">
                  <c:v>PL</c:v>
                </c:pt>
                <c:pt idx="25">
                  <c:v>PT</c:v>
                </c:pt>
                <c:pt idx="26">
                  <c:v>BG</c:v>
                </c:pt>
                <c:pt idx="28">
                  <c:v>EU-27</c:v>
                </c:pt>
              </c:strCache>
              <c:extLst/>
            </c:strRef>
          </c:cat>
          <c:val>
            <c:numRef>
              <c:f>('LUX 6th of March'!$AG$4:$AG$31,'LUX 6th of March'!$AG$33:$AG$34)</c:f>
              <c:numCache>
                <c:formatCode>#,#00</c:formatCode>
                <c:ptCount val="29"/>
                <c:pt idx="0">
                  <c:v>41.1</c:v>
                </c:pt>
                <c:pt idx="1">
                  <c:v>37</c:v>
                </c:pt>
                <c:pt idx="2">
                  <c:v>33.799999999999997</c:v>
                </c:pt>
                <c:pt idx="3">
                  <c:v>31</c:v>
                </c:pt>
                <c:pt idx="4">
                  <c:v>30.7</c:v>
                </c:pt>
                <c:pt idx="5">
                  <c:v>30</c:v>
                </c:pt>
                <c:pt idx="6">
                  <c:v>26.6</c:v>
                </c:pt>
                <c:pt idx="7">
                  <c:v>25.7</c:v>
                </c:pt>
                <c:pt idx="8">
                  <c:v>22.7</c:v>
                </c:pt>
                <c:pt idx="9">
                  <c:v>21.8</c:v>
                </c:pt>
                <c:pt idx="10">
                  <c:v>21.7</c:v>
                </c:pt>
                <c:pt idx="11">
                  <c:v>17.7</c:v>
                </c:pt>
                <c:pt idx="12">
                  <c:v>17.100000000000001</c:v>
                </c:pt>
                <c:pt idx="13">
                  <c:v>17.100000000000001</c:v>
                </c:pt>
                <c:pt idx="14">
                  <c:v>16.7</c:v>
                </c:pt>
                <c:pt idx="15">
                  <c:v>16.600000000000001</c:v>
                </c:pt>
                <c:pt idx="16">
                  <c:v>16.100000000000001</c:v>
                </c:pt>
                <c:pt idx="17">
                  <c:v>15.8</c:v>
                </c:pt>
                <c:pt idx="18">
                  <c:v>14.6</c:v>
                </c:pt>
                <c:pt idx="19">
                  <c:v>14.4</c:v>
                </c:pt>
                <c:pt idx="20">
                  <c:v>13.6</c:v>
                </c:pt>
                <c:pt idx="21">
                  <c:v>13.4</c:v>
                </c:pt>
                <c:pt idx="22">
                  <c:v>13.4</c:v>
                </c:pt>
                <c:pt idx="23">
                  <c:v>12.7</c:v>
                </c:pt>
                <c:pt idx="24">
                  <c:v>11.2</c:v>
                </c:pt>
                <c:pt idx="25">
                  <c:v>10.3</c:v>
                </c:pt>
                <c:pt idx="26">
                  <c:v>9.3000000000000007</c:v>
                </c:pt>
                <c:pt idx="28">
                  <c:v>17.7</c:v>
                </c:pt>
              </c:numCache>
              <c:extLst/>
            </c:numRef>
          </c:val>
          <c:extLst>
            <c:ext xmlns:c16="http://schemas.microsoft.com/office/drawing/2014/chart" uri="{C3380CC4-5D6E-409C-BE32-E72D297353CC}">
              <c16:uniqueId val="{00000000-07FB-4155-B8EA-BE11F7EB065D}"/>
            </c:ext>
          </c:extLst>
        </c:ser>
        <c:ser>
          <c:idx val="0"/>
          <c:order val="1"/>
          <c:tx>
            <c:strRef>
              <c:f>'LUX 6th of March'!$AF$3</c:f>
              <c:strCache>
                <c:ptCount val="1"/>
                <c:pt idx="0">
                  <c:v>Psychological</c:v>
                </c:pt>
              </c:strCache>
            </c:strRef>
          </c:tx>
          <c:spPr>
            <a:solidFill>
              <a:srgbClr val="ED1B58"/>
            </a:solidFill>
            <a:ln>
              <a:noFill/>
            </a:ln>
            <a:effectLst/>
          </c:spPr>
          <c:invertIfNegative val="0"/>
          <c:dLbls>
            <c:dLbl>
              <c:idx val="28"/>
              <c:showLegendKey val="0"/>
              <c:showVal val="1"/>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07FB-4155-B8EA-BE11F7EB065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('LUX 6th of March'!$AE$4:$AE$31,'LUX 6th of March'!$AE$33:$AE$34)</c:f>
              <c:strCache>
                <c:ptCount val="29"/>
                <c:pt idx="0">
                  <c:v>HU</c:v>
                </c:pt>
                <c:pt idx="1">
                  <c:v>RO</c:v>
                </c:pt>
                <c:pt idx="2">
                  <c:v>FI</c:v>
                </c:pt>
                <c:pt idx="3">
                  <c:v>SE</c:v>
                </c:pt>
                <c:pt idx="4">
                  <c:v>SK</c:v>
                </c:pt>
                <c:pt idx="5">
                  <c:v>CY</c:v>
                </c:pt>
                <c:pt idx="6">
                  <c:v>LU</c:v>
                </c:pt>
                <c:pt idx="7">
                  <c:v>DK</c:v>
                </c:pt>
                <c:pt idx="8">
                  <c:v>IE</c:v>
                </c:pt>
                <c:pt idx="9">
                  <c:v>EE</c:v>
                </c:pt>
                <c:pt idx="10">
                  <c:v>EL</c:v>
                </c:pt>
                <c:pt idx="11">
                  <c:v>FR</c:v>
                </c:pt>
                <c:pt idx="12">
                  <c:v>BE</c:v>
                </c:pt>
                <c:pt idx="13">
                  <c:v>AT</c:v>
                </c:pt>
                <c:pt idx="14">
                  <c:v>NL</c:v>
                </c:pt>
                <c:pt idx="15">
                  <c:v>LT</c:v>
                </c:pt>
                <c:pt idx="16">
                  <c:v>LV</c:v>
                </c:pt>
                <c:pt idx="17">
                  <c:v>DE</c:v>
                </c:pt>
                <c:pt idx="18">
                  <c:v>MT</c:v>
                </c:pt>
                <c:pt idx="19">
                  <c:v>ES</c:v>
                </c:pt>
                <c:pt idx="20">
                  <c:v>IT</c:v>
                </c:pt>
                <c:pt idx="21">
                  <c:v>CZ</c:v>
                </c:pt>
                <c:pt idx="22">
                  <c:v>SI</c:v>
                </c:pt>
                <c:pt idx="23">
                  <c:v>HR</c:v>
                </c:pt>
                <c:pt idx="24">
                  <c:v>PL</c:v>
                </c:pt>
                <c:pt idx="25">
                  <c:v>PT</c:v>
                </c:pt>
                <c:pt idx="26">
                  <c:v>BG</c:v>
                </c:pt>
                <c:pt idx="28">
                  <c:v>EU-27</c:v>
                </c:pt>
              </c:strCache>
              <c:extLst/>
            </c:strRef>
          </c:cat>
          <c:val>
            <c:numRef>
              <c:f>('LUX 6th of March'!$AF$4:$AF$31,'LUX 6th of March'!$AF$33:$AF$34)</c:f>
              <c:numCache>
                <c:formatCode>#,#00</c:formatCode>
                <c:ptCount val="29"/>
                <c:pt idx="0">
                  <c:v>52.1</c:v>
                </c:pt>
                <c:pt idx="1">
                  <c:v>45.5</c:v>
                </c:pt>
                <c:pt idx="2">
                  <c:v>50.2</c:v>
                </c:pt>
                <c:pt idx="3">
                  <c:v>44.9</c:v>
                </c:pt>
                <c:pt idx="4">
                  <c:v>48.9</c:v>
                </c:pt>
                <c:pt idx="5">
                  <c:v>42.6</c:v>
                </c:pt>
                <c:pt idx="6">
                  <c:v>45.3</c:v>
                </c:pt>
                <c:pt idx="7">
                  <c:v>41.9</c:v>
                </c:pt>
                <c:pt idx="8">
                  <c:v>33.200000000000003</c:v>
                </c:pt>
                <c:pt idx="9">
                  <c:v>39.299999999999997</c:v>
                </c:pt>
                <c:pt idx="10">
                  <c:v>40.4</c:v>
                </c:pt>
                <c:pt idx="11">
                  <c:v>27.9</c:v>
                </c:pt>
                <c:pt idx="12">
                  <c:v>29.9</c:v>
                </c:pt>
                <c:pt idx="13">
                  <c:v>36.9</c:v>
                </c:pt>
                <c:pt idx="14">
                  <c:v>31.8</c:v>
                </c:pt>
                <c:pt idx="15">
                  <c:v>29.5</c:v>
                </c:pt>
                <c:pt idx="16">
                  <c:v>28.8</c:v>
                </c:pt>
                <c:pt idx="17">
                  <c:v>30</c:v>
                </c:pt>
                <c:pt idx="18">
                  <c:v>24.6</c:v>
                </c:pt>
                <c:pt idx="19">
                  <c:v>27.6</c:v>
                </c:pt>
                <c:pt idx="20">
                  <c:v>22.5</c:v>
                </c:pt>
                <c:pt idx="21">
                  <c:v>31.3</c:v>
                </c:pt>
                <c:pt idx="22">
                  <c:v>26.3</c:v>
                </c:pt>
                <c:pt idx="23">
                  <c:v>26.9</c:v>
                </c:pt>
                <c:pt idx="24">
                  <c:v>19.100000000000001</c:v>
                </c:pt>
                <c:pt idx="25">
                  <c:v>21.8</c:v>
                </c:pt>
                <c:pt idx="26">
                  <c:v>19.399999999999999</c:v>
                </c:pt>
                <c:pt idx="28">
                  <c:v>29.9</c:v>
                </c:pt>
              </c:numCache>
              <c:extLst/>
            </c:numRef>
          </c:val>
          <c:extLst>
            <c:ext xmlns:c16="http://schemas.microsoft.com/office/drawing/2014/chart" uri="{C3380CC4-5D6E-409C-BE32-E72D297353CC}">
              <c16:uniqueId val="{00000001-07FB-4155-B8EA-BE11F7EB065D}"/>
            </c:ext>
          </c:extLst>
        </c:ser>
        <c:dLbls>
          <c:showLegendKey val="0"/>
          <c:showVal val="0"/>
          <c:showCatName val="0"/>
          <c:showSerName val="0"/>
          <c:showPercent val="0"/>
          <c:showBubbleSize val="0"/>
        </c:dLbls>
        <c:gapWidth val="149"/>
        <c:overlap val="-48"/>
        <c:axId val="905961023"/>
        <c:axId val="905956703"/>
      </c:barChart>
      <c:catAx>
        <c:axId val="90596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05956703"/>
        <c:crosses val="autoZero"/>
        <c:auto val="1"/>
        <c:lblAlgn val="ctr"/>
        <c:lblOffset val="100"/>
        <c:noMultiLvlLbl val="0"/>
      </c:catAx>
      <c:valAx>
        <c:axId val="905956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05961023"/>
        <c:crosses val="autoZero"/>
        <c:crossBetween val="between"/>
      </c:valAx>
      <c:spPr>
        <a:noFill/>
        <a:ln>
          <a:noFill/>
        </a:ln>
        <a:effectLst/>
      </c:spPr>
    </c:plotArea>
    <c:legend>
      <c:legendPos val="b"/>
      <c:layout>
        <c:manualLayout>
          <c:xMode val="edge"/>
          <c:yMode val="edge"/>
          <c:x val="0.28946207710252292"/>
          <c:y val="0.89372344373546009"/>
          <c:w val="0.41440119510684159"/>
          <c:h val="5.78301914040127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68591426071744E-2"/>
          <c:y val="4.9158491951838121E-2"/>
          <c:w val="0.91677682260341065"/>
          <c:h val="0.79156496282043676"/>
        </c:manualLayout>
      </c:layout>
      <c:barChart>
        <c:barDir val="col"/>
        <c:grouping val="stacked"/>
        <c:varyColors val="0"/>
        <c:ser>
          <c:idx val="0"/>
          <c:order val="0"/>
          <c:tx>
            <c:strRef>
              <c:f>EU!$CG$4</c:f>
              <c:strCache>
                <c:ptCount val="1"/>
                <c:pt idx="0">
                  <c:v>Physical (including threats and not sexual)</c:v>
                </c:pt>
              </c:strCache>
            </c:strRef>
          </c:tx>
          <c:spPr>
            <a:solidFill>
              <a:srgbClr val="ED1B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(EU!$CF$5:$CF$19,EU!$CF$21:$CF$32,EU!$CF$34:$CF$35)</c:f>
              <c:strCache>
                <c:ptCount val="28"/>
                <c:pt idx="0">
                  <c:v>HU</c:v>
                </c:pt>
                <c:pt idx="1">
                  <c:v>RO</c:v>
                </c:pt>
                <c:pt idx="2">
                  <c:v>FI</c:v>
                </c:pt>
                <c:pt idx="3">
                  <c:v>CY</c:v>
                </c:pt>
                <c:pt idx="4">
                  <c:v>EL</c:v>
                </c:pt>
                <c:pt idx="5">
                  <c:v>SK</c:v>
                </c:pt>
                <c:pt idx="6">
                  <c:v>LU</c:v>
                </c:pt>
                <c:pt idx="7">
                  <c:v>EE</c:v>
                </c:pt>
                <c:pt idx="8">
                  <c:v>DK</c:v>
                </c:pt>
                <c:pt idx="9">
                  <c:v>SE</c:v>
                </c:pt>
                <c:pt idx="10">
                  <c:v>IE</c:v>
                </c:pt>
                <c:pt idx="11">
                  <c:v>IT</c:v>
                </c:pt>
                <c:pt idx="12">
                  <c:v>LV</c:v>
                </c:pt>
                <c:pt idx="13">
                  <c:v>AT</c:v>
                </c:pt>
                <c:pt idx="14">
                  <c:v>LT</c:v>
                </c:pt>
                <c:pt idx="15">
                  <c:v>BE</c:v>
                </c:pt>
                <c:pt idx="16">
                  <c:v>SI</c:v>
                </c:pt>
                <c:pt idx="17">
                  <c:v>NL</c:v>
                </c:pt>
                <c:pt idx="18">
                  <c:v>MT</c:v>
                </c:pt>
                <c:pt idx="19">
                  <c:v>FR</c:v>
                </c:pt>
                <c:pt idx="20">
                  <c:v>DE</c:v>
                </c:pt>
                <c:pt idx="21">
                  <c:v>HR</c:v>
                </c:pt>
                <c:pt idx="22">
                  <c:v>ES</c:v>
                </c:pt>
                <c:pt idx="23">
                  <c:v>PL</c:v>
                </c:pt>
                <c:pt idx="24">
                  <c:v>CZ</c:v>
                </c:pt>
                <c:pt idx="25">
                  <c:v>BG</c:v>
                </c:pt>
                <c:pt idx="27">
                  <c:v>EU</c:v>
                </c:pt>
              </c:strCache>
              <c:extLst/>
            </c:strRef>
          </c:cat>
          <c:val>
            <c:numRef>
              <c:f>(EU!$CG$5:$CG$19,EU!$CG$21:$CG$32,EU!$CG$34:$CG$35)</c:f>
              <c:numCache>
                <c:formatCode>0.0</c:formatCode>
                <c:ptCount val="28"/>
                <c:pt idx="0">
                  <c:v>29</c:v>
                </c:pt>
                <c:pt idx="1">
                  <c:v>26.8</c:v>
                </c:pt>
                <c:pt idx="2">
                  <c:v>23.6</c:v>
                </c:pt>
                <c:pt idx="3">
                  <c:v>19.8</c:v>
                </c:pt>
                <c:pt idx="4">
                  <c:v>17.5</c:v>
                </c:pt>
                <c:pt idx="5">
                  <c:v>17.399999999999999</c:v>
                </c:pt>
                <c:pt idx="6">
                  <c:v>15.5</c:v>
                </c:pt>
                <c:pt idx="7">
                  <c:v>14.5</c:v>
                </c:pt>
                <c:pt idx="8">
                  <c:v>14.3</c:v>
                </c:pt>
                <c:pt idx="9">
                  <c:v>13.4</c:v>
                </c:pt>
                <c:pt idx="10">
                  <c:v>12.9</c:v>
                </c:pt>
                <c:pt idx="11">
                  <c:v>12.3</c:v>
                </c:pt>
                <c:pt idx="12">
                  <c:v>12.3</c:v>
                </c:pt>
                <c:pt idx="13">
                  <c:v>11.8</c:v>
                </c:pt>
                <c:pt idx="14">
                  <c:v>11.5</c:v>
                </c:pt>
                <c:pt idx="15">
                  <c:v>11</c:v>
                </c:pt>
                <c:pt idx="16">
                  <c:v>10.7</c:v>
                </c:pt>
                <c:pt idx="17">
                  <c:v>10.5</c:v>
                </c:pt>
                <c:pt idx="18">
                  <c:v>10.4</c:v>
                </c:pt>
                <c:pt idx="19">
                  <c:v>9.6999999999999993</c:v>
                </c:pt>
                <c:pt idx="20">
                  <c:v>9.6</c:v>
                </c:pt>
                <c:pt idx="21">
                  <c:v>9.5</c:v>
                </c:pt>
                <c:pt idx="22">
                  <c:v>8.4</c:v>
                </c:pt>
                <c:pt idx="23">
                  <c:v>8.1</c:v>
                </c:pt>
                <c:pt idx="24">
                  <c:v>8.1</c:v>
                </c:pt>
                <c:pt idx="25">
                  <c:v>6.9</c:v>
                </c:pt>
                <c:pt idx="27">
                  <c:v>11.6</c:v>
                </c:pt>
              </c:numCache>
              <c:extLst/>
            </c:numRef>
          </c:val>
          <c:extLst>
            <c:ext xmlns:c16="http://schemas.microsoft.com/office/drawing/2014/chart" uri="{C3380CC4-5D6E-409C-BE32-E72D297353CC}">
              <c16:uniqueId val="{00000000-7173-4DFE-9797-B2771A49C3D1}"/>
            </c:ext>
          </c:extLst>
        </c:ser>
        <c:ser>
          <c:idx val="1"/>
          <c:order val="1"/>
          <c:tx>
            <c:strRef>
              <c:f>EU!$CH$4</c:f>
              <c:strCache>
                <c:ptCount val="1"/>
                <c:pt idx="0">
                  <c:v>Sexual</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(EU!$CF$5:$CF$19,EU!$CF$21:$CF$32,EU!$CF$34:$CF$35)</c:f>
              <c:strCache>
                <c:ptCount val="28"/>
                <c:pt idx="0">
                  <c:v>HU</c:v>
                </c:pt>
                <c:pt idx="1">
                  <c:v>RO</c:v>
                </c:pt>
                <c:pt idx="2">
                  <c:v>FI</c:v>
                </c:pt>
                <c:pt idx="3">
                  <c:v>CY</c:v>
                </c:pt>
                <c:pt idx="4">
                  <c:v>EL</c:v>
                </c:pt>
                <c:pt idx="5">
                  <c:v>SK</c:v>
                </c:pt>
                <c:pt idx="6">
                  <c:v>LU</c:v>
                </c:pt>
                <c:pt idx="7">
                  <c:v>EE</c:v>
                </c:pt>
                <c:pt idx="8">
                  <c:v>DK</c:v>
                </c:pt>
                <c:pt idx="9">
                  <c:v>SE</c:v>
                </c:pt>
                <c:pt idx="10">
                  <c:v>IE</c:v>
                </c:pt>
                <c:pt idx="11">
                  <c:v>IT</c:v>
                </c:pt>
                <c:pt idx="12">
                  <c:v>LV</c:v>
                </c:pt>
                <c:pt idx="13">
                  <c:v>AT</c:v>
                </c:pt>
                <c:pt idx="14">
                  <c:v>LT</c:v>
                </c:pt>
                <c:pt idx="15">
                  <c:v>BE</c:v>
                </c:pt>
                <c:pt idx="16">
                  <c:v>SI</c:v>
                </c:pt>
                <c:pt idx="17">
                  <c:v>NL</c:v>
                </c:pt>
                <c:pt idx="18">
                  <c:v>MT</c:v>
                </c:pt>
                <c:pt idx="19">
                  <c:v>FR</c:v>
                </c:pt>
                <c:pt idx="20">
                  <c:v>DE</c:v>
                </c:pt>
                <c:pt idx="21">
                  <c:v>HR</c:v>
                </c:pt>
                <c:pt idx="22">
                  <c:v>ES</c:v>
                </c:pt>
                <c:pt idx="23">
                  <c:v>PL</c:v>
                </c:pt>
                <c:pt idx="24">
                  <c:v>CZ</c:v>
                </c:pt>
                <c:pt idx="25">
                  <c:v>BG</c:v>
                </c:pt>
                <c:pt idx="27">
                  <c:v>EU</c:v>
                </c:pt>
              </c:strCache>
              <c:extLst/>
            </c:strRef>
          </c:cat>
          <c:val>
            <c:numRef>
              <c:f>(EU!$CH$5:$CH$19,EU!$CH$21:$CH$32,EU!$CH$34:$CH$35)</c:f>
              <c:numCache>
                <c:formatCode>0.0</c:formatCode>
                <c:ptCount val="28"/>
                <c:pt idx="0">
                  <c:v>14.7</c:v>
                </c:pt>
                <c:pt idx="1">
                  <c:v>12.4</c:v>
                </c:pt>
                <c:pt idx="2">
                  <c:v>12.7</c:v>
                </c:pt>
                <c:pt idx="3">
                  <c:v>10.5</c:v>
                </c:pt>
                <c:pt idx="4">
                  <c:v>7.3</c:v>
                </c:pt>
                <c:pt idx="5">
                  <c:v>15.4</c:v>
                </c:pt>
                <c:pt idx="6">
                  <c:v>14.2</c:v>
                </c:pt>
                <c:pt idx="7">
                  <c:v>11.8</c:v>
                </c:pt>
                <c:pt idx="8">
                  <c:v>13.3</c:v>
                </c:pt>
                <c:pt idx="9">
                  <c:v>18.3</c:v>
                </c:pt>
                <c:pt idx="10">
                  <c:v>11.2</c:v>
                </c:pt>
                <c:pt idx="11">
                  <c:v>5.7</c:v>
                </c:pt>
                <c:pt idx="12">
                  <c:v>4.5999999999999996</c:v>
                </c:pt>
                <c:pt idx="13">
                  <c:v>8.3000000000000007</c:v>
                </c:pt>
                <c:pt idx="14">
                  <c:v>5.5</c:v>
                </c:pt>
                <c:pt idx="15">
                  <c:v>8.6999999999999993</c:v>
                </c:pt>
                <c:pt idx="16">
                  <c:v>4.2</c:v>
                </c:pt>
                <c:pt idx="17">
                  <c:v>9.3000000000000007</c:v>
                </c:pt>
                <c:pt idx="18">
                  <c:v>5.8</c:v>
                </c:pt>
                <c:pt idx="19">
                  <c:v>9.6</c:v>
                </c:pt>
                <c:pt idx="20">
                  <c:v>8.6999999999999993</c:v>
                </c:pt>
                <c:pt idx="21">
                  <c:v>5.8</c:v>
                </c:pt>
                <c:pt idx="22">
                  <c:v>7.5</c:v>
                </c:pt>
                <c:pt idx="23">
                  <c:v>3.4</c:v>
                </c:pt>
                <c:pt idx="24">
                  <c:v>6.3</c:v>
                </c:pt>
                <c:pt idx="25">
                  <c:v>2.6</c:v>
                </c:pt>
                <c:pt idx="27">
                  <c:v>8.1999999999999993</c:v>
                </c:pt>
              </c:numCache>
              <c:extLst/>
            </c:numRef>
          </c:val>
          <c:extLst>
            <c:ext xmlns:c16="http://schemas.microsoft.com/office/drawing/2014/chart" uri="{C3380CC4-5D6E-409C-BE32-E72D297353CC}">
              <c16:uniqueId val="{00000001-7173-4DFE-9797-B2771A49C3D1}"/>
            </c:ext>
          </c:extLst>
        </c:ser>
        <c:dLbls>
          <c:dLblPos val="ctr"/>
          <c:showLegendKey val="0"/>
          <c:showVal val="1"/>
          <c:showCatName val="0"/>
          <c:showSerName val="0"/>
          <c:showPercent val="0"/>
          <c:showBubbleSize val="0"/>
        </c:dLbls>
        <c:gapWidth val="30"/>
        <c:overlap val="100"/>
        <c:axId val="1779883632"/>
        <c:axId val="1779874032"/>
      </c:barChart>
      <c:catAx>
        <c:axId val="177988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defRPr sz="900" b="0" i="0" u="none" strike="noStrike" kern="1200" baseline="0">
                <a:solidFill>
                  <a:schemeClr val="tx1"/>
                </a:solidFill>
                <a:latin typeface="+mn-lt"/>
                <a:ea typeface="+mn-ea"/>
                <a:cs typeface="+mn-cs"/>
              </a:defRPr>
            </a:pPr>
            <a:endParaRPr lang="en-US"/>
          </a:p>
        </c:txPr>
        <c:crossAx val="1779874032"/>
        <c:crosses val="autoZero"/>
        <c:auto val="1"/>
        <c:lblAlgn val="ctr"/>
        <c:lblOffset val="100"/>
        <c:noMultiLvlLbl val="0"/>
      </c:catAx>
      <c:valAx>
        <c:axId val="1779874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7988363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'[FRA-EIGE tables from Eurostat_rev_for presentations.xlsx]Fig X - deleted'!$M$3</c:f>
              <c:strCache>
                <c:ptCount val="1"/>
                <c:pt idx="0">
                  <c:v>Rape</c:v>
                </c:pt>
              </c:strCache>
            </c:strRef>
          </c:tx>
          <c:spPr>
            <a:solidFill>
              <a:srgbClr val="ED1B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presentations.xlsx]Fig X - deleted'!$L$4:$L$32</c:f>
              <c:strCache>
                <c:ptCount val="29"/>
                <c:pt idx="0">
                  <c:v>FI</c:v>
                </c:pt>
                <c:pt idx="1">
                  <c:v>SE</c:v>
                </c:pt>
                <c:pt idx="2">
                  <c:v>DK</c:v>
                </c:pt>
                <c:pt idx="3">
                  <c:v>NL</c:v>
                </c:pt>
                <c:pt idx="4">
                  <c:v>LU</c:v>
                </c:pt>
                <c:pt idx="5">
                  <c:v>IE</c:v>
                </c:pt>
                <c:pt idx="6">
                  <c:v>AT</c:v>
                </c:pt>
                <c:pt idx="7">
                  <c:v>FR</c:v>
                </c:pt>
                <c:pt idx="8">
                  <c:v>EL</c:v>
                </c:pt>
                <c:pt idx="9">
                  <c:v>IT</c:v>
                </c:pt>
                <c:pt idx="10">
                  <c:v>EE</c:v>
                </c:pt>
                <c:pt idx="11">
                  <c:v>ES</c:v>
                </c:pt>
                <c:pt idx="12">
                  <c:v>HU</c:v>
                </c:pt>
                <c:pt idx="13">
                  <c:v>BE</c:v>
                </c:pt>
                <c:pt idx="14">
                  <c:v>HR</c:v>
                </c:pt>
                <c:pt idx="15">
                  <c:v>SK</c:v>
                </c:pt>
                <c:pt idx="16">
                  <c:v>SI</c:v>
                </c:pt>
                <c:pt idx="17">
                  <c:v>MT</c:v>
                </c:pt>
                <c:pt idx="18">
                  <c:v>CY</c:v>
                </c:pt>
                <c:pt idx="19">
                  <c:v>DE</c:v>
                </c:pt>
                <c:pt idx="20">
                  <c:v>RO</c:v>
                </c:pt>
                <c:pt idx="21">
                  <c:v>LV</c:v>
                </c:pt>
                <c:pt idx="22">
                  <c:v>LT</c:v>
                </c:pt>
                <c:pt idx="23">
                  <c:v>PT</c:v>
                </c:pt>
                <c:pt idx="24">
                  <c:v>CZ</c:v>
                </c:pt>
                <c:pt idx="25">
                  <c:v>PL</c:v>
                </c:pt>
                <c:pt idx="26">
                  <c:v>BG</c:v>
                </c:pt>
                <c:pt idx="28">
                  <c:v>EU-27</c:v>
                </c:pt>
              </c:strCache>
            </c:strRef>
          </c:cat>
          <c:val>
            <c:numRef>
              <c:f>'[FRA-EIGE tables from Eurostat_rev_for presentations.xlsx]Fig X - deleted'!$M$4:$M$32</c:f>
              <c:numCache>
                <c:formatCode>0.0</c:formatCode>
                <c:ptCount val="29"/>
                <c:pt idx="0">
                  <c:v>9.8000000000000007</c:v>
                </c:pt>
                <c:pt idx="1">
                  <c:v>12.6</c:v>
                </c:pt>
                <c:pt idx="2">
                  <c:v>8.9</c:v>
                </c:pt>
                <c:pt idx="3">
                  <c:v>7</c:v>
                </c:pt>
                <c:pt idx="4">
                  <c:v>7.4</c:v>
                </c:pt>
                <c:pt idx="5">
                  <c:v>5.0999999999999996</c:v>
                </c:pt>
                <c:pt idx="6">
                  <c:v>4.0999999999999996</c:v>
                </c:pt>
                <c:pt idx="7">
                  <c:v>4.9000000000000004</c:v>
                </c:pt>
                <c:pt idx="8">
                  <c:v>2</c:v>
                </c:pt>
                <c:pt idx="9">
                  <c:v>3.4</c:v>
                </c:pt>
                <c:pt idx="10">
                  <c:v>5.8</c:v>
                </c:pt>
                <c:pt idx="11">
                  <c:v>2.7</c:v>
                </c:pt>
                <c:pt idx="12">
                  <c:v>3</c:v>
                </c:pt>
                <c:pt idx="13">
                  <c:v>4</c:v>
                </c:pt>
                <c:pt idx="14">
                  <c:v>2.1</c:v>
                </c:pt>
                <c:pt idx="15">
                  <c:v>3.8</c:v>
                </c:pt>
                <c:pt idx="16">
                  <c:v>1.5</c:v>
                </c:pt>
                <c:pt idx="17">
                  <c:v>3</c:v>
                </c:pt>
                <c:pt idx="18">
                  <c:v>3</c:v>
                </c:pt>
                <c:pt idx="19">
                  <c:v>4.5</c:v>
                </c:pt>
                <c:pt idx="20">
                  <c:v>2.5</c:v>
                </c:pt>
                <c:pt idx="21">
                  <c:v>2.4</c:v>
                </c:pt>
                <c:pt idx="22">
                  <c:v>2.6</c:v>
                </c:pt>
                <c:pt idx="23">
                  <c:v>1</c:v>
                </c:pt>
                <c:pt idx="24">
                  <c:v>2.7</c:v>
                </c:pt>
                <c:pt idx="25">
                  <c:v>0.6</c:v>
                </c:pt>
                <c:pt idx="26">
                  <c:v>1.5</c:v>
                </c:pt>
                <c:pt idx="28">
                  <c:v>3.8</c:v>
                </c:pt>
              </c:numCache>
            </c:numRef>
          </c:val>
          <c:extLst>
            <c:ext xmlns:c16="http://schemas.microsoft.com/office/drawing/2014/chart" uri="{C3380CC4-5D6E-409C-BE32-E72D297353CC}">
              <c16:uniqueId val="{00000000-4C1F-43C2-8AC2-4761C21BFF3F}"/>
            </c:ext>
          </c:extLst>
        </c:ser>
        <c:ser>
          <c:idx val="1"/>
          <c:order val="1"/>
          <c:tx>
            <c:strRef>
              <c:f>'[FRA-EIGE tables from Eurostat_rev_for presentations.xlsx]Fig X - deleted'!$N$3</c:f>
              <c:strCache>
                <c:ptCount val="1"/>
                <c:pt idx="0">
                  <c:v>Sexual violence other than rape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presentations.xlsx]Fig X - deleted'!$L$4:$L$32</c:f>
              <c:strCache>
                <c:ptCount val="29"/>
                <c:pt idx="0">
                  <c:v>FI</c:v>
                </c:pt>
                <c:pt idx="1">
                  <c:v>SE</c:v>
                </c:pt>
                <c:pt idx="2">
                  <c:v>DK</c:v>
                </c:pt>
                <c:pt idx="3">
                  <c:v>NL</c:v>
                </c:pt>
                <c:pt idx="4">
                  <c:v>LU</c:v>
                </c:pt>
                <c:pt idx="5">
                  <c:v>IE</c:v>
                </c:pt>
                <c:pt idx="6">
                  <c:v>AT</c:v>
                </c:pt>
                <c:pt idx="7">
                  <c:v>FR</c:v>
                </c:pt>
                <c:pt idx="8">
                  <c:v>EL</c:v>
                </c:pt>
                <c:pt idx="9">
                  <c:v>IT</c:v>
                </c:pt>
                <c:pt idx="10">
                  <c:v>EE</c:v>
                </c:pt>
                <c:pt idx="11">
                  <c:v>ES</c:v>
                </c:pt>
                <c:pt idx="12">
                  <c:v>HU</c:v>
                </c:pt>
                <c:pt idx="13">
                  <c:v>BE</c:v>
                </c:pt>
                <c:pt idx="14">
                  <c:v>HR</c:v>
                </c:pt>
                <c:pt idx="15">
                  <c:v>SK</c:v>
                </c:pt>
                <c:pt idx="16">
                  <c:v>SI</c:v>
                </c:pt>
                <c:pt idx="17">
                  <c:v>MT</c:v>
                </c:pt>
                <c:pt idx="18">
                  <c:v>CY</c:v>
                </c:pt>
                <c:pt idx="19">
                  <c:v>DE</c:v>
                </c:pt>
                <c:pt idx="20">
                  <c:v>RO</c:v>
                </c:pt>
                <c:pt idx="21">
                  <c:v>LV</c:v>
                </c:pt>
                <c:pt idx="22">
                  <c:v>LT</c:v>
                </c:pt>
                <c:pt idx="23">
                  <c:v>PT</c:v>
                </c:pt>
                <c:pt idx="24">
                  <c:v>CZ</c:v>
                </c:pt>
                <c:pt idx="25">
                  <c:v>PL</c:v>
                </c:pt>
                <c:pt idx="26">
                  <c:v>BG</c:v>
                </c:pt>
                <c:pt idx="28">
                  <c:v>EU-27</c:v>
                </c:pt>
              </c:strCache>
            </c:strRef>
          </c:cat>
          <c:val>
            <c:numRef>
              <c:f>'[FRA-EIGE tables from Eurostat_rev_for presentations.xlsx]Fig X - deleted'!$N$4:$N$32</c:f>
              <c:numCache>
                <c:formatCode>0.0</c:formatCode>
                <c:ptCount val="29"/>
                <c:pt idx="0">
                  <c:v>24.400000000000002</c:v>
                </c:pt>
                <c:pt idx="1">
                  <c:v>22.299999999999997</c:v>
                </c:pt>
                <c:pt idx="2">
                  <c:v>19.899999999999999</c:v>
                </c:pt>
                <c:pt idx="3">
                  <c:v>18.8</c:v>
                </c:pt>
                <c:pt idx="4">
                  <c:v>15.6</c:v>
                </c:pt>
                <c:pt idx="5">
                  <c:v>9.8000000000000007</c:v>
                </c:pt>
                <c:pt idx="6">
                  <c:v>16</c:v>
                </c:pt>
                <c:pt idx="7">
                  <c:v>11.9</c:v>
                </c:pt>
                <c:pt idx="8">
                  <c:v>12.5</c:v>
                </c:pt>
                <c:pt idx="9">
                  <c:v>14.299999999999999</c:v>
                </c:pt>
                <c:pt idx="10">
                  <c:v>7.0000000000000009</c:v>
                </c:pt>
                <c:pt idx="11">
                  <c:v>10.8</c:v>
                </c:pt>
                <c:pt idx="12">
                  <c:v>5.4</c:v>
                </c:pt>
                <c:pt idx="13">
                  <c:v>7.5</c:v>
                </c:pt>
                <c:pt idx="14">
                  <c:v>8.7000000000000011</c:v>
                </c:pt>
                <c:pt idx="15">
                  <c:v>2.4000000000000004</c:v>
                </c:pt>
                <c:pt idx="16">
                  <c:v>5.2</c:v>
                </c:pt>
                <c:pt idx="17">
                  <c:v>4.3</c:v>
                </c:pt>
                <c:pt idx="18">
                  <c:v>3.5</c:v>
                </c:pt>
                <c:pt idx="19">
                  <c:v>4.9000000000000004</c:v>
                </c:pt>
                <c:pt idx="20">
                  <c:v>2.0999999999999996</c:v>
                </c:pt>
                <c:pt idx="21">
                  <c:v>3.5000000000000004</c:v>
                </c:pt>
                <c:pt idx="22">
                  <c:v>3.4</c:v>
                </c:pt>
                <c:pt idx="23">
                  <c:v>2.9</c:v>
                </c:pt>
                <c:pt idx="24">
                  <c:v>1.7000000000000002</c:v>
                </c:pt>
                <c:pt idx="25">
                  <c:v>1.5</c:v>
                </c:pt>
                <c:pt idx="26">
                  <c:v>0.89999999999999991</c:v>
                </c:pt>
                <c:pt idx="28">
                  <c:v>9.1000000000000014</c:v>
                </c:pt>
              </c:numCache>
            </c:numRef>
          </c:val>
          <c:extLst>
            <c:ext xmlns:c16="http://schemas.microsoft.com/office/drawing/2014/chart" uri="{C3380CC4-5D6E-409C-BE32-E72D297353CC}">
              <c16:uniqueId val="{00000001-4C1F-43C2-8AC2-4761C21BFF3F}"/>
            </c:ext>
          </c:extLst>
        </c:ser>
        <c:ser>
          <c:idx val="2"/>
          <c:order val="2"/>
          <c:tx>
            <c:strRef>
              <c:f>'[FRA-EIGE tables from Eurostat_rev_for presentations.xlsx]Fig X - deleted'!$O$3</c:f>
              <c:strCache>
                <c:ptCount val="1"/>
                <c:pt idx="0">
                  <c:v>Physical violence or threats (no sexual violence)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presentations.xlsx]Fig X - deleted'!$L$4:$L$32</c:f>
              <c:strCache>
                <c:ptCount val="29"/>
                <c:pt idx="0">
                  <c:v>FI</c:v>
                </c:pt>
                <c:pt idx="1">
                  <c:v>SE</c:v>
                </c:pt>
                <c:pt idx="2">
                  <c:v>DK</c:v>
                </c:pt>
                <c:pt idx="3">
                  <c:v>NL</c:v>
                </c:pt>
                <c:pt idx="4">
                  <c:v>LU</c:v>
                </c:pt>
                <c:pt idx="5">
                  <c:v>IE</c:v>
                </c:pt>
                <c:pt idx="6">
                  <c:v>AT</c:v>
                </c:pt>
                <c:pt idx="7">
                  <c:v>FR</c:v>
                </c:pt>
                <c:pt idx="8">
                  <c:v>EL</c:v>
                </c:pt>
                <c:pt idx="9">
                  <c:v>IT</c:v>
                </c:pt>
                <c:pt idx="10">
                  <c:v>EE</c:v>
                </c:pt>
                <c:pt idx="11">
                  <c:v>ES</c:v>
                </c:pt>
                <c:pt idx="12">
                  <c:v>HU</c:v>
                </c:pt>
                <c:pt idx="13">
                  <c:v>BE</c:v>
                </c:pt>
                <c:pt idx="14">
                  <c:v>HR</c:v>
                </c:pt>
                <c:pt idx="15">
                  <c:v>SK</c:v>
                </c:pt>
                <c:pt idx="16">
                  <c:v>SI</c:v>
                </c:pt>
                <c:pt idx="17">
                  <c:v>MT</c:v>
                </c:pt>
                <c:pt idx="18">
                  <c:v>CY</c:v>
                </c:pt>
                <c:pt idx="19">
                  <c:v>DE</c:v>
                </c:pt>
                <c:pt idx="20">
                  <c:v>RO</c:v>
                </c:pt>
                <c:pt idx="21">
                  <c:v>LV</c:v>
                </c:pt>
                <c:pt idx="22">
                  <c:v>LT</c:v>
                </c:pt>
                <c:pt idx="23">
                  <c:v>PT</c:v>
                </c:pt>
                <c:pt idx="24">
                  <c:v>CZ</c:v>
                </c:pt>
                <c:pt idx="25">
                  <c:v>PL</c:v>
                </c:pt>
                <c:pt idx="26">
                  <c:v>BG</c:v>
                </c:pt>
                <c:pt idx="28">
                  <c:v>EU-27</c:v>
                </c:pt>
              </c:strCache>
            </c:strRef>
          </c:cat>
          <c:val>
            <c:numRef>
              <c:f>'[FRA-EIGE tables from Eurostat_rev_for presentations.xlsx]Fig X - deleted'!$O$4:$O$32</c:f>
              <c:numCache>
                <c:formatCode>0.0</c:formatCode>
                <c:ptCount val="29"/>
                <c:pt idx="0">
                  <c:v>12.3</c:v>
                </c:pt>
                <c:pt idx="1">
                  <c:v>7.1</c:v>
                </c:pt>
                <c:pt idx="2">
                  <c:v>9.5</c:v>
                </c:pt>
                <c:pt idx="3">
                  <c:v>9.6</c:v>
                </c:pt>
                <c:pt idx="4">
                  <c:v>10.7</c:v>
                </c:pt>
                <c:pt idx="5">
                  <c:v>12.7</c:v>
                </c:pt>
                <c:pt idx="6">
                  <c:v>7.3</c:v>
                </c:pt>
                <c:pt idx="7">
                  <c:v>9.3000000000000007</c:v>
                </c:pt>
                <c:pt idx="8">
                  <c:v>10.3</c:v>
                </c:pt>
                <c:pt idx="9">
                  <c:v>7.1</c:v>
                </c:pt>
                <c:pt idx="10">
                  <c:v>7.8</c:v>
                </c:pt>
                <c:pt idx="11">
                  <c:v>6.5</c:v>
                </c:pt>
                <c:pt idx="12">
                  <c:v>10.8</c:v>
                </c:pt>
                <c:pt idx="13">
                  <c:v>7.6</c:v>
                </c:pt>
                <c:pt idx="14">
                  <c:v>7.9</c:v>
                </c:pt>
                <c:pt idx="15">
                  <c:v>10.7</c:v>
                </c:pt>
                <c:pt idx="16">
                  <c:v>9.3000000000000007</c:v>
                </c:pt>
                <c:pt idx="17">
                  <c:v>7.8</c:v>
                </c:pt>
                <c:pt idx="18">
                  <c:v>8.1</c:v>
                </c:pt>
                <c:pt idx="19">
                  <c:v>4.7</c:v>
                </c:pt>
                <c:pt idx="20">
                  <c:v>9.5</c:v>
                </c:pt>
                <c:pt idx="21">
                  <c:v>8</c:v>
                </c:pt>
                <c:pt idx="22">
                  <c:v>7.6</c:v>
                </c:pt>
                <c:pt idx="23">
                  <c:v>9.3000000000000007</c:v>
                </c:pt>
                <c:pt idx="24">
                  <c:v>5.3</c:v>
                </c:pt>
                <c:pt idx="25">
                  <c:v>6.1</c:v>
                </c:pt>
                <c:pt idx="26">
                  <c:v>3.5</c:v>
                </c:pt>
                <c:pt idx="28">
                  <c:v>7.4</c:v>
                </c:pt>
              </c:numCache>
            </c:numRef>
          </c:val>
          <c:extLst>
            <c:ext xmlns:c16="http://schemas.microsoft.com/office/drawing/2014/chart" uri="{C3380CC4-5D6E-409C-BE32-E72D297353CC}">
              <c16:uniqueId val="{00000002-4C1F-43C2-8AC2-4761C21BFF3F}"/>
            </c:ext>
          </c:extLst>
        </c:ser>
        <c:dLbls>
          <c:showLegendKey val="0"/>
          <c:showVal val="0"/>
          <c:showCatName val="0"/>
          <c:showSerName val="0"/>
          <c:showPercent val="0"/>
          <c:showBubbleSize val="0"/>
        </c:dLbls>
        <c:gapWidth val="30"/>
        <c:overlap val="100"/>
        <c:axId val="956795920"/>
        <c:axId val="956796880"/>
      </c:barChart>
      <c:catAx>
        <c:axId val="95679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56796880"/>
        <c:crosses val="autoZero"/>
        <c:auto val="1"/>
        <c:lblAlgn val="ctr"/>
        <c:lblOffset val="100"/>
        <c:noMultiLvlLbl val="0"/>
      </c:catAx>
      <c:valAx>
        <c:axId val="9567968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567959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'[FRA-EIGE tables from Eurostat_rev_for presentations.xlsx]ANY'!$B$78</c:f>
              <c:strCache>
                <c:ptCount val="1"/>
                <c:pt idx="0">
                  <c:v>Sexual violence - all women</c:v>
                </c:pt>
              </c:strCache>
            </c:strRef>
          </c:tx>
          <c:spPr>
            <a:solidFill>
              <a:srgbClr val="ED1B58"/>
            </a:solidFill>
            <a:ln>
              <a:noFill/>
            </a:ln>
            <a:effectLst/>
          </c:spPr>
          <c:invertIfNegative val="0"/>
          <c:cat>
            <c:strRef>
              <c:f>'[FRA-EIGE tables from Eurostat_rev_for presentations.xlsx]ANY'!$A$79:$A$107</c:f>
              <c:strCache>
                <c:ptCount val="29"/>
                <c:pt idx="0">
                  <c:v>SE</c:v>
                </c:pt>
                <c:pt idx="1">
                  <c:v>FI</c:v>
                </c:pt>
                <c:pt idx="2">
                  <c:v>SK</c:v>
                </c:pt>
                <c:pt idx="3">
                  <c:v>LU</c:v>
                </c:pt>
                <c:pt idx="4">
                  <c:v>DK</c:v>
                </c:pt>
                <c:pt idx="5">
                  <c:v>IE</c:v>
                </c:pt>
                <c:pt idx="6">
                  <c:v>EL</c:v>
                </c:pt>
                <c:pt idx="7">
                  <c:v>FR</c:v>
                </c:pt>
                <c:pt idx="8">
                  <c:v>NL</c:v>
                </c:pt>
                <c:pt idx="9">
                  <c:v>HU</c:v>
                </c:pt>
                <c:pt idx="10">
                  <c:v>CY</c:v>
                </c:pt>
                <c:pt idx="11">
                  <c:v>HR</c:v>
                </c:pt>
                <c:pt idx="12">
                  <c:v>EE</c:v>
                </c:pt>
                <c:pt idx="13">
                  <c:v>BE</c:v>
                </c:pt>
                <c:pt idx="14">
                  <c:v>RO</c:v>
                </c:pt>
                <c:pt idx="15">
                  <c:v>DE</c:v>
                </c:pt>
                <c:pt idx="16">
                  <c:v>SI</c:v>
                </c:pt>
                <c:pt idx="17">
                  <c:v>CZ</c:v>
                </c:pt>
                <c:pt idx="18">
                  <c:v>ES</c:v>
                </c:pt>
                <c:pt idx="19">
                  <c:v>MT</c:v>
                </c:pt>
                <c:pt idx="20">
                  <c:v>AT</c:v>
                </c:pt>
                <c:pt idx="21">
                  <c:v>LT</c:v>
                </c:pt>
                <c:pt idx="22">
                  <c:v>IT</c:v>
                </c:pt>
                <c:pt idx="23">
                  <c:v>PL</c:v>
                </c:pt>
                <c:pt idx="24">
                  <c:v>PT</c:v>
                </c:pt>
                <c:pt idx="25">
                  <c:v>BG</c:v>
                </c:pt>
                <c:pt idx="26">
                  <c:v>LV</c:v>
                </c:pt>
                <c:pt idx="28">
                  <c:v>EU-27</c:v>
                </c:pt>
              </c:strCache>
            </c:strRef>
          </c:cat>
          <c:val>
            <c:numRef>
              <c:f>'[FRA-EIGE tables from Eurostat_rev_for presentations.xlsx]ANY'!$B$79:$B$107</c:f>
              <c:numCache>
                <c:formatCode>0.0</c:formatCode>
                <c:ptCount val="29"/>
                <c:pt idx="0">
                  <c:v>41</c:v>
                </c:pt>
                <c:pt idx="1">
                  <c:v>37.299999999999997</c:v>
                </c:pt>
                <c:pt idx="2">
                  <c:v>17.600000000000001</c:v>
                </c:pt>
                <c:pt idx="3">
                  <c:v>30</c:v>
                </c:pt>
                <c:pt idx="4">
                  <c:v>33.299999999999997</c:v>
                </c:pt>
                <c:pt idx="5">
                  <c:v>21.7</c:v>
                </c:pt>
                <c:pt idx="6">
                  <c:v>18.100000000000001</c:v>
                </c:pt>
                <c:pt idx="7">
                  <c:v>21.6</c:v>
                </c:pt>
                <c:pt idx="8">
                  <c:v>28.6</c:v>
                </c:pt>
                <c:pt idx="9">
                  <c:v>17.899999999999999</c:v>
                </c:pt>
                <c:pt idx="10">
                  <c:v>14.6</c:v>
                </c:pt>
                <c:pt idx="11">
                  <c:v>13.4</c:v>
                </c:pt>
                <c:pt idx="12">
                  <c:v>18</c:v>
                </c:pt>
                <c:pt idx="13">
                  <c:v>16.100000000000001</c:v>
                </c:pt>
                <c:pt idx="14">
                  <c:v>13.9</c:v>
                </c:pt>
                <c:pt idx="15">
                  <c:v>14.8</c:v>
                </c:pt>
                <c:pt idx="16">
                  <c:v>9.6</c:v>
                </c:pt>
                <c:pt idx="17">
                  <c:v>9.1999999999999993</c:v>
                </c:pt>
                <c:pt idx="18">
                  <c:v>17.600000000000001</c:v>
                </c:pt>
                <c:pt idx="19">
                  <c:v>11.1</c:v>
                </c:pt>
                <c:pt idx="20">
                  <c:v>23.7</c:v>
                </c:pt>
                <c:pt idx="21">
                  <c:v>10.199999999999999</c:v>
                </c:pt>
                <c:pt idx="22">
                  <c:v>18.8</c:v>
                </c:pt>
                <c:pt idx="23">
                  <c:v>5</c:v>
                </c:pt>
                <c:pt idx="24">
                  <c:v>6.4</c:v>
                </c:pt>
                <c:pt idx="25">
                  <c:v>3.4</c:v>
                </c:pt>
                <c:pt idx="26">
                  <c:v>9</c:v>
                </c:pt>
                <c:pt idx="28">
                  <c:v>17.2</c:v>
                </c:pt>
              </c:numCache>
            </c:numRef>
          </c:val>
          <c:extLst>
            <c:ext xmlns:c16="http://schemas.microsoft.com/office/drawing/2014/chart" uri="{C3380CC4-5D6E-409C-BE32-E72D297353CC}">
              <c16:uniqueId val="{00000000-DC6D-4D13-90B2-5071E88AA33A}"/>
            </c:ext>
          </c:extLst>
        </c:ser>
        <c:ser>
          <c:idx val="1"/>
          <c:order val="1"/>
          <c:tx>
            <c:strRef>
              <c:f>'[FRA-EIGE tables from Eurostat_rev_for presentations.xlsx]ANY'!$C$78</c:f>
              <c:strCache>
                <c:ptCount val="1"/>
                <c:pt idx="0">
                  <c:v>Sexual harassment at work - ever-working women</c:v>
                </c:pt>
              </c:strCache>
            </c:strRef>
          </c:tx>
          <c:spPr>
            <a:solidFill>
              <a:srgbClr val="405CA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6D-4D13-90B2-5071E88AA33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6D-4D13-90B2-5071E88AA33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6D-4D13-90B2-5071E88AA33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6D-4D13-90B2-5071E88AA33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6D-4D13-90B2-5071E88AA33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6D-4D13-90B2-5071E88AA33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6D-4D13-90B2-5071E88AA33A}"/>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C6D-4D13-90B2-5071E88AA33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C6D-4D13-90B2-5071E88AA33A}"/>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C6D-4D13-90B2-5071E88AA33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C6D-4D13-90B2-5071E88AA33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C6D-4D13-90B2-5071E88AA33A}"/>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C6D-4D13-90B2-5071E88AA33A}"/>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C6D-4D13-90B2-5071E88AA33A}"/>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C6D-4D13-90B2-5071E88AA33A}"/>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C6D-4D13-90B2-5071E88AA33A}"/>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C6D-4D13-90B2-5071E88AA33A}"/>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C6D-4D13-90B2-5071E88AA33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6D-4D13-90B2-5071E88AA33A}"/>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6D-4D13-90B2-5071E88AA33A}"/>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6D-4D13-90B2-5071E88AA33A}"/>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6D-4D13-90B2-5071E88AA33A}"/>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6D-4D13-90B2-5071E88AA33A}"/>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6D-4D13-90B2-5071E88AA33A}"/>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6D-4D13-90B2-5071E88AA33A}"/>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6D-4D13-90B2-5071E88AA33A}"/>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6D-4D13-90B2-5071E88AA33A}"/>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6D-4D13-90B2-5071E88AA3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presentations.xlsx]ANY'!$A$79:$A$107</c:f>
              <c:strCache>
                <c:ptCount val="29"/>
                <c:pt idx="0">
                  <c:v>SE</c:v>
                </c:pt>
                <c:pt idx="1">
                  <c:v>FI</c:v>
                </c:pt>
                <c:pt idx="2">
                  <c:v>SK</c:v>
                </c:pt>
                <c:pt idx="3">
                  <c:v>LU</c:v>
                </c:pt>
                <c:pt idx="4">
                  <c:v>DK</c:v>
                </c:pt>
                <c:pt idx="5">
                  <c:v>IE</c:v>
                </c:pt>
                <c:pt idx="6">
                  <c:v>EL</c:v>
                </c:pt>
                <c:pt idx="7">
                  <c:v>FR</c:v>
                </c:pt>
                <c:pt idx="8">
                  <c:v>NL</c:v>
                </c:pt>
                <c:pt idx="9">
                  <c:v>HU</c:v>
                </c:pt>
                <c:pt idx="10">
                  <c:v>CY</c:v>
                </c:pt>
                <c:pt idx="11">
                  <c:v>HR</c:v>
                </c:pt>
                <c:pt idx="12">
                  <c:v>EE</c:v>
                </c:pt>
                <c:pt idx="13">
                  <c:v>BE</c:v>
                </c:pt>
                <c:pt idx="14">
                  <c:v>RO</c:v>
                </c:pt>
                <c:pt idx="15">
                  <c:v>DE</c:v>
                </c:pt>
                <c:pt idx="16">
                  <c:v>SI</c:v>
                </c:pt>
                <c:pt idx="17">
                  <c:v>CZ</c:v>
                </c:pt>
                <c:pt idx="18">
                  <c:v>ES</c:v>
                </c:pt>
                <c:pt idx="19">
                  <c:v>MT</c:v>
                </c:pt>
                <c:pt idx="20">
                  <c:v>AT</c:v>
                </c:pt>
                <c:pt idx="21">
                  <c:v>LT</c:v>
                </c:pt>
                <c:pt idx="22">
                  <c:v>IT</c:v>
                </c:pt>
                <c:pt idx="23">
                  <c:v>PL</c:v>
                </c:pt>
                <c:pt idx="24">
                  <c:v>PT</c:v>
                </c:pt>
                <c:pt idx="25">
                  <c:v>BG</c:v>
                </c:pt>
                <c:pt idx="26">
                  <c:v>LV</c:v>
                </c:pt>
                <c:pt idx="28">
                  <c:v>EU-27</c:v>
                </c:pt>
              </c:strCache>
            </c:strRef>
          </c:cat>
          <c:val>
            <c:numRef>
              <c:f>'[FRA-EIGE tables from Eurostat_rev_for presentations.xlsx]ANY'!$C$79:$C$107</c:f>
              <c:numCache>
                <c:formatCode>0.0</c:formatCode>
                <c:ptCount val="29"/>
                <c:pt idx="0">
                  <c:v>55.4</c:v>
                </c:pt>
                <c:pt idx="1">
                  <c:v>53.7</c:v>
                </c:pt>
                <c:pt idx="2">
                  <c:v>53</c:v>
                </c:pt>
                <c:pt idx="3">
                  <c:v>52.9</c:v>
                </c:pt>
                <c:pt idx="4">
                  <c:v>46.4</c:v>
                </c:pt>
                <c:pt idx="5">
                  <c:v>44</c:v>
                </c:pt>
                <c:pt idx="6">
                  <c:v>42.6</c:v>
                </c:pt>
                <c:pt idx="7">
                  <c:v>41.1</c:v>
                </c:pt>
                <c:pt idx="8">
                  <c:v>40.9</c:v>
                </c:pt>
                <c:pt idx="9">
                  <c:v>40.1</c:v>
                </c:pt>
                <c:pt idx="10">
                  <c:v>39.9</c:v>
                </c:pt>
                <c:pt idx="11">
                  <c:v>36.4</c:v>
                </c:pt>
                <c:pt idx="12">
                  <c:v>33.299999999999997</c:v>
                </c:pt>
                <c:pt idx="13">
                  <c:v>32.9</c:v>
                </c:pt>
                <c:pt idx="14">
                  <c:v>32.5</c:v>
                </c:pt>
                <c:pt idx="15">
                  <c:v>32.1</c:v>
                </c:pt>
                <c:pt idx="16">
                  <c:v>31.7</c:v>
                </c:pt>
                <c:pt idx="17">
                  <c:v>30.5</c:v>
                </c:pt>
                <c:pt idx="18">
                  <c:v>28.2</c:v>
                </c:pt>
                <c:pt idx="19">
                  <c:v>27.1</c:v>
                </c:pt>
                <c:pt idx="20">
                  <c:v>26.6</c:v>
                </c:pt>
                <c:pt idx="21">
                  <c:v>19.100000000000001</c:v>
                </c:pt>
                <c:pt idx="22">
                  <c:v>14.76</c:v>
                </c:pt>
                <c:pt idx="23">
                  <c:v>13</c:v>
                </c:pt>
                <c:pt idx="24">
                  <c:v>12.3</c:v>
                </c:pt>
                <c:pt idx="25">
                  <c:v>12.2</c:v>
                </c:pt>
                <c:pt idx="26">
                  <c:v>11</c:v>
                </c:pt>
                <c:pt idx="28">
                  <c:v>30.8</c:v>
                </c:pt>
              </c:numCache>
            </c:numRef>
          </c:val>
          <c:extLst>
            <c:ext xmlns:c16="http://schemas.microsoft.com/office/drawing/2014/chart" uri="{C3380CC4-5D6E-409C-BE32-E72D297353CC}">
              <c16:uniqueId val="{00000001-DC6D-4D13-90B2-5071E88AA33A}"/>
            </c:ext>
          </c:extLst>
        </c:ser>
        <c:dLbls>
          <c:showLegendKey val="0"/>
          <c:showVal val="0"/>
          <c:showCatName val="0"/>
          <c:showSerName val="0"/>
          <c:showPercent val="0"/>
          <c:showBubbleSize val="0"/>
        </c:dLbls>
        <c:gapWidth val="89"/>
        <c:overlap val="-27"/>
        <c:axId val="1269125536"/>
        <c:axId val="1269122656"/>
      </c:barChart>
      <c:catAx>
        <c:axId val="126912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9122656"/>
        <c:crosses val="autoZero"/>
        <c:auto val="1"/>
        <c:lblAlgn val="ctr"/>
        <c:lblOffset val="100"/>
        <c:noMultiLvlLbl val="0"/>
      </c:catAx>
      <c:valAx>
        <c:axId val="12691226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912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'[FRA-EIGE tables from Eurostat_rev_for presentations.xlsx]IPV'!$B$96</c:f>
              <c:strCache>
                <c:ptCount val="1"/>
                <c:pt idx="0">
                  <c:v>Physical violence or threats, and/or sexual violence</c:v>
                </c:pt>
              </c:strCache>
            </c:strRef>
          </c:tx>
          <c:spPr>
            <a:solidFill>
              <a:schemeClr val="tx2"/>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0-0A8D-40AD-9293-243B58F2C31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presentations.xlsx]IPV'!$A$97:$A$99</c:f>
              <c:strCache>
                <c:ptCount val="3"/>
                <c:pt idx="0">
                  <c:v>Intimate partners</c:v>
                </c:pt>
                <c:pt idx="1">
                  <c:v>Domestic perpetrators (incl. intimate partners)</c:v>
                </c:pt>
                <c:pt idx="2">
                  <c:v>Non-partners</c:v>
                </c:pt>
              </c:strCache>
            </c:strRef>
          </c:cat>
          <c:val>
            <c:numRef>
              <c:f>'[FRA-EIGE tables from Eurostat_rev_for presentations.xlsx]IPV'!$B$97:$B$99</c:f>
              <c:numCache>
                <c:formatCode>0.0</c:formatCode>
                <c:ptCount val="3"/>
                <c:pt idx="0">
                  <c:v>17.7</c:v>
                </c:pt>
                <c:pt idx="1">
                  <c:v>19.3</c:v>
                </c:pt>
                <c:pt idx="2">
                  <c:v>20.2</c:v>
                </c:pt>
              </c:numCache>
            </c:numRef>
          </c:val>
          <c:extLst>
            <c:ext xmlns:c16="http://schemas.microsoft.com/office/drawing/2014/chart" uri="{C3380CC4-5D6E-409C-BE32-E72D297353CC}">
              <c16:uniqueId val="{00000000-9EEF-4A0C-8DA5-7E1B1905D07F}"/>
            </c:ext>
          </c:extLst>
        </c:ser>
        <c:dLbls>
          <c:showLegendKey val="0"/>
          <c:showVal val="0"/>
          <c:showCatName val="0"/>
          <c:showSerName val="0"/>
          <c:showPercent val="0"/>
          <c:showBubbleSize val="0"/>
        </c:dLbls>
        <c:gapWidth val="70"/>
        <c:axId val="1259197168"/>
        <c:axId val="1259200048"/>
      </c:barChart>
      <c:catAx>
        <c:axId val="1259197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59200048"/>
        <c:crosses val="autoZero"/>
        <c:auto val="1"/>
        <c:lblAlgn val="ctr"/>
        <c:lblOffset val="100"/>
        <c:noMultiLvlLbl val="0"/>
      </c:catAx>
      <c:valAx>
        <c:axId val="1259200048"/>
        <c:scaling>
          <c:orientation val="minMax"/>
          <c:max val="3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1971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'[FRA-EIGE tables from Eurostat_rev_for presentations.xlsx]NPV'!$DG$36</c:f>
              <c:strCache>
                <c:ptCount val="1"/>
                <c:pt idx="0">
                  <c:v>EU-27</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presentations.xlsx]NPV'!$DH$35:$DI$35</c:f>
              <c:strCache>
                <c:ptCount val="2"/>
                <c:pt idx="0">
                  <c:v>Male perpetrator</c:v>
                </c:pt>
                <c:pt idx="1">
                  <c:v>Female perpetrator</c:v>
                </c:pt>
              </c:strCache>
            </c:strRef>
          </c:cat>
          <c:val>
            <c:numRef>
              <c:f>'[FRA-EIGE tables from Eurostat_rev_for presentations.xlsx]NPV'!$DH$36:$DI$36</c:f>
              <c:numCache>
                <c:formatCode>General</c:formatCode>
                <c:ptCount val="2"/>
                <c:pt idx="0" formatCode="0.0">
                  <c:v>17.600000000000001</c:v>
                </c:pt>
                <c:pt idx="1">
                  <c:v>3.7</c:v>
                </c:pt>
              </c:numCache>
            </c:numRef>
          </c:val>
          <c:extLst>
            <c:ext xmlns:c16="http://schemas.microsoft.com/office/drawing/2014/chart" uri="{C3380CC4-5D6E-409C-BE32-E72D297353CC}">
              <c16:uniqueId val="{00000000-B044-4E0C-894B-496C95311603}"/>
            </c:ext>
          </c:extLst>
        </c:ser>
        <c:dLbls>
          <c:showLegendKey val="0"/>
          <c:showVal val="0"/>
          <c:showCatName val="0"/>
          <c:showSerName val="0"/>
          <c:showPercent val="0"/>
          <c:showBubbleSize val="0"/>
        </c:dLbls>
        <c:gapWidth val="100"/>
        <c:axId val="1528769440"/>
        <c:axId val="1528769920"/>
      </c:barChart>
      <c:catAx>
        <c:axId val="1528769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8769920"/>
        <c:crosses val="autoZero"/>
        <c:auto val="1"/>
        <c:lblAlgn val="ctr"/>
        <c:lblOffset val="100"/>
        <c:noMultiLvlLbl val="0"/>
      </c:catAx>
      <c:valAx>
        <c:axId val="1528769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2876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'[FRA-EIGE tables from Eurostat_rev_for presentations.xlsx]NPV'!$DH$39</c:f>
              <c:strCache>
                <c:ptCount val="1"/>
                <c:pt idx="0">
                  <c:v>EU-27</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'[FRA-EIGE tables from Eurostat_rev_for presentations.xlsx]NPV'!$DG$40:$DG$42</c:f>
              <c:strCache>
                <c:ptCount val="3"/>
                <c:pt idx="0">
                  <c:v>Male family member or relative</c:v>
                </c:pt>
                <c:pt idx="1">
                  <c:v>Male non-family or relative but other known</c:v>
                </c:pt>
                <c:pt idx="2">
                  <c:v>Male stranger</c:v>
                </c:pt>
              </c:strCache>
            </c:strRef>
          </c:cat>
          <c:val>
            <c:numRef>
              <c:f>'[FRA-EIGE tables from Eurostat_rev_for presentations.xlsx]NPV'!$DH$40:$DH$42</c:f>
              <c:numCache>
                <c:formatCode>General</c:formatCode>
                <c:ptCount val="3"/>
                <c:pt idx="0" formatCode="0.0">
                  <c:v>3.3</c:v>
                </c:pt>
                <c:pt idx="1">
                  <c:v>9.5</c:v>
                </c:pt>
                <c:pt idx="2" formatCode="0.0">
                  <c:v>8</c:v>
                </c:pt>
              </c:numCache>
            </c:numRef>
          </c:val>
          <c:extLst>
            <c:ext xmlns:c16="http://schemas.microsoft.com/office/drawing/2014/chart" uri="{C3380CC4-5D6E-409C-BE32-E72D297353CC}">
              <c16:uniqueId val="{00000000-7005-4777-829A-03F276BD49F7}"/>
            </c:ext>
          </c:extLst>
        </c:ser>
        <c:dLbls>
          <c:showLegendKey val="0"/>
          <c:showVal val="0"/>
          <c:showCatName val="0"/>
          <c:showSerName val="0"/>
          <c:showPercent val="0"/>
          <c:showBubbleSize val="0"/>
        </c:dLbls>
        <c:gapWidth val="100"/>
        <c:axId val="1259201488"/>
        <c:axId val="1526892416"/>
      </c:barChart>
      <c:catAx>
        <c:axId val="1259201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6892416"/>
        <c:crosses val="autoZero"/>
        <c:auto val="1"/>
        <c:lblAlgn val="ctr"/>
        <c:lblOffset val="100"/>
        <c:noMultiLvlLbl val="0"/>
      </c:catAx>
      <c:valAx>
        <c:axId val="1526892416"/>
        <c:scaling>
          <c:orientation val="minMax"/>
          <c:max val="2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5920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Charts!$AB$67:$AI$67</cx:f>
        <cx:lvl ptCount="8">
          <cx:pt idx="0">18-29 years</cx:pt>
          <cx:pt idx="2">30-44 years</cx:pt>
          <cx:pt idx="4">45-64 years</cx:pt>
          <cx:pt idx="6">65-74 years</cx:pt>
        </cx:lvl>
      </cx:strDim>
      <cx:numDim type="val">
        <cx:f>Charts!$AB$68:$AI$68</cx:f>
        <cx:lvl ptCount="8" formatCode="0.0">
          <cx:pt idx="0">34.899999999999999</cx:pt>
          <cx:pt idx="2">34.899999999999999</cx:pt>
          <cx:pt idx="4">31.199999999999999</cx:pt>
          <cx:pt idx="6">24.199999999999999</cx:pt>
        </cx:lvl>
      </cx:numDim>
    </cx:data>
  </cx:chartData>
  <cx:chart>
    <cx:plotArea>
      <cx:plotAreaRegion>
        <cx:series layoutId="funnel" uniqueId="{D70E13FE-3A11-4FF6-AE54-BC7C494EF558}">
          <cx:dataPt idx="0">
            <cx:spPr>
              <a:solidFill>
                <a:srgbClr val="ED1B58"/>
              </a:solidFill>
            </cx:spPr>
          </cx:dataPt>
          <cx:dataPt idx="2">
            <cx:spPr>
              <a:solidFill>
                <a:srgbClr val="1C1E52"/>
              </a:solidFill>
            </cx:spPr>
          </cx:dataPt>
          <cx:dataPt idx="4">
            <cx:spPr>
              <a:solidFill>
                <a:srgbClr val="1C1E52"/>
              </a:solidFill>
            </cx:spPr>
          </cx:dataPt>
          <cx:dataPt idx="6">
            <cx:spPr>
              <a:solidFill>
                <a:srgbClr val="1C1E52"/>
              </a:solidFill>
            </cx:spPr>
          </cx:dataPt>
          <cx:dataLabels pos="ctr">
            <cx:txPr>
              <a:bodyPr vertOverflow="overflow" horzOverflow="overflow" wrap="square" lIns="0" tIns="0" rIns="0" bIns="0"/>
              <a:lstStyle/>
              <a:p>
                <a:pPr algn="ctr" rtl="0">
                  <a:defRPr sz="1100" b="0" i="0">
                    <a:solidFill>
                      <a:srgbClr val="FFFFFF"/>
                    </a:solidFill>
                    <a:latin typeface="+mn-lt"/>
                    <a:ea typeface="Myriad Pro" panose="020B0503030403020204" pitchFamily="34" charset="0"/>
                    <a:cs typeface="Myriad Pro" panose="020B0503030403020204" pitchFamily="34" charset="0"/>
                  </a:defRPr>
                </a:pPr>
                <a:endParaRPr lang="en-GB" sz="1100">
                  <a:solidFill>
                    <a:srgbClr val="FFFFFF"/>
                  </a:solidFill>
                  <a:latin typeface="+mn-lt"/>
                </a:endParaRPr>
              </a:p>
            </cx:txPr>
            <cx:visibility seriesName="0" categoryName="0" value="1"/>
            <cx:separator>, </cx:separator>
            <cx:dataLabel idx="0">
              <cx:txPr>
                <a:bodyPr vertOverflow="overflow" horzOverflow="overflow" wrap="square" lIns="0" tIns="0" rIns="0" bIns="0"/>
                <a:lstStyle/>
                <a:p>
                  <a:pPr algn="ctr" rtl="0">
                    <a:defRPr sz="1200" b="1"/>
                  </a:pPr>
                  <a:r>
                    <a:rPr lang="en-GB" sz="1200" b="1">
                      <a:solidFill>
                        <a:srgbClr val="1C1E52"/>
                      </a:solidFill>
                      <a:latin typeface="+mn-lt"/>
                    </a:rPr>
                    <a:t>34.9</a:t>
                  </a:r>
                </a:p>
              </cx:txPr>
              <cx:visibility seriesName="0" categoryName="0" value="1"/>
              <cx:separator>, </cx:separator>
            </cx:dataLabel>
          </cx:dataLabels>
          <cx:dataId val="0"/>
        </cx:series>
      </cx:plotAreaRegion>
      <cx:axis id="0">
        <cx:catScaling gapWidth="0"/>
        <cx:tickLabels/>
        <cx:txPr>
          <a:bodyPr vertOverflow="overflow" horzOverflow="overflow" wrap="square" lIns="0" tIns="0" rIns="0" bIns="0"/>
          <a:lstStyle/>
          <a:p>
            <a:pPr algn="ctr" rtl="0">
              <a:defRPr sz="1100" b="0" i="0">
                <a:solidFill>
                  <a:srgbClr val="1C1E52"/>
                </a:solidFill>
                <a:latin typeface="+mn-lt"/>
                <a:ea typeface="Myriad Pro" panose="020B0503030403020204" pitchFamily="34" charset="0"/>
                <a:cs typeface="Myriad Pro" panose="020B0503030403020204" pitchFamily="34" charset="0"/>
              </a:defRPr>
            </a:pPr>
            <a:endParaRPr lang="en-GB" sz="1100">
              <a:solidFill>
                <a:srgbClr val="1C1E52"/>
              </a:solidFill>
              <a:latin typeface="+mn-lt"/>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93BB7-2001-43D1-8D1F-B25CE96122DD}"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062A8-3DF9-4956-A634-1044F7C89A6A}" type="slidenum">
              <a:rPr lang="en-GB" smtClean="0"/>
              <a:t>‹#›</a:t>
            </a:fld>
            <a:endParaRPr lang="en-GB"/>
          </a:p>
        </p:txBody>
      </p:sp>
    </p:spTree>
    <p:extLst>
      <p:ext uri="{BB962C8B-B14F-4D97-AF65-F5344CB8AC3E}">
        <p14:creationId xmlns:p14="http://schemas.microsoft.com/office/powerpoint/2010/main" val="339668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2</a:t>
            </a:fld>
            <a:endParaRPr lang="en-GB"/>
          </a:p>
        </p:txBody>
      </p:sp>
    </p:spTree>
    <p:extLst>
      <p:ext uri="{BB962C8B-B14F-4D97-AF65-F5344CB8AC3E}">
        <p14:creationId xmlns:p14="http://schemas.microsoft.com/office/powerpoint/2010/main" val="350024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PERPETRATED BY DOMESTIC PERPETRATORS In addition to experiencing violence perpetrated by an intimate partner (violence that often takes place at home), 4 % of women in the EU have experienced physical violence or threats and/ or sexual violence perpetrated by a family member or relative in their lifetime. Taking into account violence perpetrated by domestic perpetrators – this includes intimate partners and relatives, as well as other people living in the same household when the violence took place  – one in five women in the EU (19.3 %) have experienced physical violence or threats and/or sexual violence by a domestic perpetrator in their lifetime.</a:t>
            </a:r>
          </a:p>
        </p:txBody>
      </p:sp>
      <p:sp>
        <p:nvSpPr>
          <p:cNvPr id="4" name="Slide Number Placeholder 3"/>
          <p:cNvSpPr>
            <a:spLocks noGrp="1"/>
          </p:cNvSpPr>
          <p:nvPr>
            <p:ph type="sldNum" sz="quarter" idx="5"/>
          </p:nvPr>
        </p:nvSpPr>
        <p:spPr/>
        <p:txBody>
          <a:bodyPr/>
          <a:lstStyle/>
          <a:p>
            <a:fld id="{796062A8-3DF9-4956-A634-1044F7C89A6A}" type="slidenum">
              <a:rPr lang="en-GB" smtClean="0"/>
              <a:t>17</a:t>
            </a:fld>
            <a:endParaRPr lang="en-GB"/>
          </a:p>
        </p:txBody>
      </p:sp>
    </p:spTree>
    <p:extLst>
      <p:ext uri="{BB962C8B-B14F-4D97-AF65-F5344CB8AC3E}">
        <p14:creationId xmlns:p14="http://schemas.microsoft.com/office/powerpoint/2010/main" val="10506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happens both in intimate relationships and outside them. Threatening, physical violence or sexual violence perpetrated by someone such as a stranger, an acquaintance, a friend, a colleague, a teacher, a </a:t>
            </a:r>
            <a:r>
              <a:rPr lang="en-US" dirty="0" err="1"/>
              <a:t>neighbour</a:t>
            </a:r>
            <a:r>
              <a:rPr lang="en-US" dirty="0"/>
              <a:t> or a family member, and which happened since the age of 15, is referred to as non-partner violence.</a:t>
            </a:r>
          </a:p>
          <a:p>
            <a:r>
              <a:rPr lang="en-US" dirty="0"/>
              <a:t>Among women in the EU-27, 20.2 % have experienced physical violence or threats and/or sexual violence since the age of 15 by a perpetrator other than their intimate partner. — Among women in the EU-27, 12.9 % have experienced sexual violence (including rape) by a perpetrator other than their intimate partner since the age of 15. Specifically, 3.8 % of women in the EU have been raped since they were 15 years old by someone other than their intimate partner.</a:t>
            </a:r>
          </a:p>
          <a:p>
            <a:r>
              <a:rPr lang="en-US" dirty="0"/>
              <a:t>Across Member States, this percentage ranges from 46.5 % in Finland, 42.0 % in Sweden and 38.2 % in Denmark to less than 10 % of women in Czechia, Poland and Bulgaria.</a:t>
            </a:r>
            <a:endParaRPr lang="en-GB" dirty="0"/>
          </a:p>
        </p:txBody>
      </p:sp>
      <p:sp>
        <p:nvSpPr>
          <p:cNvPr id="4" name="Slide Number Placeholder 3"/>
          <p:cNvSpPr>
            <a:spLocks noGrp="1"/>
          </p:cNvSpPr>
          <p:nvPr>
            <p:ph type="sldNum" sz="quarter" idx="5"/>
          </p:nvPr>
        </p:nvSpPr>
        <p:spPr/>
        <p:txBody>
          <a:bodyPr/>
          <a:lstStyle/>
          <a:p>
            <a:fld id="{796062A8-3DF9-4956-A634-1044F7C89A6A}" type="slidenum">
              <a:rPr lang="en-GB" smtClean="0"/>
              <a:t>18</a:t>
            </a:fld>
            <a:endParaRPr lang="en-GB"/>
          </a:p>
        </p:txBody>
      </p:sp>
    </p:spTree>
    <p:extLst>
      <p:ext uri="{BB962C8B-B14F-4D97-AF65-F5344CB8AC3E}">
        <p14:creationId xmlns:p14="http://schemas.microsoft.com/office/powerpoint/2010/main" val="369058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in three women in the EU-27 (30.8 %) have experienced sexual harassment at work in their lifetime. — The rate of sexual harassment at work is higher (41.6 %) among women in the youngest age group in the survey (18–29 years) than in other age groups. — In a majority of cases, the perpetrator of sexual harassment was a man. Among women in the EU-27, 15.8 % have experienced sexual harassment by a male coworker, 7.4 % by a male boss or supervisor and 9.3 % by another man in the work context (e.g. a client or customer). </a:t>
            </a:r>
            <a:endParaRPr lang="en-US" dirty="0"/>
          </a:p>
          <a:p>
            <a:endParaRPr lang="en-US" dirty="0"/>
          </a:p>
          <a:p>
            <a:r>
              <a:rPr lang="en-US" dirty="0"/>
              <a:t>Across Member States, the percentage of women who have experienced sexual harassment at work in their lifetime ranges from 55.4 % in Sweden, 53.7 % in Finland, 53.0 % in Slovakia and 52.9 % in Luxembourg to 12.3 % in Portugal, 12.2 % in Bulgaria and 11.0 % in Latvia.</a:t>
            </a:r>
            <a:endParaRPr lang="en-GB" dirty="0"/>
          </a:p>
        </p:txBody>
      </p:sp>
      <p:sp>
        <p:nvSpPr>
          <p:cNvPr id="4" name="Slide Number Placeholder 3"/>
          <p:cNvSpPr>
            <a:spLocks noGrp="1"/>
          </p:cNvSpPr>
          <p:nvPr>
            <p:ph type="sldNum" sz="quarter" idx="5"/>
          </p:nvPr>
        </p:nvSpPr>
        <p:spPr/>
        <p:txBody>
          <a:bodyPr/>
          <a:lstStyle/>
          <a:p>
            <a:fld id="{796062A8-3DF9-4956-A634-1044F7C89A6A}" type="slidenum">
              <a:rPr lang="en-GB" smtClean="0"/>
              <a:t>19</a:t>
            </a:fld>
            <a:endParaRPr lang="en-GB"/>
          </a:p>
        </p:txBody>
      </p:sp>
    </p:spTree>
    <p:extLst>
      <p:ext uri="{BB962C8B-B14F-4D97-AF65-F5344CB8AC3E}">
        <p14:creationId xmlns:p14="http://schemas.microsoft.com/office/powerpoint/2010/main" val="175669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Careful: the base for calculation here is ALL EU women (not victims, not perpetrators).</a:t>
            </a:r>
          </a:p>
        </p:txBody>
      </p:sp>
      <p:sp>
        <p:nvSpPr>
          <p:cNvPr id="4" name="Slide Number Placeholder 3"/>
          <p:cNvSpPr>
            <a:spLocks noGrp="1"/>
          </p:cNvSpPr>
          <p:nvPr>
            <p:ph type="sldNum" sz="quarter" idx="5"/>
          </p:nvPr>
        </p:nvSpPr>
        <p:spPr/>
        <p:txBody>
          <a:bodyPr/>
          <a:lstStyle/>
          <a:p>
            <a:fld id="{796062A8-3DF9-4956-A634-1044F7C89A6A}" type="slidenum">
              <a:rPr lang="en-GB" smtClean="0"/>
              <a:t>22</a:t>
            </a:fld>
            <a:endParaRPr lang="en-GB"/>
          </a:p>
        </p:txBody>
      </p:sp>
    </p:spTree>
    <p:extLst>
      <p:ext uri="{BB962C8B-B14F-4D97-AF65-F5344CB8AC3E}">
        <p14:creationId xmlns:p14="http://schemas.microsoft.com/office/powerpoint/2010/main" val="379646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23</a:t>
            </a:fld>
            <a:endParaRPr lang="en-GB"/>
          </a:p>
        </p:txBody>
      </p:sp>
    </p:spTree>
    <p:extLst>
      <p:ext uri="{BB962C8B-B14F-4D97-AF65-F5344CB8AC3E}">
        <p14:creationId xmlns:p14="http://schemas.microsoft.com/office/powerpoint/2010/main" val="344688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the EU, 63.7 % of women indicated that they talked to a person close to them such as a friend, family member or relative. Besides informal support, 20.5 % of women indicated that they contacted a healthcare service or social service provider, 13.9 % reported the incident to the police and 6.4 % contacted a helpline or victim support service. This shows that most incidents of violence do not come to the attention of the police and other service providers, and many victims and survivors have to cope with their experiences without professional support. As a result, victims may not be fully informed of their rights and the support available to them</a:t>
            </a:r>
          </a:p>
          <a:p>
            <a:endParaRPr lang="en-US"/>
          </a:p>
          <a:p>
            <a:pPr marL="171450" indent="-171450" algn="just">
              <a:spcAft>
                <a:spcPts val="600"/>
              </a:spcAft>
              <a:buFont typeface="Arial" panose="020B0604020202020204" pitchFamily="34" charset="0"/>
              <a:buChar char="•"/>
            </a:pPr>
            <a:r>
              <a:rPr lang="en-US" sz="1200">
                <a:latin typeface="Gill Sans Nova" panose="020B0602020104020203" pitchFamily="34" charset="0"/>
              </a:rPr>
              <a:t>Awareness of official support services varies greatly from country to country.</a:t>
            </a:r>
          </a:p>
          <a:p>
            <a:pPr algn="just">
              <a:spcAft>
                <a:spcPts val="600"/>
              </a:spcAft>
            </a:pPr>
            <a:endParaRPr lang="en-US" sz="1200">
              <a:latin typeface="Gill Sans Nova" panose="020B0602020104020203" pitchFamily="34" charset="0"/>
            </a:endParaRPr>
          </a:p>
          <a:p>
            <a:pPr marL="171450" indent="-171450" algn="just">
              <a:spcAft>
                <a:spcPts val="600"/>
              </a:spcAft>
              <a:buFont typeface="Arial" panose="020B0604020202020204" pitchFamily="34" charset="0"/>
              <a:buChar char="•"/>
            </a:pPr>
            <a:r>
              <a:rPr lang="en-US" sz="1200">
                <a:latin typeface="Gill Sans Nova" panose="020B0602020104020203" pitchFamily="34" charset="0"/>
              </a:rPr>
              <a:t>74,3% of victims in the EU are aware of the existence of support services, but only 26,7% reported violence to a health, social or support service or police.</a:t>
            </a:r>
          </a:p>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25</a:t>
            </a:fld>
            <a:endParaRPr lang="en-GB"/>
          </a:p>
        </p:txBody>
      </p:sp>
    </p:spTree>
    <p:extLst>
      <p:ext uri="{BB962C8B-B14F-4D97-AF65-F5344CB8AC3E}">
        <p14:creationId xmlns:p14="http://schemas.microsoft.com/office/powerpoint/2010/main" val="3030175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27</a:t>
            </a:fld>
            <a:endParaRPr lang="en-GB"/>
          </a:p>
        </p:txBody>
      </p:sp>
    </p:spTree>
    <p:extLst>
      <p:ext uri="{BB962C8B-B14F-4D97-AF65-F5344CB8AC3E}">
        <p14:creationId xmlns:p14="http://schemas.microsoft.com/office/powerpoint/2010/main" val="276949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sz="1200">
                <a:latin typeface="Gill Sans Nova" panose="020B0602020104020203" pitchFamily="34" charset="0"/>
              </a:rPr>
              <a:t>Across the EU, violence is generally lower for older women (65-74): 24.2% of women.</a:t>
            </a:r>
          </a:p>
          <a:p>
            <a:pPr algn="just">
              <a:spcAft>
                <a:spcPts val="600"/>
              </a:spcAft>
            </a:pPr>
            <a:endParaRPr lang="en-US" sz="1200">
              <a:latin typeface="Gill Sans Nova" panose="020B0602020104020203" pitchFamily="34" charset="0"/>
            </a:endParaRPr>
          </a:p>
          <a:p>
            <a:pPr marL="171450" indent="-171450" algn="just">
              <a:spcAft>
                <a:spcPts val="600"/>
              </a:spcAft>
              <a:buFont typeface="Arial" panose="020B0604020202020204" pitchFamily="34" charset="0"/>
              <a:buChar char="•"/>
            </a:pPr>
            <a:r>
              <a:rPr lang="en-US" sz="1200">
                <a:latin typeface="Gill Sans Nova" panose="020B0602020104020203" pitchFamily="34" charset="0"/>
              </a:rPr>
              <a:t>Younger women (18-29) in the EU report a high prevalence of violence, especially in countries where overall prevalence is high. The most prevalent is Stalking where more than 28,3 of the victims of staking are between 18 and 29 years old.</a:t>
            </a:r>
            <a:endParaRPr lang="en-US" sz="1050">
              <a:latin typeface="Gill Sans Nova" panose="020B0602020104020203" pitchFamily="34" charset="0"/>
            </a:endParaRPr>
          </a:p>
          <a:p>
            <a:pPr marL="171450" indent="-171450" algn="just">
              <a:spcAft>
                <a:spcPts val="600"/>
              </a:spcAft>
              <a:buFont typeface="Arial" panose="020B0604020202020204" pitchFamily="34" charset="0"/>
              <a:buChar char="•"/>
            </a:pPr>
            <a:r>
              <a:rPr lang="en-US" sz="1200">
                <a:solidFill>
                  <a:srgbClr val="404040"/>
                </a:solidFill>
                <a:latin typeface="Gill Sans Nova" panose="020B0602020104020203" pitchFamily="34" charset="0"/>
              </a:rPr>
              <a:t>Intimate partner violence and domestic violence is similar across education levels.</a:t>
            </a:r>
          </a:p>
          <a:p>
            <a:pPr algn="just">
              <a:spcAft>
                <a:spcPts val="600"/>
              </a:spcAft>
            </a:pPr>
            <a:endParaRPr lang="en-US" sz="1200">
              <a:solidFill>
                <a:srgbClr val="404040"/>
              </a:solidFill>
              <a:latin typeface="Gill Sans Nova" panose="020B0602020104020203" pitchFamily="34" charset="0"/>
            </a:endParaRPr>
          </a:p>
          <a:p>
            <a:pPr marL="171450" indent="-171450" algn="just">
              <a:spcAft>
                <a:spcPts val="600"/>
              </a:spcAft>
              <a:buFont typeface="Arial" panose="020B0604020202020204" pitchFamily="34" charset="0"/>
              <a:buChar char="•"/>
            </a:pPr>
            <a:r>
              <a:rPr lang="en-US" sz="1200">
                <a:solidFill>
                  <a:srgbClr val="404040"/>
                </a:solidFill>
                <a:latin typeface="Gill Sans Nova" panose="020B0602020104020203" pitchFamily="34" charset="0"/>
              </a:rPr>
              <a:t>Women with tertiary education experience more non-partner violence (25.4%).</a:t>
            </a:r>
            <a:endParaRPr lang="en-US" sz="1050">
              <a:solidFill>
                <a:srgbClr val="404040"/>
              </a:solidFill>
              <a:latin typeface="Gill Sans Nova" panose="020B0602020104020203" pitchFamily="34" charset="0"/>
            </a:endParaRPr>
          </a:p>
          <a:p>
            <a:pPr marL="171450" indent="-171450" algn="just">
              <a:spcAft>
                <a:spcPts val="600"/>
              </a:spcAft>
              <a:buFont typeface="Arial" panose="020B0604020202020204" pitchFamily="34" charset="0"/>
              <a:buChar char="•"/>
            </a:pPr>
            <a:r>
              <a:rPr lang="en-US" sz="1200">
                <a:solidFill>
                  <a:srgbClr val="404040"/>
                </a:solidFill>
                <a:latin typeface="Gill Sans Nova" panose="020B0602020104020203" pitchFamily="34" charset="0"/>
              </a:rPr>
              <a:t>IPV is highest for all settings.</a:t>
            </a:r>
          </a:p>
          <a:p>
            <a:pPr marL="171450" indent="-171450" algn="just">
              <a:spcAft>
                <a:spcPts val="600"/>
              </a:spcAft>
              <a:buFont typeface="Arial" panose="020B0604020202020204" pitchFamily="34" charset="0"/>
              <a:buChar char="•"/>
            </a:pPr>
            <a:r>
              <a:rPr lang="en-US" sz="1200">
                <a:solidFill>
                  <a:srgbClr val="404040"/>
                </a:solidFill>
                <a:latin typeface="Gill Sans Nova" panose="020B0602020104020203" pitchFamily="34" charset="0"/>
              </a:rPr>
              <a:t>In towns and suburbs and rural areas, violence is lowest for non-partners.</a:t>
            </a:r>
          </a:p>
          <a:p>
            <a:pPr marL="171450" indent="-171450" algn="just">
              <a:spcAft>
                <a:spcPts val="600"/>
              </a:spcAft>
              <a:buFont typeface="Arial" panose="020B0604020202020204" pitchFamily="34" charset="0"/>
              <a:buChar char="•"/>
            </a:pPr>
            <a:r>
              <a:rPr lang="en-US" sz="1200">
                <a:solidFill>
                  <a:srgbClr val="404040"/>
                </a:solidFill>
                <a:latin typeface="Gill Sans Nova" panose="020B0602020104020203" pitchFamily="34" charset="0"/>
              </a:rPr>
              <a:t>In cities, however, the proportion of women experiencing non-partner violence is similar to domestic violence.</a:t>
            </a:r>
          </a:p>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29</a:t>
            </a:fld>
            <a:endParaRPr lang="en-GB"/>
          </a:p>
        </p:txBody>
      </p:sp>
    </p:spTree>
    <p:extLst>
      <p:ext uri="{BB962C8B-B14F-4D97-AF65-F5344CB8AC3E}">
        <p14:creationId xmlns:p14="http://schemas.microsoft.com/office/powerpoint/2010/main" val="305535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F676-99BB-C092-C408-895509729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3C04D-03D1-C4FD-A6F3-1DD54AF39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FEE5E-A093-50EE-57BC-7B87179E2237}"/>
              </a:ext>
            </a:extLst>
          </p:cNvPr>
          <p:cNvSpPr>
            <a:spLocks noGrp="1"/>
          </p:cNvSpPr>
          <p:nvPr>
            <p:ph type="body" idx="1"/>
          </p:nvPr>
        </p:nvSpPr>
        <p:spPr/>
        <p:txBody>
          <a:bodyPr/>
          <a:lstStyle/>
          <a:p>
            <a:endParaRPr lang="ca-ES"/>
          </a:p>
        </p:txBody>
      </p:sp>
      <p:sp>
        <p:nvSpPr>
          <p:cNvPr id="4" name="Slide Number Placeholder 3">
            <a:extLst>
              <a:ext uri="{FF2B5EF4-FFF2-40B4-BE49-F238E27FC236}">
                <a16:creationId xmlns:a16="http://schemas.microsoft.com/office/drawing/2014/main" id="{6E49C1AC-A9FE-D779-1E8F-34FF87FAEE7C}"/>
              </a:ext>
            </a:extLst>
          </p:cNvPr>
          <p:cNvSpPr>
            <a:spLocks noGrp="1"/>
          </p:cNvSpPr>
          <p:nvPr>
            <p:ph type="sldNum" sz="quarter" idx="5"/>
          </p:nvPr>
        </p:nvSpPr>
        <p:spPr/>
        <p:txBody>
          <a:bodyPr/>
          <a:lstStyle/>
          <a:p>
            <a:fld id="{796062A8-3DF9-4956-A634-1044F7C89A6A}" type="slidenum">
              <a:rPr lang="en-GB" smtClean="0"/>
              <a:t>31</a:t>
            </a:fld>
            <a:endParaRPr lang="en-GB"/>
          </a:p>
        </p:txBody>
      </p:sp>
    </p:spTree>
    <p:extLst>
      <p:ext uri="{BB962C8B-B14F-4D97-AF65-F5344CB8AC3E}">
        <p14:creationId xmlns:p14="http://schemas.microsoft.com/office/powerpoint/2010/main" val="1278200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45E5-13DD-B89D-6278-4C7FDCE04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ED904-4BED-6CBA-D7F5-7968C6758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0B0D6-E033-F691-C2FC-4E5D1832416F}"/>
              </a:ext>
            </a:extLst>
          </p:cNvPr>
          <p:cNvSpPr>
            <a:spLocks noGrp="1"/>
          </p:cNvSpPr>
          <p:nvPr>
            <p:ph type="body" idx="1"/>
          </p:nvPr>
        </p:nvSpPr>
        <p:spPr/>
        <p:txBody>
          <a:bodyPr/>
          <a:lstStyle/>
          <a:p>
            <a:pPr marL="540385" algn="l">
              <a:lnSpc>
                <a:spcPts val="1300"/>
              </a:lnSpc>
              <a:spcBef>
                <a:spcPts val="600"/>
              </a:spcBef>
              <a:spcAft>
                <a:spcPts val="600"/>
              </a:spcAft>
            </a:pPr>
            <a:r>
              <a:rPr lang="en-GB" sz="1800" b="1" i="0">
                <a:solidFill>
                  <a:srgbClr val="000000"/>
                </a:solidFill>
                <a:effectLst/>
                <a:latin typeface="Gill Sans Nova" panose="020B0602020104020203" pitchFamily="34" charset="0"/>
              </a:rPr>
              <a:t>Administrative data</a:t>
            </a:r>
            <a:r>
              <a:rPr lang="en-GB" sz="1800" b="0" i="0">
                <a:solidFill>
                  <a:srgbClr val="000000"/>
                </a:solidFill>
                <a:effectLst/>
                <a:latin typeface="Gill Sans Nova" panose="020B0602020104020203" pitchFamily="34" charset="0"/>
              </a:rPr>
              <a:t> consist of statistics and information gathered from institutions that come into contact and interact with victims and/or perpetrators of violence against women (mainly the police, justice, health and social services). It therefore provides valuable information on the use of public services by victims as well as the performance and response of the system to the problem. Although administrative data is primarily used for the internal purposes of the institutions gathering the information, it is increasingly being utilised for statistical purposes mainly due to the increasing demand for data enabling the monitoring and evaluation of government programs and policies - and a wide range of administrative sources are employed in many ways in the production of statistics.</a:t>
            </a:r>
          </a:p>
          <a:p>
            <a:pPr marL="540385" algn="l">
              <a:lnSpc>
                <a:spcPts val="1300"/>
              </a:lnSpc>
              <a:spcBef>
                <a:spcPts val="600"/>
              </a:spcBef>
              <a:spcAft>
                <a:spcPts val="600"/>
              </a:spcAft>
            </a:pPr>
            <a:endParaRPr lang="en-GB" sz="1800">
              <a:effectLst/>
              <a:latin typeface="Gill Sans Nova" panose="020B0602020104020203" pitchFamily="34" charset="0"/>
              <a:ea typeface="Calibri" panose="020F0502020204030204" pitchFamily="34" charset="0"/>
              <a:cs typeface="Times New Roman" panose="02020603050405020304" pitchFamily="18" charset="0"/>
            </a:endParaRPr>
          </a:p>
          <a:p>
            <a:pPr marL="540385" algn="l">
              <a:lnSpc>
                <a:spcPts val="1300"/>
              </a:lnSpc>
              <a:spcBef>
                <a:spcPts val="600"/>
              </a:spcBef>
              <a:spcAft>
                <a:spcPts val="600"/>
              </a:spcAft>
            </a:pPr>
            <a:r>
              <a:rPr lang="en-GB" sz="1800">
                <a:effectLst/>
                <a:latin typeface="Gill Sans Nova" panose="020B0602020104020203" pitchFamily="34" charset="0"/>
                <a:ea typeface="Calibri" panose="020F0502020204030204" pitchFamily="34" charset="0"/>
                <a:cs typeface="Times New Roman" panose="02020603050405020304" pitchFamily="18" charset="0"/>
              </a:rPr>
              <a:t>In </a:t>
            </a:r>
            <a:r>
              <a:rPr lang="en-GB" sz="1800" b="1">
                <a:effectLst/>
                <a:latin typeface="Gill Sans Nova" panose="020B0602020104020203" pitchFamily="34" charset="0"/>
                <a:ea typeface="Calibri" panose="020F0502020204030204" pitchFamily="34" charset="0"/>
                <a:cs typeface="Times New Roman" panose="02020603050405020304" pitchFamily="18" charset="0"/>
              </a:rPr>
              <a:t>2023</a:t>
            </a:r>
            <a:r>
              <a:rPr lang="en-GB" sz="1800">
                <a:effectLst/>
                <a:latin typeface="Gill Sans Nova" panose="020B0602020104020203" pitchFamily="34" charset="0"/>
                <a:ea typeface="Calibri" panose="020F0502020204030204" pitchFamily="34" charset="0"/>
                <a:cs typeface="Times New Roman" panose="02020603050405020304" pitchFamily="18" charset="0"/>
              </a:rPr>
              <a:t>, EIGE published a refined methodology and indicators in preparation for the next collection of intimate partner violence, rape and femicide data. Given the lack of disaggregated data on intimate partner violence in the EU, EIGE refined its methodology to accommodate the collection of data on </a:t>
            </a:r>
            <a:r>
              <a:rPr lang="en-GB" sz="1800" b="1">
                <a:effectLst/>
                <a:latin typeface="Gill Sans Nova" panose="020B0602020104020203" pitchFamily="34" charset="0"/>
                <a:ea typeface="Calibri" panose="020F0502020204030204" pitchFamily="34" charset="0"/>
                <a:cs typeface="Times New Roman" panose="02020603050405020304" pitchFamily="18" charset="0"/>
              </a:rPr>
              <a:t>domestic violence</a:t>
            </a:r>
            <a:r>
              <a:rPr lang="en-GB" sz="1800">
                <a:effectLst/>
                <a:latin typeface="Gill Sans Nova" panose="020B0602020104020203" pitchFamily="34" charset="0"/>
                <a:ea typeface="Calibri" panose="020F0502020204030204" pitchFamily="34" charset="0"/>
                <a:cs typeface="Times New Roman" panose="02020603050405020304" pitchFamily="18" charset="0"/>
              </a:rPr>
              <a:t>, which would help to account for variations in legal approaches to defining intimate partner violence. Collecting data on domestic violence also aligns with EIGE’s future data collection exercise in line with what set out in Article 44 of Directive 2024/1385 on combating violence against women and domestic violence (EIGE, 2023b).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540385" algn="just">
              <a:lnSpc>
                <a:spcPts val="1300"/>
              </a:lnSpc>
              <a:spcBef>
                <a:spcPts val="600"/>
              </a:spcBef>
              <a:spcAft>
                <a:spcPts val="6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540385" algn="l">
              <a:lnSpc>
                <a:spcPts val="1300"/>
              </a:lnSpc>
              <a:spcBef>
                <a:spcPts val="600"/>
              </a:spcBef>
              <a:spcAft>
                <a:spcPts val="600"/>
              </a:spcAft>
            </a:pPr>
            <a:r>
              <a:rPr lang="en-GB" sz="1800">
                <a:effectLst/>
                <a:latin typeface="Gill Sans Nova" panose="020B0602020104020203" pitchFamily="34" charset="0"/>
                <a:ea typeface="Calibri" panose="020F0502020204030204" pitchFamily="34" charset="0"/>
                <a:cs typeface="Times New Roman" panose="02020603050405020304" pitchFamily="18" charset="0"/>
              </a:rPr>
              <a:t>This study is one of EIGE’s several initiatives to improve the current situation of administrative data collection on violence against women in the EU. It provides the results of EIGE’s second data collection exercise, which ran between 2023 and 2024, and analyses the current state of data collection in the police and justice sectors on intimate partner violence, domestic violence, rape and femicide across 26 EU Member States (), analysing the state of play in populating the refined indicators, identifying key data gaps and proposing recommendations to overcome them.</a:t>
            </a:r>
            <a:r>
              <a:rPr lang="en-GB">
                <a:effectLst/>
              </a:rPr>
              <a:t> </a:t>
            </a:r>
            <a:r>
              <a:rPr lang="en-GB" sz="1800">
                <a:effectLst/>
                <a:latin typeface="Gill Sans Nova" panose="020B0602020104020203" pitchFamily="34" charset="0"/>
                <a:ea typeface="Calibri" panose="020F0502020204030204" pitchFamily="34" charset="0"/>
                <a:cs typeface="Times New Roman" panose="02020603050405020304" pitchFamily="18" charset="0"/>
              </a:rPr>
              <a:t>Slovakia did not participate to the data collection exercise.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endParaRPr lang="ca-ES"/>
          </a:p>
        </p:txBody>
      </p:sp>
      <p:sp>
        <p:nvSpPr>
          <p:cNvPr id="4" name="Slide Number Placeholder 3">
            <a:extLst>
              <a:ext uri="{FF2B5EF4-FFF2-40B4-BE49-F238E27FC236}">
                <a16:creationId xmlns:a16="http://schemas.microsoft.com/office/drawing/2014/main" id="{6CE4182C-DAAE-C2B5-AAFD-D6191579813F}"/>
              </a:ext>
            </a:extLst>
          </p:cNvPr>
          <p:cNvSpPr>
            <a:spLocks noGrp="1"/>
          </p:cNvSpPr>
          <p:nvPr>
            <p:ph type="sldNum" sz="quarter" idx="5"/>
          </p:nvPr>
        </p:nvSpPr>
        <p:spPr/>
        <p:txBody>
          <a:bodyPr/>
          <a:lstStyle/>
          <a:p>
            <a:fld id="{796062A8-3DF9-4956-A634-1044F7C89A6A}" type="slidenum">
              <a:rPr lang="en-GB" smtClean="0"/>
              <a:t>32</a:t>
            </a:fld>
            <a:endParaRPr lang="en-GB"/>
          </a:p>
        </p:txBody>
      </p:sp>
    </p:spTree>
    <p:extLst>
      <p:ext uri="{BB962C8B-B14F-4D97-AF65-F5344CB8AC3E}">
        <p14:creationId xmlns:p14="http://schemas.microsoft.com/office/powerpoint/2010/main" val="170853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aim of Violence Against Women (VAW) surveys is to provide comprehensive data that forms the foundation for developing effective strategies to combat gender-based violence. These surveys help increase societal awareness by shedding light on the prevalence and impact of violence against women, promoting a deeper understanding of its root causes and consequences. Moreover, they serve as a vital tool for advocating greater accountability from states and policymakers, urging them to take decisive actions in addressing and preventing such violence. By gathering reliable data, these surveys contribute to creating informed and targeted interventions, ultimately fostering safer environments for women and holding governments responsible for their commitments to end gender-based violence.</a:t>
            </a:r>
          </a:p>
          <a:p>
            <a:endParaRPr lang="en-US"/>
          </a:p>
          <a:p>
            <a:r>
              <a:rPr lang="en-US"/>
              <a:t>Information needed by policymakers and advocates may include the number of women affected by various types of violence and the short- and long-term consequences thereof, the personal characteristics that leave certain women particularly vulnerable to victimization, the barriers to seeking help and the responses of criminal justice, health and social services to women who seek help.</a:t>
            </a:r>
          </a:p>
          <a:p>
            <a:endParaRPr lang="en-US"/>
          </a:p>
          <a:p>
            <a:r>
              <a:rPr lang="en-US"/>
              <a:t>Women in the population are interviewed about their experiences of violence and additional information, such as on the circumstances of the violence, the health consequences thereof and the actions they took to seek help can easily be collected</a:t>
            </a:r>
          </a:p>
          <a:p>
            <a:endParaRPr lang="en-GB"/>
          </a:p>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3</a:t>
            </a:fld>
            <a:endParaRPr lang="en-GB"/>
          </a:p>
        </p:txBody>
      </p:sp>
    </p:spTree>
    <p:extLst>
      <p:ext uri="{BB962C8B-B14F-4D97-AF65-F5344CB8AC3E}">
        <p14:creationId xmlns:p14="http://schemas.microsoft.com/office/powerpoint/2010/main" val="101148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1B322-E9A3-B31D-6E11-27964F02C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1EE22-FA6B-6356-0FD8-5A635626E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B7122-9AAA-BEBD-D37B-11BCEDFEC7A1}"/>
              </a:ext>
            </a:extLst>
          </p:cNvPr>
          <p:cNvSpPr>
            <a:spLocks noGrp="1"/>
          </p:cNvSpPr>
          <p:nvPr>
            <p:ph type="body" idx="1"/>
          </p:nvPr>
        </p:nvSpPr>
        <p:spPr/>
        <p:txBody>
          <a:bodyPr/>
          <a:lstStyle/>
          <a:p>
            <a:pPr marL="540385" algn="l">
              <a:lnSpc>
                <a:spcPts val="1300"/>
              </a:lnSpc>
              <a:spcBef>
                <a:spcPts val="600"/>
              </a:spcBef>
              <a:spcAft>
                <a:spcPts val="600"/>
              </a:spcAft>
            </a:pPr>
            <a:r>
              <a:rPr lang="en-GB" sz="1800">
                <a:effectLst/>
                <a:latin typeface="Gill Sans Nova" panose="020B0602020104020203" pitchFamily="34" charset="0"/>
                <a:ea typeface="Calibri" panose="020F0502020204030204" pitchFamily="34" charset="0"/>
                <a:cs typeface="Times New Roman" panose="02020603050405020304" pitchFamily="18" charset="0"/>
              </a:rPr>
              <a:t>In </a:t>
            </a:r>
            <a:r>
              <a:rPr lang="en-GB" sz="1800" b="1">
                <a:effectLst/>
                <a:latin typeface="Gill Sans Nova" panose="020B0602020104020203" pitchFamily="34" charset="0"/>
                <a:ea typeface="Calibri" panose="020F0502020204030204" pitchFamily="34" charset="0"/>
                <a:cs typeface="Times New Roman" panose="02020603050405020304" pitchFamily="18" charset="0"/>
              </a:rPr>
              <a:t>2023</a:t>
            </a:r>
            <a:r>
              <a:rPr lang="en-GB" sz="1800">
                <a:effectLst/>
                <a:latin typeface="Gill Sans Nova" panose="020B0602020104020203" pitchFamily="34" charset="0"/>
                <a:ea typeface="Calibri" panose="020F0502020204030204" pitchFamily="34" charset="0"/>
                <a:cs typeface="Times New Roman" panose="02020603050405020304" pitchFamily="18" charset="0"/>
              </a:rPr>
              <a:t>, EIGE published a refined methodology and indicators in preparation for the next collection of intimate partner violence, rape and femicide data. Given the lack of disaggregated data on intimate partner violence in the EU, EIGE refined its methodology to accommodate the collection of data on </a:t>
            </a:r>
            <a:r>
              <a:rPr lang="en-GB" sz="1800" b="1">
                <a:effectLst/>
                <a:latin typeface="Gill Sans Nova" panose="020B0602020104020203" pitchFamily="34" charset="0"/>
                <a:ea typeface="Calibri" panose="020F0502020204030204" pitchFamily="34" charset="0"/>
                <a:cs typeface="Times New Roman" panose="02020603050405020304" pitchFamily="18" charset="0"/>
              </a:rPr>
              <a:t>domestic violence</a:t>
            </a:r>
            <a:r>
              <a:rPr lang="en-GB" sz="1800">
                <a:effectLst/>
                <a:latin typeface="Gill Sans Nova" panose="020B0602020104020203" pitchFamily="34" charset="0"/>
                <a:ea typeface="Calibri" panose="020F0502020204030204" pitchFamily="34" charset="0"/>
                <a:cs typeface="Times New Roman" panose="02020603050405020304" pitchFamily="18" charset="0"/>
              </a:rPr>
              <a:t>, which would help to account for variations in legal approaches to defining intimate partner violence. Collecting data on domestic violence also aligns with EIGE’s future data collection exercise in line with what set out in Article 44 of Directive 2024/1385 on combating violence against women and domestic violence (EIGE, 2023b).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540385" algn="just">
              <a:lnSpc>
                <a:spcPts val="1300"/>
              </a:lnSpc>
              <a:spcBef>
                <a:spcPts val="600"/>
              </a:spcBef>
              <a:spcAft>
                <a:spcPts val="600"/>
              </a:spcAft>
            </a:pP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540385" algn="l">
              <a:lnSpc>
                <a:spcPts val="1300"/>
              </a:lnSpc>
              <a:spcBef>
                <a:spcPts val="600"/>
              </a:spcBef>
              <a:spcAft>
                <a:spcPts val="600"/>
              </a:spcAft>
            </a:pPr>
            <a:r>
              <a:rPr lang="en-GB" sz="1800">
                <a:effectLst/>
                <a:latin typeface="Gill Sans Nova" panose="020B0602020104020203" pitchFamily="34" charset="0"/>
                <a:ea typeface="Calibri" panose="020F0502020204030204" pitchFamily="34" charset="0"/>
                <a:cs typeface="Times New Roman" panose="02020603050405020304" pitchFamily="18" charset="0"/>
              </a:rPr>
              <a:t>This study is one of EIGE’s several initiatives to improve the current situation of administrative data collection on violence against women in the EU. It provides the results of EIGE’s second data collection exercise, which ran between 2023 and 2024, and analyses the current state of data collection in the police and justice sectors on intimate partner violence, domestic violence, rape and femicide across 26 EU Member States (), analysing the state of play in populating the refined indicators, identifying key data gaps and proposing recommendations to overcome them.</a:t>
            </a:r>
            <a:r>
              <a:rPr lang="en-GB">
                <a:effectLst/>
              </a:rPr>
              <a:t> </a:t>
            </a:r>
            <a:r>
              <a:rPr lang="en-GB" sz="1800">
                <a:effectLst/>
                <a:latin typeface="Gill Sans Nova" panose="020B0602020104020203" pitchFamily="34" charset="0"/>
                <a:ea typeface="Calibri" panose="020F0502020204030204" pitchFamily="34" charset="0"/>
                <a:cs typeface="Times New Roman" panose="02020603050405020304" pitchFamily="18" charset="0"/>
              </a:rPr>
              <a:t>Slovakia did not participate to the data collection exercise.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endParaRPr lang="ca-ES"/>
          </a:p>
        </p:txBody>
      </p:sp>
      <p:sp>
        <p:nvSpPr>
          <p:cNvPr id="4" name="Slide Number Placeholder 3">
            <a:extLst>
              <a:ext uri="{FF2B5EF4-FFF2-40B4-BE49-F238E27FC236}">
                <a16:creationId xmlns:a16="http://schemas.microsoft.com/office/drawing/2014/main" id="{9BE6691C-0317-3F52-50FD-3B42574A5580}"/>
              </a:ext>
            </a:extLst>
          </p:cNvPr>
          <p:cNvSpPr>
            <a:spLocks noGrp="1"/>
          </p:cNvSpPr>
          <p:nvPr>
            <p:ph type="sldNum" sz="quarter" idx="5"/>
          </p:nvPr>
        </p:nvSpPr>
        <p:spPr/>
        <p:txBody>
          <a:bodyPr/>
          <a:lstStyle/>
          <a:p>
            <a:fld id="{796062A8-3DF9-4956-A634-1044F7C89A6A}" type="slidenum">
              <a:rPr lang="en-GB" smtClean="0"/>
              <a:t>33</a:t>
            </a:fld>
            <a:endParaRPr lang="en-GB"/>
          </a:p>
        </p:txBody>
      </p:sp>
    </p:spTree>
    <p:extLst>
      <p:ext uri="{BB962C8B-B14F-4D97-AF65-F5344CB8AC3E}">
        <p14:creationId xmlns:p14="http://schemas.microsoft.com/office/powerpoint/2010/main" val="1339315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6CD1-6380-F4FB-C845-2B422F5DB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2B1D0-A632-4706-26C0-03C158672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723B3-DD9B-F006-F8AB-A2EEE64F71E9}"/>
              </a:ext>
            </a:extLst>
          </p:cNvPr>
          <p:cNvSpPr>
            <a:spLocks noGrp="1"/>
          </p:cNvSpPr>
          <p:nvPr>
            <p:ph type="body" idx="1"/>
          </p:nvPr>
        </p:nvSpPr>
        <p:spPr/>
        <p:txBody>
          <a:bodyPr/>
          <a:lstStyle/>
          <a:p>
            <a:endParaRPr lang="ca-ES"/>
          </a:p>
        </p:txBody>
      </p:sp>
      <p:sp>
        <p:nvSpPr>
          <p:cNvPr id="4" name="Slide Number Placeholder 3">
            <a:extLst>
              <a:ext uri="{FF2B5EF4-FFF2-40B4-BE49-F238E27FC236}">
                <a16:creationId xmlns:a16="http://schemas.microsoft.com/office/drawing/2014/main" id="{1AE03BD3-0E47-FF04-950E-FF047DA3E4ED}"/>
              </a:ext>
            </a:extLst>
          </p:cNvPr>
          <p:cNvSpPr>
            <a:spLocks noGrp="1"/>
          </p:cNvSpPr>
          <p:nvPr>
            <p:ph type="sldNum" sz="quarter" idx="5"/>
          </p:nvPr>
        </p:nvSpPr>
        <p:spPr/>
        <p:txBody>
          <a:bodyPr/>
          <a:lstStyle/>
          <a:p>
            <a:fld id="{796062A8-3DF9-4956-A634-1044F7C89A6A}" type="slidenum">
              <a:rPr lang="en-GB" smtClean="0"/>
              <a:t>34</a:t>
            </a:fld>
            <a:endParaRPr lang="en-GB"/>
          </a:p>
        </p:txBody>
      </p:sp>
    </p:spTree>
    <p:extLst>
      <p:ext uri="{BB962C8B-B14F-4D97-AF65-F5344CB8AC3E}">
        <p14:creationId xmlns:p14="http://schemas.microsoft.com/office/powerpoint/2010/main" val="6401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4</a:t>
            </a:fld>
            <a:endParaRPr lang="en-GB"/>
          </a:p>
        </p:txBody>
      </p:sp>
    </p:spTree>
    <p:extLst>
      <p:ext uri="{BB962C8B-B14F-4D97-AF65-F5344CB8AC3E}">
        <p14:creationId xmlns:p14="http://schemas.microsoft.com/office/powerpoint/2010/main" val="26372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9FBC-2832-92F7-B164-D87E67347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69AB2-5C3E-3F9F-7CE0-508B5E91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AF311-3085-45F8-29B4-8ED25A9A2C8B}"/>
              </a:ext>
            </a:extLst>
          </p:cNvPr>
          <p:cNvSpPr>
            <a:spLocks noGrp="1"/>
          </p:cNvSpPr>
          <p:nvPr>
            <p:ph type="body" idx="1"/>
          </p:nvPr>
        </p:nvSpPr>
        <p:spPr/>
        <p:txBody>
          <a:bodyPr/>
          <a:lstStyle/>
          <a:p>
            <a:endParaRPr lang="en-US"/>
          </a:p>
          <a:p>
            <a:r>
              <a:rPr lang="en-US"/>
              <a:t>The aim of Violence Against Women (VAW) surveys is to provide comprehensive data that forms the foundation for developing effective strategies to combat gender-based violence. These surveys help increase societal awareness by shedding light on the prevalence and impact of violence against women, promoting a deeper understanding of its root causes and consequences. Moreover, they serve as a vital tool for advocating greater accountability from states and policymakers, urging them to take decisive actions in addressing and preventing such violence. By gathering reliable data, these surveys contribute to creating informed and targeted interventions, ultimately fostering safer environments for women and holding governments responsible for their commitments to end gender-based violence.</a:t>
            </a:r>
          </a:p>
          <a:p>
            <a:endParaRPr lang="en-US"/>
          </a:p>
          <a:p>
            <a:r>
              <a:rPr lang="en-US"/>
              <a:t>Information needed by policymakers and advocates may include the number of women affected by various types of violence and the short- and long-term consequences thereof, the personal characteristics that leave certain women particularly vulnerable to victimization, the barriers to seeking help and the responses of criminal justice, health and social services to women who seek help.</a:t>
            </a:r>
          </a:p>
          <a:p>
            <a:endParaRPr lang="en-US"/>
          </a:p>
          <a:p>
            <a:r>
              <a:rPr lang="en-US"/>
              <a:t>Women in the population are interviewed about their experiences of violence and additional information, such as on the circumstances of the violence, the health consequences thereof and the actions they took to seek help can easily be collected</a:t>
            </a:r>
          </a:p>
          <a:p>
            <a:endParaRPr lang="en-GB"/>
          </a:p>
          <a:p>
            <a:endParaRPr lang="en-GB"/>
          </a:p>
        </p:txBody>
      </p:sp>
      <p:sp>
        <p:nvSpPr>
          <p:cNvPr id="4" name="Slide Number Placeholder 3">
            <a:extLst>
              <a:ext uri="{FF2B5EF4-FFF2-40B4-BE49-F238E27FC236}">
                <a16:creationId xmlns:a16="http://schemas.microsoft.com/office/drawing/2014/main" id="{2CDDF4EA-6537-401F-41F5-A3BC55E058CD}"/>
              </a:ext>
            </a:extLst>
          </p:cNvPr>
          <p:cNvSpPr>
            <a:spLocks noGrp="1"/>
          </p:cNvSpPr>
          <p:nvPr>
            <p:ph type="sldNum" sz="quarter" idx="5"/>
          </p:nvPr>
        </p:nvSpPr>
        <p:spPr/>
        <p:txBody>
          <a:bodyPr/>
          <a:lstStyle/>
          <a:p>
            <a:fld id="{796062A8-3DF9-4956-A634-1044F7C89A6A}" type="slidenum">
              <a:rPr lang="en-GB" smtClean="0"/>
              <a:t>6</a:t>
            </a:fld>
            <a:endParaRPr lang="en-GB"/>
          </a:p>
        </p:txBody>
      </p:sp>
    </p:spTree>
    <p:extLst>
      <p:ext uri="{BB962C8B-B14F-4D97-AF65-F5344CB8AC3E}">
        <p14:creationId xmlns:p14="http://schemas.microsoft.com/office/powerpoint/2010/main" val="331330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59ACD-6BEA-F177-BC57-425960750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07840-1002-6BE3-343A-92910305F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D0963-25AE-3FA2-F321-DB70D5961BD4}"/>
              </a:ext>
            </a:extLst>
          </p:cNvPr>
          <p:cNvSpPr>
            <a:spLocks noGrp="1"/>
          </p:cNvSpPr>
          <p:nvPr>
            <p:ph type="body" idx="1"/>
          </p:nvPr>
        </p:nvSpPr>
        <p:spPr/>
        <p:txBody>
          <a:bodyPr/>
          <a:lstStyle/>
          <a:p>
            <a:endParaRPr lang="en-US"/>
          </a:p>
          <a:p>
            <a:r>
              <a:rPr lang="en-US"/>
              <a:t>The aim of Violence Against Women (VAW) surveys is to provide comprehensive data that forms the foundation for developing effective strategies to combat gender-based violence. These surveys help increase societal awareness by shedding light on the prevalence and impact of violence against women, promoting a deeper understanding of its root causes and consequences. Moreover, they serve as a vital tool for advocating greater accountability from states and policymakers, urging them to take decisive actions in addressing and preventing such violence. By gathering reliable data, these surveys contribute to creating informed and targeted interventions, ultimately fostering safer environments for women and holding governments responsible for their commitments to end gender-based violence.</a:t>
            </a:r>
          </a:p>
          <a:p>
            <a:endParaRPr lang="en-US"/>
          </a:p>
          <a:p>
            <a:r>
              <a:rPr lang="en-US"/>
              <a:t>Information needed by policymakers and advocates may include the number of women affected by various types of violence and the short- and long-term consequences thereof, the personal characteristics that leave certain women particularly vulnerable to victimization, the barriers to seeking help and the responses of criminal justice, health and social services to women who seek help.</a:t>
            </a:r>
          </a:p>
          <a:p>
            <a:endParaRPr lang="en-US"/>
          </a:p>
          <a:p>
            <a:r>
              <a:rPr lang="en-US"/>
              <a:t>Women in the population are interviewed about their experiences of violence and additional information, such as on the circumstances of the violence, the health consequences thereof and the actions they took to seek help can easily be collected</a:t>
            </a:r>
          </a:p>
          <a:p>
            <a:endParaRPr lang="en-GB"/>
          </a:p>
          <a:p>
            <a:endParaRPr lang="en-GB"/>
          </a:p>
        </p:txBody>
      </p:sp>
      <p:sp>
        <p:nvSpPr>
          <p:cNvPr id="4" name="Slide Number Placeholder 3">
            <a:extLst>
              <a:ext uri="{FF2B5EF4-FFF2-40B4-BE49-F238E27FC236}">
                <a16:creationId xmlns:a16="http://schemas.microsoft.com/office/drawing/2014/main" id="{BD4FF87A-1815-6DED-54DD-99502E48D997}"/>
              </a:ext>
            </a:extLst>
          </p:cNvPr>
          <p:cNvSpPr>
            <a:spLocks noGrp="1"/>
          </p:cNvSpPr>
          <p:nvPr>
            <p:ph type="sldNum" sz="quarter" idx="5"/>
          </p:nvPr>
        </p:nvSpPr>
        <p:spPr/>
        <p:txBody>
          <a:bodyPr/>
          <a:lstStyle/>
          <a:p>
            <a:fld id="{796062A8-3DF9-4956-A634-1044F7C89A6A}" type="slidenum">
              <a:rPr lang="en-GB" smtClean="0"/>
              <a:t>7</a:t>
            </a:fld>
            <a:endParaRPr lang="en-GB"/>
          </a:p>
        </p:txBody>
      </p:sp>
    </p:spTree>
    <p:extLst>
      <p:ext uri="{BB962C8B-B14F-4D97-AF65-F5344CB8AC3E}">
        <p14:creationId xmlns:p14="http://schemas.microsoft.com/office/powerpoint/2010/main" val="37144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The</a:t>
            </a:r>
            <a:r>
              <a:rPr lang="es-ES" dirty="0"/>
              <a:t> </a:t>
            </a:r>
            <a:r>
              <a:rPr lang="es-ES" dirty="0" err="1"/>
              <a:t>reference</a:t>
            </a:r>
            <a:r>
              <a:rPr lang="es-ES" dirty="0"/>
              <a:t> time </a:t>
            </a:r>
            <a:r>
              <a:rPr lang="es-ES" dirty="0" err="1"/>
              <a:t>of</a:t>
            </a:r>
            <a:r>
              <a:rPr lang="es-ES" dirty="0"/>
              <a:t> </a:t>
            </a:r>
            <a:r>
              <a:rPr lang="es-ES" dirty="0" err="1"/>
              <a:t>experienced</a:t>
            </a:r>
            <a:r>
              <a:rPr lang="es-ES" dirty="0"/>
              <a:t> </a:t>
            </a:r>
            <a:r>
              <a:rPr lang="es-ES" dirty="0" err="1"/>
              <a:t>violence</a:t>
            </a:r>
            <a:r>
              <a:rPr lang="es-ES" dirty="0"/>
              <a:t> </a:t>
            </a:r>
            <a:r>
              <a:rPr lang="es-ES" dirty="0" err="1"/>
              <a:t>is</a:t>
            </a:r>
            <a:r>
              <a:rPr lang="es-ES" dirty="0"/>
              <a:t> </a:t>
            </a:r>
            <a:r>
              <a:rPr lang="es-ES" dirty="0" err="1"/>
              <a:t>divided</a:t>
            </a:r>
            <a:r>
              <a:rPr lang="es-ES" dirty="0"/>
              <a:t> </a:t>
            </a:r>
            <a:r>
              <a:rPr lang="es-ES" dirty="0" err="1"/>
              <a:t>into</a:t>
            </a:r>
            <a:r>
              <a:rPr lang="es-ES" dirty="0"/>
              <a:t> </a:t>
            </a:r>
            <a:r>
              <a:rPr lang="es-ES" dirty="0" err="1"/>
              <a:t>the</a:t>
            </a:r>
            <a:r>
              <a:rPr lang="es-ES" dirty="0"/>
              <a:t> </a:t>
            </a:r>
            <a:r>
              <a:rPr lang="es-ES" dirty="0" err="1"/>
              <a:t>last</a:t>
            </a:r>
            <a:r>
              <a:rPr lang="es-ES" dirty="0"/>
              <a:t> 12 </a:t>
            </a:r>
            <a:r>
              <a:rPr lang="es-ES" dirty="0" err="1"/>
              <a:t>months</a:t>
            </a:r>
            <a:r>
              <a:rPr lang="es-ES" dirty="0"/>
              <a:t>, 1-5 </a:t>
            </a:r>
            <a:r>
              <a:rPr lang="es-ES" dirty="0" err="1"/>
              <a:t>years</a:t>
            </a:r>
            <a:r>
              <a:rPr lang="es-ES" dirty="0"/>
              <a:t> </a:t>
            </a:r>
            <a:r>
              <a:rPr lang="es-ES" dirty="0" err="1"/>
              <a:t>ago</a:t>
            </a:r>
            <a:r>
              <a:rPr lang="es-ES" dirty="0"/>
              <a:t> </a:t>
            </a:r>
            <a:r>
              <a:rPr lang="es-ES" dirty="0" err="1"/>
              <a:t>or</a:t>
            </a:r>
            <a:r>
              <a:rPr lang="es-ES" dirty="0"/>
              <a:t> </a:t>
            </a:r>
            <a:r>
              <a:rPr lang="es-ES" dirty="0" err="1"/>
              <a:t>earlier</a:t>
            </a:r>
            <a:r>
              <a:rPr lang="es-ES" dirty="0"/>
              <a:t> </a:t>
            </a:r>
            <a:r>
              <a:rPr lang="es-ES" dirty="0" err="1"/>
              <a:t>than</a:t>
            </a:r>
            <a:r>
              <a:rPr lang="es-ES" dirty="0"/>
              <a:t> 5 </a:t>
            </a:r>
            <a:r>
              <a:rPr lang="es-ES" dirty="0" err="1"/>
              <a:t>years</a:t>
            </a:r>
            <a:r>
              <a:rPr lang="es-ES" dirty="0"/>
              <a:t> ago. Data </a:t>
            </a:r>
            <a:r>
              <a:rPr lang="es-ES" dirty="0" err="1"/>
              <a:t>covering</a:t>
            </a:r>
            <a:r>
              <a:rPr lang="es-ES" dirty="0"/>
              <a:t> </a:t>
            </a:r>
            <a:r>
              <a:rPr lang="es-ES" dirty="0" err="1"/>
              <a:t>experiences</a:t>
            </a:r>
            <a:r>
              <a:rPr lang="es-ES" dirty="0"/>
              <a:t> </a:t>
            </a:r>
            <a:r>
              <a:rPr lang="es-ES" dirty="0" err="1"/>
              <a:t>over</a:t>
            </a:r>
            <a:r>
              <a:rPr lang="es-ES" dirty="0"/>
              <a:t> </a:t>
            </a:r>
            <a:r>
              <a:rPr lang="es-ES" dirty="0" err="1"/>
              <a:t>the</a:t>
            </a:r>
            <a:r>
              <a:rPr lang="es-ES" dirty="0"/>
              <a:t> </a:t>
            </a:r>
            <a:r>
              <a:rPr lang="es-ES" dirty="0" err="1"/>
              <a:t>last</a:t>
            </a:r>
            <a:r>
              <a:rPr lang="es-ES" dirty="0"/>
              <a:t> </a:t>
            </a:r>
            <a:r>
              <a:rPr lang="es-ES" dirty="0" err="1"/>
              <a:t>year</a:t>
            </a:r>
            <a:r>
              <a:rPr lang="es-ES" dirty="0"/>
              <a:t> and </a:t>
            </a:r>
            <a:r>
              <a:rPr lang="es-ES" dirty="0" err="1"/>
              <a:t>the</a:t>
            </a:r>
            <a:r>
              <a:rPr lang="es-ES" dirty="0"/>
              <a:t> </a:t>
            </a:r>
            <a:r>
              <a:rPr lang="es-ES" dirty="0" err="1"/>
              <a:t>last</a:t>
            </a:r>
            <a:r>
              <a:rPr lang="es-ES" dirty="0"/>
              <a:t> </a:t>
            </a:r>
            <a:r>
              <a:rPr lang="es-ES" dirty="0" err="1"/>
              <a:t>five</a:t>
            </a:r>
            <a:r>
              <a:rPr lang="es-ES" dirty="0"/>
              <a:t> </a:t>
            </a:r>
            <a:r>
              <a:rPr lang="es-ES" dirty="0" err="1"/>
              <a:t>years</a:t>
            </a:r>
            <a:r>
              <a:rPr lang="es-ES" dirty="0"/>
              <a:t> can </a:t>
            </a:r>
            <a:r>
              <a:rPr lang="es-ES" dirty="0" err="1"/>
              <a:t>give</a:t>
            </a:r>
            <a:r>
              <a:rPr lang="es-ES" dirty="0"/>
              <a:t> </a:t>
            </a:r>
            <a:r>
              <a:rPr lang="es-ES" dirty="0" err="1"/>
              <a:t>an</a:t>
            </a:r>
            <a:r>
              <a:rPr lang="es-ES" dirty="0"/>
              <a:t> </a:t>
            </a:r>
            <a:r>
              <a:rPr lang="es-ES" dirty="0" err="1"/>
              <a:t>indication</a:t>
            </a:r>
            <a:r>
              <a:rPr lang="es-ES" dirty="0"/>
              <a:t> </a:t>
            </a:r>
            <a:r>
              <a:rPr lang="es-ES" dirty="0" err="1"/>
              <a:t>of</a:t>
            </a:r>
            <a:r>
              <a:rPr lang="es-ES" dirty="0"/>
              <a:t> </a:t>
            </a:r>
            <a:r>
              <a:rPr lang="es-ES" dirty="0" err="1"/>
              <a:t>the</a:t>
            </a:r>
            <a:r>
              <a:rPr lang="es-ES" dirty="0"/>
              <a:t> </a:t>
            </a:r>
            <a:r>
              <a:rPr lang="es-ES" dirty="0" err="1"/>
              <a:t>extent</a:t>
            </a:r>
            <a:r>
              <a:rPr lang="es-ES" dirty="0"/>
              <a:t> and</a:t>
            </a:r>
            <a:endParaRPr lang="en-US" dirty="0"/>
          </a:p>
          <a:p>
            <a:r>
              <a:rPr lang="es-ES" dirty="0" err="1"/>
              <a:t>the</a:t>
            </a:r>
            <a:r>
              <a:rPr lang="es-ES" dirty="0"/>
              <a:t> </a:t>
            </a:r>
            <a:r>
              <a:rPr lang="es-ES" dirty="0" err="1"/>
              <a:t>nature</a:t>
            </a:r>
            <a:r>
              <a:rPr lang="es-ES" dirty="0"/>
              <a:t> </a:t>
            </a:r>
            <a:r>
              <a:rPr lang="es-ES" dirty="0" err="1"/>
              <a:t>of</a:t>
            </a:r>
            <a:r>
              <a:rPr lang="es-ES" dirty="0"/>
              <a:t> </a:t>
            </a:r>
            <a:r>
              <a:rPr lang="es-ES" dirty="0" err="1"/>
              <a:t>current</a:t>
            </a:r>
            <a:r>
              <a:rPr lang="es-ES" dirty="0"/>
              <a:t> </a:t>
            </a:r>
            <a:r>
              <a:rPr lang="es-ES" dirty="0" err="1"/>
              <a:t>levels</a:t>
            </a:r>
            <a:r>
              <a:rPr lang="es-ES" dirty="0"/>
              <a:t> </a:t>
            </a:r>
            <a:r>
              <a:rPr lang="es-ES" dirty="0" err="1"/>
              <a:t>of</a:t>
            </a:r>
            <a:r>
              <a:rPr lang="es-ES" dirty="0"/>
              <a:t> </a:t>
            </a:r>
            <a:r>
              <a:rPr lang="es-ES" dirty="0" err="1"/>
              <a:t>violence</a:t>
            </a:r>
            <a:r>
              <a:rPr lang="es-ES" dirty="0"/>
              <a:t> and </a:t>
            </a:r>
            <a:r>
              <a:rPr lang="es-ES" dirty="0" err="1"/>
              <a:t>an</a:t>
            </a:r>
            <a:r>
              <a:rPr lang="es-ES" dirty="0"/>
              <a:t> </a:t>
            </a:r>
            <a:r>
              <a:rPr lang="es-ES" dirty="0" err="1"/>
              <a:t>estimate</a:t>
            </a:r>
            <a:r>
              <a:rPr lang="es-ES" dirty="0"/>
              <a:t> </a:t>
            </a:r>
            <a:r>
              <a:rPr lang="es-ES" dirty="0" err="1"/>
              <a:t>of</a:t>
            </a:r>
            <a:r>
              <a:rPr lang="es-ES" dirty="0"/>
              <a:t> </a:t>
            </a:r>
            <a:r>
              <a:rPr lang="es-ES" dirty="0" err="1"/>
              <a:t>the</a:t>
            </a:r>
            <a:r>
              <a:rPr lang="es-ES" dirty="0"/>
              <a:t> </a:t>
            </a:r>
            <a:r>
              <a:rPr lang="es-ES" dirty="0" err="1"/>
              <a:t>number</a:t>
            </a:r>
            <a:r>
              <a:rPr lang="es-ES" dirty="0"/>
              <a:t> </a:t>
            </a:r>
            <a:r>
              <a:rPr lang="es-ES" dirty="0" err="1"/>
              <a:t>of</a:t>
            </a:r>
            <a:r>
              <a:rPr lang="es-ES" dirty="0"/>
              <a:t> </a:t>
            </a:r>
            <a:r>
              <a:rPr lang="es-ES" dirty="0" err="1"/>
              <a:t>people</a:t>
            </a:r>
            <a:r>
              <a:rPr lang="es-ES" dirty="0"/>
              <a:t> </a:t>
            </a:r>
            <a:r>
              <a:rPr lang="es-ES" dirty="0" err="1"/>
              <a:t>who</a:t>
            </a:r>
            <a:r>
              <a:rPr lang="es-ES" dirty="0"/>
              <a:t> </a:t>
            </a:r>
            <a:r>
              <a:rPr lang="es-ES" dirty="0" err="1"/>
              <a:t>may</a:t>
            </a:r>
            <a:r>
              <a:rPr lang="es-ES" dirty="0"/>
              <a:t> </a:t>
            </a:r>
            <a:r>
              <a:rPr lang="es-ES" dirty="0" err="1"/>
              <a:t>require</a:t>
            </a:r>
            <a:r>
              <a:rPr lang="es-ES" dirty="0"/>
              <a:t> </a:t>
            </a:r>
            <a:r>
              <a:rPr lang="es-ES" dirty="0" err="1"/>
              <a:t>help</a:t>
            </a:r>
            <a:r>
              <a:rPr lang="es-ES" dirty="0"/>
              <a:t>. </a:t>
            </a:r>
            <a:r>
              <a:rPr lang="es-ES" dirty="0" err="1"/>
              <a:t>Lifetime</a:t>
            </a:r>
            <a:r>
              <a:rPr lang="es-ES" dirty="0"/>
              <a:t> </a:t>
            </a:r>
            <a:r>
              <a:rPr lang="es-ES" dirty="0" err="1"/>
              <a:t>experiences</a:t>
            </a:r>
            <a:r>
              <a:rPr lang="es-ES" dirty="0"/>
              <a:t>, </a:t>
            </a:r>
            <a:r>
              <a:rPr lang="es-ES" dirty="0" err="1"/>
              <a:t>by</a:t>
            </a:r>
            <a:r>
              <a:rPr lang="es-ES" dirty="0"/>
              <a:t> </a:t>
            </a:r>
            <a:r>
              <a:rPr lang="es-ES" dirty="0" err="1"/>
              <a:t>contrast</a:t>
            </a:r>
            <a:r>
              <a:rPr lang="es-ES" dirty="0"/>
              <a:t>, </a:t>
            </a:r>
            <a:r>
              <a:rPr lang="es-ES" dirty="0" err="1"/>
              <a:t>provide</a:t>
            </a:r>
            <a:r>
              <a:rPr lang="es-ES" dirty="0"/>
              <a:t> </a:t>
            </a:r>
            <a:r>
              <a:rPr lang="es-ES" dirty="0" err="1"/>
              <a:t>an</a:t>
            </a:r>
            <a:r>
              <a:rPr lang="es-ES" dirty="0"/>
              <a:t> </a:t>
            </a:r>
            <a:r>
              <a:rPr lang="es-ES" dirty="0" err="1"/>
              <a:t>indication</a:t>
            </a:r>
            <a:r>
              <a:rPr lang="es-ES" dirty="0"/>
              <a:t> </a:t>
            </a:r>
            <a:r>
              <a:rPr lang="es-ES" dirty="0" err="1"/>
              <a:t>of</a:t>
            </a:r>
            <a:r>
              <a:rPr lang="es-ES" dirty="0"/>
              <a:t> </a:t>
            </a:r>
            <a:r>
              <a:rPr lang="es-ES" dirty="0" err="1"/>
              <a:t>the</a:t>
            </a:r>
            <a:r>
              <a:rPr lang="es-ES" dirty="0"/>
              <a:t> total </a:t>
            </a:r>
            <a:r>
              <a:rPr lang="es-ES" dirty="0" err="1"/>
              <a:t>number</a:t>
            </a:r>
            <a:r>
              <a:rPr lang="es-ES" dirty="0"/>
              <a:t> </a:t>
            </a:r>
            <a:r>
              <a:rPr lang="es-ES" dirty="0" err="1"/>
              <a:t>of</a:t>
            </a:r>
            <a:r>
              <a:rPr lang="es-ES" dirty="0"/>
              <a:t> </a:t>
            </a:r>
            <a:r>
              <a:rPr lang="es-ES" dirty="0" err="1"/>
              <a:t>people</a:t>
            </a:r>
            <a:r>
              <a:rPr lang="es-ES" dirty="0"/>
              <a:t> </a:t>
            </a:r>
            <a:r>
              <a:rPr lang="es-ES" dirty="0" err="1"/>
              <a:t>ever</a:t>
            </a:r>
            <a:r>
              <a:rPr lang="es-ES" dirty="0"/>
              <a:t> </a:t>
            </a:r>
            <a:r>
              <a:rPr lang="es-ES" dirty="0" err="1"/>
              <a:t>affected</a:t>
            </a:r>
            <a:r>
              <a:rPr lang="es-ES" dirty="0"/>
              <a:t> </a:t>
            </a:r>
            <a:r>
              <a:rPr lang="es-ES" dirty="0" err="1"/>
              <a:t>by</a:t>
            </a:r>
            <a:r>
              <a:rPr lang="es-ES" dirty="0"/>
              <a:t> </a:t>
            </a:r>
            <a:r>
              <a:rPr lang="es-ES" dirty="0" err="1"/>
              <a:t>such</a:t>
            </a:r>
            <a:r>
              <a:rPr lang="es-ES" dirty="0"/>
              <a:t> </a:t>
            </a:r>
            <a:r>
              <a:rPr lang="es-ES" dirty="0" err="1"/>
              <a:t>forms</a:t>
            </a:r>
            <a:r>
              <a:rPr lang="es-ES" dirty="0"/>
              <a:t> </a:t>
            </a:r>
            <a:r>
              <a:rPr lang="es-ES" dirty="0" err="1"/>
              <a:t>of</a:t>
            </a:r>
            <a:endParaRPr lang="en-US" dirty="0" err="1"/>
          </a:p>
          <a:p>
            <a:r>
              <a:rPr lang="es-ES" dirty="0" err="1"/>
              <a:t>Violence</a:t>
            </a:r>
            <a:r>
              <a:rPr lang="es-ES" dirty="0"/>
              <a:t>.</a:t>
            </a:r>
            <a:endParaRPr lang="en-US" dirty="0"/>
          </a:p>
          <a:p>
            <a:r>
              <a:rPr lang="es-ES" b="1" dirty="0" err="1"/>
              <a:t>Intimate</a:t>
            </a:r>
            <a:r>
              <a:rPr lang="es-ES" b="1" dirty="0"/>
              <a:t> </a:t>
            </a:r>
            <a:r>
              <a:rPr lang="es-ES" b="1" dirty="0" err="1"/>
              <a:t>partners</a:t>
            </a:r>
            <a:r>
              <a:rPr lang="es-ES" dirty="0"/>
              <a:t> are </a:t>
            </a:r>
            <a:r>
              <a:rPr lang="es-ES" dirty="0" err="1"/>
              <a:t>persons</a:t>
            </a:r>
            <a:r>
              <a:rPr lang="es-ES" dirty="0"/>
              <a:t> </a:t>
            </a:r>
            <a:r>
              <a:rPr lang="es-ES" dirty="0" err="1"/>
              <a:t>with</a:t>
            </a:r>
            <a:r>
              <a:rPr lang="es-ES" dirty="0"/>
              <a:t> </a:t>
            </a:r>
            <a:r>
              <a:rPr lang="es-ES" dirty="0" err="1"/>
              <a:t>whom</a:t>
            </a:r>
            <a:r>
              <a:rPr lang="es-ES" dirty="0"/>
              <a:t> a </a:t>
            </a:r>
            <a:r>
              <a:rPr lang="es-ES" dirty="0" err="1"/>
              <a:t>victim</a:t>
            </a:r>
            <a:r>
              <a:rPr lang="es-ES" dirty="0"/>
              <a:t> has </a:t>
            </a:r>
            <a:r>
              <a:rPr lang="es-ES" dirty="0" err="1"/>
              <a:t>or</a:t>
            </a:r>
            <a:r>
              <a:rPr lang="es-ES" dirty="0"/>
              <a:t> </a:t>
            </a:r>
            <a:r>
              <a:rPr lang="es-ES" dirty="0" err="1"/>
              <a:t>had</a:t>
            </a:r>
            <a:r>
              <a:rPr lang="es-ES" dirty="0"/>
              <a:t> </a:t>
            </a:r>
            <a:r>
              <a:rPr lang="es-ES" dirty="0" err="1"/>
              <a:t>an</a:t>
            </a:r>
            <a:r>
              <a:rPr lang="es-ES" dirty="0"/>
              <a:t> </a:t>
            </a:r>
            <a:r>
              <a:rPr lang="es-ES" dirty="0" err="1"/>
              <a:t>intimate</a:t>
            </a:r>
            <a:r>
              <a:rPr lang="es-ES" dirty="0"/>
              <a:t> </a:t>
            </a:r>
            <a:r>
              <a:rPr lang="es-ES" dirty="0" err="1"/>
              <a:t>relationship</a:t>
            </a:r>
            <a:r>
              <a:rPr lang="es-ES" dirty="0"/>
              <a:t>: </a:t>
            </a:r>
            <a:endParaRPr lang="en-US"/>
          </a:p>
          <a:p>
            <a:r>
              <a:rPr lang="es-ES" dirty="0"/>
              <a:t>• </a:t>
            </a:r>
            <a:r>
              <a:rPr lang="es-ES" dirty="0" err="1"/>
              <a:t>current</a:t>
            </a:r>
            <a:r>
              <a:rPr lang="es-ES" dirty="0"/>
              <a:t> </a:t>
            </a:r>
            <a:r>
              <a:rPr lang="es-ES" dirty="0" err="1"/>
              <a:t>or</a:t>
            </a:r>
            <a:r>
              <a:rPr lang="es-ES" dirty="0"/>
              <a:t> </a:t>
            </a:r>
            <a:r>
              <a:rPr lang="es-ES" dirty="0" err="1"/>
              <a:t>former</a:t>
            </a:r>
            <a:r>
              <a:rPr lang="es-ES" dirty="0"/>
              <a:t> </a:t>
            </a:r>
            <a:r>
              <a:rPr lang="es-ES" dirty="0" err="1"/>
              <a:t>spouses</a:t>
            </a:r>
            <a:r>
              <a:rPr lang="es-ES" dirty="0"/>
              <a:t> </a:t>
            </a:r>
            <a:endParaRPr lang="en-US" dirty="0"/>
          </a:p>
          <a:p>
            <a:r>
              <a:rPr lang="es-ES" dirty="0"/>
              <a:t>• civil </a:t>
            </a:r>
            <a:r>
              <a:rPr lang="es-ES" dirty="0" err="1"/>
              <a:t>union</a:t>
            </a:r>
            <a:r>
              <a:rPr lang="es-ES" dirty="0"/>
              <a:t> </a:t>
            </a:r>
            <a:r>
              <a:rPr lang="es-ES" dirty="0" err="1"/>
              <a:t>partnaers</a:t>
            </a:r>
            <a:r>
              <a:rPr lang="es-ES" dirty="0"/>
              <a:t> </a:t>
            </a:r>
            <a:r>
              <a:rPr lang="es-ES" dirty="0" err="1"/>
              <a:t>or</a:t>
            </a:r>
            <a:r>
              <a:rPr lang="es-ES" dirty="0"/>
              <a:t> </a:t>
            </a:r>
            <a:r>
              <a:rPr lang="es-ES" dirty="0" err="1"/>
              <a:t>cohabitants</a:t>
            </a:r>
            <a:r>
              <a:rPr lang="es-ES" dirty="0"/>
              <a:t> </a:t>
            </a:r>
            <a:endParaRPr lang="en-US" dirty="0"/>
          </a:p>
          <a:p>
            <a:r>
              <a:rPr lang="es-ES" dirty="0"/>
              <a:t>• </a:t>
            </a:r>
            <a:r>
              <a:rPr lang="es-ES" dirty="0" err="1"/>
              <a:t>people</a:t>
            </a:r>
            <a:r>
              <a:rPr lang="es-ES" dirty="0"/>
              <a:t> in </a:t>
            </a:r>
            <a:r>
              <a:rPr lang="es-ES" dirty="0" err="1"/>
              <a:t>an</a:t>
            </a:r>
            <a:r>
              <a:rPr lang="es-ES" dirty="0"/>
              <a:t> informal </a:t>
            </a:r>
            <a:r>
              <a:rPr lang="es-ES" dirty="0" err="1"/>
              <a:t>relationship</a:t>
            </a:r>
            <a:r>
              <a:rPr lang="es-ES" dirty="0"/>
              <a:t> </a:t>
            </a:r>
            <a:r>
              <a:rPr lang="es-ES" dirty="0" err="1"/>
              <a:t>or</a:t>
            </a:r>
            <a:r>
              <a:rPr lang="es-ES" dirty="0"/>
              <a:t> </a:t>
            </a:r>
            <a:r>
              <a:rPr lang="es-ES" dirty="0" err="1"/>
              <a:t>who</a:t>
            </a:r>
            <a:r>
              <a:rPr lang="es-ES" dirty="0"/>
              <a:t> are </a:t>
            </a:r>
            <a:r>
              <a:rPr lang="es-ES" dirty="0" err="1"/>
              <a:t>dating</a:t>
            </a:r>
            <a:r>
              <a:rPr lang="es-ES" dirty="0"/>
              <a:t> </a:t>
            </a:r>
            <a:endParaRPr lang="en-US" dirty="0"/>
          </a:p>
          <a:p>
            <a:r>
              <a:rPr lang="es-ES" dirty="0"/>
              <a:t>• </a:t>
            </a:r>
            <a:r>
              <a:rPr lang="es-ES" dirty="0" err="1"/>
              <a:t>people</a:t>
            </a:r>
            <a:r>
              <a:rPr lang="es-ES" dirty="0"/>
              <a:t> </a:t>
            </a:r>
            <a:r>
              <a:rPr lang="es-ES" dirty="0" err="1"/>
              <a:t>whose</a:t>
            </a:r>
            <a:r>
              <a:rPr lang="es-ES" dirty="0"/>
              <a:t> </a:t>
            </a:r>
            <a:r>
              <a:rPr lang="es-ES" dirty="0" err="1"/>
              <a:t>marriage</a:t>
            </a:r>
            <a:r>
              <a:rPr lang="es-ES" dirty="0"/>
              <a:t> has </a:t>
            </a:r>
            <a:r>
              <a:rPr lang="es-ES" dirty="0" err="1"/>
              <a:t>been</a:t>
            </a:r>
            <a:r>
              <a:rPr lang="es-ES" dirty="0"/>
              <a:t> </a:t>
            </a:r>
            <a:r>
              <a:rPr lang="es-ES" dirty="0" err="1"/>
              <a:t>dissolved</a:t>
            </a:r>
            <a:r>
              <a:rPr lang="es-ES" dirty="0"/>
              <a:t> </a:t>
            </a:r>
            <a:r>
              <a:rPr lang="es-ES" dirty="0" err="1"/>
              <a:t>or</a:t>
            </a:r>
            <a:r>
              <a:rPr lang="es-ES" dirty="0"/>
              <a:t> </a:t>
            </a:r>
            <a:r>
              <a:rPr lang="es-ES" dirty="0" err="1"/>
              <a:t>declared</a:t>
            </a:r>
            <a:r>
              <a:rPr lang="es-ES" dirty="0"/>
              <a:t> </a:t>
            </a:r>
            <a:r>
              <a:rPr lang="es-ES" dirty="0" err="1"/>
              <a:t>null</a:t>
            </a:r>
            <a:r>
              <a:rPr lang="es-ES" dirty="0"/>
              <a:t> </a:t>
            </a:r>
            <a:endParaRPr lang="en-US" dirty="0"/>
          </a:p>
          <a:p>
            <a:r>
              <a:rPr lang="es-ES" dirty="0"/>
              <a:t>• </a:t>
            </a:r>
            <a:r>
              <a:rPr lang="es-ES" dirty="0" err="1"/>
              <a:t>people</a:t>
            </a:r>
            <a:r>
              <a:rPr lang="es-ES" dirty="0"/>
              <a:t> </a:t>
            </a:r>
            <a:r>
              <a:rPr lang="es-ES" dirty="0" err="1"/>
              <a:t>who</a:t>
            </a:r>
            <a:r>
              <a:rPr lang="es-ES" dirty="0"/>
              <a:t> </a:t>
            </a:r>
            <a:r>
              <a:rPr lang="es-ES" dirty="0" err="1"/>
              <a:t>have</a:t>
            </a:r>
            <a:r>
              <a:rPr lang="es-ES" dirty="0"/>
              <a:t> </a:t>
            </a:r>
            <a:r>
              <a:rPr lang="es-ES" dirty="0" err="1"/>
              <a:t>been</a:t>
            </a:r>
            <a:r>
              <a:rPr lang="es-ES" dirty="0"/>
              <a:t> </a:t>
            </a:r>
            <a:r>
              <a:rPr lang="es-ES" dirty="0" err="1"/>
              <a:t>engaged</a:t>
            </a:r>
            <a:r>
              <a:rPr lang="es-ES" dirty="0"/>
              <a:t>, </a:t>
            </a:r>
            <a:r>
              <a:rPr lang="es-ES" dirty="0" err="1"/>
              <a:t>formally</a:t>
            </a:r>
            <a:r>
              <a:rPr lang="es-ES" dirty="0"/>
              <a:t> </a:t>
            </a:r>
            <a:r>
              <a:rPr lang="es-ES" dirty="0" err="1"/>
              <a:t>or</a:t>
            </a:r>
            <a:r>
              <a:rPr lang="es-ES" dirty="0"/>
              <a:t> </a:t>
            </a:r>
            <a:r>
              <a:rPr lang="es-ES" dirty="0" err="1"/>
              <a:t>informally</a:t>
            </a:r>
            <a:r>
              <a:rPr lang="es-ES" dirty="0"/>
              <a:t>, </a:t>
            </a:r>
            <a:r>
              <a:rPr lang="es-ES" dirty="0" err="1"/>
              <a:t>to</a:t>
            </a:r>
            <a:r>
              <a:rPr lang="es-ES" dirty="0"/>
              <a:t> </a:t>
            </a:r>
            <a:r>
              <a:rPr lang="es-ES" dirty="0" err="1"/>
              <a:t>get</a:t>
            </a:r>
            <a:r>
              <a:rPr lang="es-ES" dirty="0"/>
              <a:t> </a:t>
            </a:r>
            <a:r>
              <a:rPr lang="es-ES" dirty="0" err="1"/>
              <a:t>married</a:t>
            </a:r>
            <a:r>
              <a:rPr lang="es-ES" dirty="0"/>
              <a:t> </a:t>
            </a:r>
            <a:r>
              <a:rPr lang="es-ES" dirty="0" err="1"/>
              <a:t>or</a:t>
            </a:r>
            <a:r>
              <a:rPr lang="es-ES" dirty="0"/>
              <a:t> </a:t>
            </a:r>
            <a:r>
              <a:rPr lang="es-ES" dirty="0" err="1"/>
              <a:t>enter</a:t>
            </a:r>
            <a:r>
              <a:rPr lang="es-ES" dirty="0"/>
              <a:t> a civil </a:t>
            </a:r>
            <a:r>
              <a:rPr lang="es-ES" dirty="0" err="1"/>
              <a:t>partnership</a:t>
            </a:r>
            <a:r>
              <a:rPr lang="es-ES" dirty="0"/>
              <a:t> </a:t>
            </a:r>
            <a:endParaRPr lang="en-US" dirty="0"/>
          </a:p>
          <a:p>
            <a:endParaRPr lang="es-ES" dirty="0"/>
          </a:p>
          <a:p>
            <a:r>
              <a:rPr lang="es-ES" b="1" dirty="0"/>
              <a:t>Non-</a:t>
            </a:r>
            <a:r>
              <a:rPr lang="es-ES" b="1" dirty="0" err="1"/>
              <a:t>partners</a:t>
            </a:r>
            <a:r>
              <a:rPr lang="es-ES" dirty="0"/>
              <a:t> are </a:t>
            </a:r>
            <a:r>
              <a:rPr lang="es-ES" dirty="0" err="1"/>
              <a:t>all</a:t>
            </a:r>
            <a:r>
              <a:rPr lang="es-ES" dirty="0"/>
              <a:t> </a:t>
            </a:r>
            <a:r>
              <a:rPr lang="es-ES" dirty="0" err="1"/>
              <a:t>other</a:t>
            </a:r>
            <a:r>
              <a:rPr lang="es-ES" dirty="0"/>
              <a:t> </a:t>
            </a:r>
            <a:r>
              <a:rPr lang="es-ES" dirty="0" err="1"/>
              <a:t>perpetrators</a:t>
            </a:r>
            <a:r>
              <a:rPr lang="es-ES" dirty="0"/>
              <a:t> </a:t>
            </a:r>
            <a:r>
              <a:rPr lang="es-ES" dirty="0" err="1"/>
              <a:t>with</a:t>
            </a:r>
            <a:r>
              <a:rPr lang="es-ES" dirty="0"/>
              <a:t> </a:t>
            </a:r>
            <a:r>
              <a:rPr lang="es-ES" dirty="0" err="1"/>
              <a:t>whom</a:t>
            </a:r>
            <a:r>
              <a:rPr lang="es-ES" dirty="0"/>
              <a:t> a </a:t>
            </a:r>
            <a:r>
              <a:rPr lang="es-ES" dirty="0" err="1"/>
              <a:t>victim</a:t>
            </a:r>
            <a:r>
              <a:rPr lang="es-ES" dirty="0"/>
              <a:t> </a:t>
            </a:r>
            <a:r>
              <a:rPr lang="es-ES" dirty="0" err="1"/>
              <a:t>does</a:t>
            </a:r>
            <a:r>
              <a:rPr lang="es-ES" dirty="0"/>
              <a:t> </a:t>
            </a:r>
            <a:r>
              <a:rPr lang="es-ES" dirty="0" err="1"/>
              <a:t>not</a:t>
            </a:r>
            <a:r>
              <a:rPr lang="es-ES" dirty="0"/>
              <a:t> </a:t>
            </a:r>
            <a:r>
              <a:rPr lang="es-ES" dirty="0" err="1"/>
              <a:t>have</a:t>
            </a:r>
            <a:r>
              <a:rPr lang="es-ES" dirty="0"/>
              <a:t> </a:t>
            </a:r>
            <a:r>
              <a:rPr lang="es-ES" dirty="0" err="1"/>
              <a:t>or</a:t>
            </a:r>
            <a:r>
              <a:rPr lang="es-ES" dirty="0"/>
              <a:t> has </a:t>
            </a:r>
            <a:r>
              <a:rPr lang="es-ES" dirty="0" err="1"/>
              <a:t>never</a:t>
            </a:r>
            <a:r>
              <a:rPr lang="es-ES" dirty="0"/>
              <a:t> </a:t>
            </a:r>
            <a:r>
              <a:rPr lang="es-ES" dirty="0" err="1"/>
              <a:t>had</a:t>
            </a:r>
            <a:r>
              <a:rPr lang="es-ES" dirty="0"/>
              <a:t> </a:t>
            </a:r>
            <a:r>
              <a:rPr lang="es-ES" dirty="0" err="1"/>
              <a:t>an</a:t>
            </a:r>
            <a:r>
              <a:rPr lang="es-ES" dirty="0"/>
              <a:t> </a:t>
            </a:r>
            <a:r>
              <a:rPr lang="es-ES" dirty="0" err="1"/>
              <a:t>intimate</a:t>
            </a:r>
            <a:r>
              <a:rPr lang="es-ES" dirty="0"/>
              <a:t> </a:t>
            </a:r>
            <a:r>
              <a:rPr lang="es-ES" dirty="0" err="1"/>
              <a:t>relationship</a:t>
            </a:r>
            <a:r>
              <a:rPr lang="es-ES" dirty="0"/>
              <a:t>. </a:t>
            </a:r>
            <a:endParaRPr lang="en-US" dirty="0"/>
          </a:p>
          <a:p>
            <a:r>
              <a:rPr lang="es-ES" dirty="0" err="1"/>
              <a:t>The</a:t>
            </a:r>
            <a:r>
              <a:rPr lang="es-ES" dirty="0"/>
              <a:t> EU-GBV </a:t>
            </a:r>
            <a:r>
              <a:rPr lang="es-ES" dirty="0" err="1"/>
              <a:t>survey</a:t>
            </a:r>
            <a:r>
              <a:rPr lang="es-ES" dirty="0"/>
              <a:t> </a:t>
            </a:r>
            <a:r>
              <a:rPr lang="es-ES" dirty="0" err="1"/>
              <a:t>asks</a:t>
            </a:r>
            <a:r>
              <a:rPr lang="es-ES" dirty="0"/>
              <a:t> </a:t>
            </a:r>
            <a:r>
              <a:rPr lang="es-ES" dirty="0" err="1"/>
              <a:t>the</a:t>
            </a:r>
            <a:r>
              <a:rPr lang="es-ES" dirty="0"/>
              <a:t> sex </a:t>
            </a:r>
            <a:r>
              <a:rPr lang="es-ES" dirty="0" err="1"/>
              <a:t>of</a:t>
            </a:r>
            <a:r>
              <a:rPr lang="es-ES" dirty="0"/>
              <a:t> </a:t>
            </a:r>
            <a:r>
              <a:rPr lang="es-ES" dirty="0" err="1"/>
              <a:t>the</a:t>
            </a:r>
            <a:r>
              <a:rPr lang="es-ES" dirty="0"/>
              <a:t> </a:t>
            </a:r>
            <a:r>
              <a:rPr lang="es-ES" dirty="0" err="1"/>
              <a:t>perpetrator</a:t>
            </a:r>
            <a:r>
              <a:rPr lang="es-ES" dirty="0"/>
              <a:t> </a:t>
            </a:r>
            <a:r>
              <a:rPr lang="es-ES" dirty="0" err="1"/>
              <a:t>for</a:t>
            </a:r>
            <a:r>
              <a:rPr lang="es-ES" dirty="0"/>
              <a:t> </a:t>
            </a:r>
            <a:r>
              <a:rPr lang="es-ES" dirty="0" err="1"/>
              <a:t>each</a:t>
            </a:r>
            <a:r>
              <a:rPr lang="es-ES" dirty="0"/>
              <a:t> </a:t>
            </a:r>
            <a:r>
              <a:rPr lang="es-ES" dirty="0" err="1"/>
              <a:t>type</a:t>
            </a:r>
            <a:r>
              <a:rPr lang="es-ES" dirty="0"/>
              <a:t> </a:t>
            </a:r>
            <a:r>
              <a:rPr lang="es-ES" dirty="0" err="1"/>
              <a:t>of</a:t>
            </a:r>
            <a:r>
              <a:rPr lang="es-ES" dirty="0"/>
              <a:t> </a:t>
            </a:r>
            <a:r>
              <a:rPr lang="es-ES" dirty="0" err="1"/>
              <a:t>perpetrator</a:t>
            </a:r>
            <a:r>
              <a:rPr lang="es-ES" dirty="0"/>
              <a:t>, and </a:t>
            </a:r>
            <a:r>
              <a:rPr lang="es-ES" dirty="0" err="1"/>
              <a:t>the</a:t>
            </a:r>
            <a:r>
              <a:rPr lang="es-ES" dirty="0"/>
              <a:t> </a:t>
            </a:r>
            <a:r>
              <a:rPr lang="es-ES" dirty="0" err="1"/>
              <a:t>relationship</a:t>
            </a:r>
            <a:r>
              <a:rPr lang="es-ES" dirty="0"/>
              <a:t> </a:t>
            </a:r>
            <a:r>
              <a:rPr lang="es-ES" dirty="0" err="1"/>
              <a:t>between</a:t>
            </a:r>
            <a:r>
              <a:rPr lang="es-ES" dirty="0"/>
              <a:t> </a:t>
            </a:r>
            <a:r>
              <a:rPr lang="es-ES" dirty="0" err="1"/>
              <a:t>victim</a:t>
            </a:r>
            <a:r>
              <a:rPr lang="es-ES" dirty="0"/>
              <a:t> and </a:t>
            </a:r>
            <a:r>
              <a:rPr lang="es-ES" dirty="0" err="1"/>
              <a:t>perpetrator</a:t>
            </a:r>
            <a:r>
              <a:rPr lang="es-ES" dirty="0"/>
              <a:t> </a:t>
            </a:r>
            <a:r>
              <a:rPr lang="es-ES" dirty="0" err="1"/>
              <a:t>is</a:t>
            </a:r>
            <a:r>
              <a:rPr lang="es-ES" dirty="0"/>
              <a:t> </a:t>
            </a:r>
            <a:r>
              <a:rPr lang="es-ES" dirty="0" err="1"/>
              <a:t>classified</a:t>
            </a:r>
            <a:r>
              <a:rPr lang="es-ES" dirty="0"/>
              <a:t> </a:t>
            </a:r>
            <a:r>
              <a:rPr lang="es-ES" dirty="0" err="1"/>
              <a:t>according</a:t>
            </a:r>
            <a:r>
              <a:rPr lang="es-ES" dirty="0"/>
              <a:t> </a:t>
            </a:r>
            <a:r>
              <a:rPr lang="es-ES" dirty="0" err="1"/>
              <a:t>to</a:t>
            </a:r>
            <a:r>
              <a:rPr lang="es-ES" dirty="0"/>
              <a:t> </a:t>
            </a:r>
            <a:r>
              <a:rPr lang="es-ES" dirty="0" err="1"/>
              <a:t>the</a:t>
            </a:r>
            <a:r>
              <a:rPr lang="es-ES" dirty="0"/>
              <a:t> </a:t>
            </a:r>
            <a:r>
              <a:rPr lang="es-ES" dirty="0" err="1"/>
              <a:t>following</a:t>
            </a:r>
            <a:r>
              <a:rPr lang="es-ES" dirty="0"/>
              <a:t> </a:t>
            </a:r>
            <a:r>
              <a:rPr lang="es-ES" dirty="0" err="1"/>
              <a:t>types</a:t>
            </a:r>
            <a:r>
              <a:rPr lang="es-ES" dirty="0"/>
              <a:t> </a:t>
            </a:r>
            <a:r>
              <a:rPr lang="es-ES" dirty="0" err="1"/>
              <a:t>of</a:t>
            </a:r>
            <a:r>
              <a:rPr lang="es-ES" dirty="0"/>
              <a:t> </a:t>
            </a:r>
            <a:r>
              <a:rPr lang="es-ES" dirty="0" err="1"/>
              <a:t>perpetrators</a:t>
            </a:r>
            <a:r>
              <a:rPr lang="es-ES" dirty="0"/>
              <a:t>: </a:t>
            </a:r>
            <a:endParaRPr lang="en-US" dirty="0"/>
          </a:p>
          <a:p>
            <a:r>
              <a:rPr lang="es-ES" dirty="0"/>
              <a:t>• relative: in </a:t>
            </a:r>
            <a:r>
              <a:rPr lang="es-ES" dirty="0" err="1"/>
              <a:t>the</a:t>
            </a:r>
            <a:r>
              <a:rPr lang="es-ES" dirty="0"/>
              <a:t> case </a:t>
            </a:r>
            <a:r>
              <a:rPr lang="es-ES" dirty="0" err="1"/>
              <a:t>of</a:t>
            </a:r>
            <a:r>
              <a:rPr lang="es-ES" dirty="0"/>
              <a:t> </a:t>
            </a:r>
            <a:r>
              <a:rPr lang="es-ES" dirty="0" err="1"/>
              <a:t>violence</a:t>
            </a:r>
            <a:r>
              <a:rPr lang="es-ES" dirty="0"/>
              <a:t> </a:t>
            </a:r>
            <a:r>
              <a:rPr lang="es-ES" dirty="0" err="1"/>
              <a:t>experienced</a:t>
            </a:r>
            <a:r>
              <a:rPr lang="es-ES" dirty="0"/>
              <a:t> in </a:t>
            </a:r>
            <a:r>
              <a:rPr lang="es-ES" dirty="0" err="1"/>
              <a:t>childhood</a:t>
            </a:r>
            <a:r>
              <a:rPr lang="es-ES" dirty="0"/>
              <a:t>, </a:t>
            </a:r>
            <a:r>
              <a:rPr lang="es-ES" dirty="0" err="1"/>
              <a:t>this</a:t>
            </a:r>
            <a:r>
              <a:rPr lang="es-ES" dirty="0"/>
              <a:t> </a:t>
            </a:r>
            <a:r>
              <a:rPr lang="es-ES" dirty="0" err="1"/>
              <a:t>type</a:t>
            </a:r>
            <a:r>
              <a:rPr lang="es-ES" dirty="0"/>
              <a:t> </a:t>
            </a:r>
            <a:r>
              <a:rPr lang="es-ES" dirty="0" err="1"/>
              <a:t>is</a:t>
            </a:r>
            <a:r>
              <a:rPr lang="es-ES" dirty="0"/>
              <a:t> </a:t>
            </a:r>
            <a:r>
              <a:rPr lang="es-ES" dirty="0" err="1"/>
              <a:t>divided</a:t>
            </a:r>
            <a:r>
              <a:rPr lang="es-ES" dirty="0"/>
              <a:t> up as </a:t>
            </a:r>
            <a:r>
              <a:rPr lang="es-ES" dirty="0" err="1"/>
              <a:t>follows</a:t>
            </a:r>
            <a:r>
              <a:rPr lang="es-ES" dirty="0"/>
              <a:t>: </a:t>
            </a:r>
            <a:r>
              <a:rPr lang="es-ES" dirty="0" err="1"/>
              <a:t>father</a:t>
            </a:r>
            <a:r>
              <a:rPr lang="es-ES" dirty="0"/>
              <a:t> </a:t>
            </a:r>
            <a:r>
              <a:rPr lang="es-ES" dirty="0" err="1"/>
              <a:t>or</a:t>
            </a:r>
            <a:r>
              <a:rPr lang="es-ES" dirty="0"/>
              <a:t> </a:t>
            </a:r>
            <a:r>
              <a:rPr lang="es-ES" dirty="0" err="1"/>
              <a:t>father</a:t>
            </a:r>
            <a:r>
              <a:rPr lang="es-ES" dirty="0"/>
              <a:t> f </a:t>
            </a:r>
            <a:r>
              <a:rPr lang="es-ES" dirty="0" err="1"/>
              <a:t>igure</a:t>
            </a:r>
            <a:r>
              <a:rPr lang="es-ES" dirty="0"/>
              <a:t>, </a:t>
            </a:r>
            <a:r>
              <a:rPr lang="es-ES" dirty="0" err="1"/>
              <a:t>mother</a:t>
            </a:r>
            <a:r>
              <a:rPr lang="es-ES" dirty="0"/>
              <a:t> </a:t>
            </a:r>
            <a:r>
              <a:rPr lang="es-ES" dirty="0" err="1"/>
              <a:t>or</a:t>
            </a:r>
            <a:r>
              <a:rPr lang="es-ES" dirty="0"/>
              <a:t> </a:t>
            </a:r>
            <a:r>
              <a:rPr lang="es-ES" dirty="0" err="1"/>
              <a:t>mother</a:t>
            </a:r>
            <a:r>
              <a:rPr lang="es-ES" dirty="0"/>
              <a:t> figure, </a:t>
            </a:r>
            <a:r>
              <a:rPr lang="es-ES" dirty="0" err="1"/>
              <a:t>brother</a:t>
            </a:r>
            <a:r>
              <a:rPr lang="es-ES" dirty="0"/>
              <a:t> </a:t>
            </a:r>
            <a:r>
              <a:rPr lang="es-ES" dirty="0" err="1"/>
              <a:t>or</a:t>
            </a:r>
            <a:r>
              <a:rPr lang="es-ES" dirty="0"/>
              <a:t> </a:t>
            </a:r>
            <a:r>
              <a:rPr lang="es-ES" dirty="0" err="1"/>
              <a:t>half-brother</a:t>
            </a:r>
            <a:r>
              <a:rPr lang="es-ES" dirty="0"/>
              <a:t>, </a:t>
            </a:r>
            <a:r>
              <a:rPr lang="es-ES" dirty="0" err="1"/>
              <a:t>sister</a:t>
            </a:r>
            <a:r>
              <a:rPr lang="es-ES" dirty="0"/>
              <a:t> </a:t>
            </a:r>
            <a:r>
              <a:rPr lang="es-ES" dirty="0" err="1"/>
              <a:t>or</a:t>
            </a:r>
            <a:r>
              <a:rPr lang="es-ES" dirty="0"/>
              <a:t> </a:t>
            </a:r>
            <a:r>
              <a:rPr lang="es-ES" dirty="0" err="1"/>
              <a:t>half-sister</a:t>
            </a:r>
            <a:r>
              <a:rPr lang="es-ES" dirty="0"/>
              <a:t>, and </a:t>
            </a:r>
            <a:r>
              <a:rPr lang="es-ES" dirty="0" err="1"/>
              <a:t>other</a:t>
            </a:r>
            <a:r>
              <a:rPr lang="es-ES" dirty="0"/>
              <a:t> relative </a:t>
            </a:r>
            <a:endParaRPr lang="en-US" dirty="0"/>
          </a:p>
          <a:p>
            <a:r>
              <a:rPr lang="es-ES" dirty="0"/>
              <a:t>• </a:t>
            </a:r>
            <a:r>
              <a:rPr lang="es-ES" dirty="0" err="1"/>
              <a:t>friend</a:t>
            </a:r>
            <a:r>
              <a:rPr lang="es-ES" dirty="0"/>
              <a:t> </a:t>
            </a:r>
            <a:endParaRPr lang="en-US" dirty="0"/>
          </a:p>
          <a:p>
            <a:r>
              <a:rPr lang="es-ES" dirty="0"/>
              <a:t>• </a:t>
            </a:r>
            <a:r>
              <a:rPr lang="es-ES" dirty="0" err="1"/>
              <a:t>professional</a:t>
            </a:r>
            <a:r>
              <a:rPr lang="es-ES" dirty="0"/>
              <a:t>: in cases </a:t>
            </a:r>
            <a:r>
              <a:rPr lang="es-ES" dirty="0" err="1"/>
              <a:t>involving</a:t>
            </a:r>
            <a:r>
              <a:rPr lang="es-ES" dirty="0"/>
              <a:t> </a:t>
            </a:r>
            <a:r>
              <a:rPr lang="es-ES" dirty="0" err="1"/>
              <a:t>adult</a:t>
            </a:r>
            <a:r>
              <a:rPr lang="es-ES" dirty="0"/>
              <a:t> </a:t>
            </a:r>
            <a:r>
              <a:rPr lang="es-ES" dirty="0" err="1"/>
              <a:t>victims</a:t>
            </a:r>
            <a:r>
              <a:rPr lang="es-ES" dirty="0"/>
              <a:t>, </a:t>
            </a:r>
            <a:r>
              <a:rPr lang="es-ES" dirty="0" err="1"/>
              <a:t>this</a:t>
            </a:r>
            <a:r>
              <a:rPr lang="es-ES" dirty="0"/>
              <a:t> </a:t>
            </a:r>
            <a:r>
              <a:rPr lang="es-ES" dirty="0" err="1"/>
              <a:t>type</a:t>
            </a:r>
            <a:r>
              <a:rPr lang="es-ES" dirty="0"/>
              <a:t> </a:t>
            </a:r>
            <a:r>
              <a:rPr lang="es-ES" dirty="0" err="1"/>
              <a:t>is</a:t>
            </a:r>
            <a:r>
              <a:rPr lang="es-ES" dirty="0"/>
              <a:t> </a:t>
            </a:r>
            <a:r>
              <a:rPr lang="es-ES" dirty="0" err="1"/>
              <a:t>divided</a:t>
            </a:r>
            <a:r>
              <a:rPr lang="es-ES" dirty="0"/>
              <a:t> up as </a:t>
            </a:r>
            <a:r>
              <a:rPr lang="es-ES" dirty="0" err="1"/>
              <a:t>follows</a:t>
            </a:r>
            <a:r>
              <a:rPr lang="es-ES" dirty="0"/>
              <a:t>: supervisor, </a:t>
            </a:r>
            <a:r>
              <a:rPr lang="es-ES" dirty="0" err="1"/>
              <a:t>boss</a:t>
            </a:r>
            <a:r>
              <a:rPr lang="es-ES" dirty="0"/>
              <a:t>, </a:t>
            </a:r>
            <a:r>
              <a:rPr lang="es-ES" dirty="0" err="1"/>
              <a:t>professor</a:t>
            </a:r>
            <a:r>
              <a:rPr lang="es-ES" dirty="0"/>
              <a:t>, </a:t>
            </a:r>
            <a:r>
              <a:rPr lang="es-ES" dirty="0" err="1"/>
              <a:t>teacher</a:t>
            </a:r>
            <a:r>
              <a:rPr lang="es-ES" dirty="0"/>
              <a:t>; </a:t>
            </a:r>
            <a:r>
              <a:rPr lang="es-ES" dirty="0" err="1"/>
              <a:t>person</a:t>
            </a:r>
            <a:r>
              <a:rPr lang="es-ES" dirty="0"/>
              <a:t> </a:t>
            </a:r>
            <a:r>
              <a:rPr lang="es-ES" dirty="0" err="1"/>
              <a:t>with</a:t>
            </a:r>
            <a:r>
              <a:rPr lang="es-ES" dirty="0"/>
              <a:t> </a:t>
            </a:r>
            <a:r>
              <a:rPr lang="es-ES" dirty="0" err="1"/>
              <a:t>authority</a:t>
            </a:r>
            <a:r>
              <a:rPr lang="es-ES" dirty="0"/>
              <a:t> </a:t>
            </a:r>
            <a:r>
              <a:rPr lang="es-ES" dirty="0" err="1"/>
              <a:t>or</a:t>
            </a:r>
            <a:r>
              <a:rPr lang="es-ES" dirty="0"/>
              <a:t> </a:t>
            </a:r>
            <a:r>
              <a:rPr lang="es-ES" dirty="0" err="1"/>
              <a:t>privileged</a:t>
            </a:r>
            <a:r>
              <a:rPr lang="es-ES" dirty="0"/>
              <a:t> status: </a:t>
            </a:r>
            <a:r>
              <a:rPr lang="es-ES" dirty="0" err="1"/>
              <a:t>army</a:t>
            </a:r>
            <a:r>
              <a:rPr lang="es-ES" dirty="0"/>
              <a:t> </a:t>
            </a:r>
            <a:r>
              <a:rPr lang="es-ES" dirty="0" err="1"/>
              <a:t>or</a:t>
            </a:r>
            <a:r>
              <a:rPr lang="es-ES" dirty="0"/>
              <a:t> </a:t>
            </a:r>
            <a:r>
              <a:rPr lang="es-ES" dirty="0" err="1"/>
              <a:t>police</a:t>
            </a:r>
            <a:r>
              <a:rPr lang="es-ES" dirty="0"/>
              <a:t> </a:t>
            </a:r>
            <a:r>
              <a:rPr lang="es-ES" dirty="0" err="1"/>
              <a:t>officer</a:t>
            </a:r>
            <a:r>
              <a:rPr lang="es-ES" dirty="0"/>
              <a:t>, </a:t>
            </a:r>
            <a:r>
              <a:rPr lang="es-ES" dirty="0" err="1"/>
              <a:t>religious</a:t>
            </a:r>
            <a:r>
              <a:rPr lang="es-ES" dirty="0"/>
              <a:t> leader, doctor </a:t>
            </a:r>
            <a:endParaRPr lang="en-US" dirty="0"/>
          </a:p>
          <a:p>
            <a:r>
              <a:rPr lang="es-ES" dirty="0"/>
              <a:t>• </a:t>
            </a:r>
            <a:r>
              <a:rPr lang="es-ES" dirty="0" err="1"/>
              <a:t>any</a:t>
            </a:r>
            <a:r>
              <a:rPr lang="es-ES" dirty="0"/>
              <a:t> </a:t>
            </a:r>
            <a:r>
              <a:rPr lang="es-ES" dirty="0" err="1"/>
              <a:t>other</a:t>
            </a:r>
            <a:r>
              <a:rPr lang="es-ES" dirty="0"/>
              <a:t> </a:t>
            </a:r>
            <a:r>
              <a:rPr lang="es-ES" dirty="0" err="1"/>
              <a:t>person</a:t>
            </a:r>
            <a:r>
              <a:rPr lang="es-ES" dirty="0"/>
              <a:t> </a:t>
            </a:r>
            <a:r>
              <a:rPr lang="es-ES" dirty="0" err="1"/>
              <a:t>known</a:t>
            </a:r>
            <a:r>
              <a:rPr lang="es-ES" dirty="0"/>
              <a:t> </a:t>
            </a:r>
            <a:r>
              <a:rPr lang="es-ES" dirty="0" err="1"/>
              <a:t>to</a:t>
            </a:r>
            <a:r>
              <a:rPr lang="es-ES" dirty="0"/>
              <a:t> </a:t>
            </a:r>
            <a:r>
              <a:rPr lang="es-ES" dirty="0" err="1"/>
              <a:t>the</a:t>
            </a:r>
            <a:r>
              <a:rPr lang="es-ES" dirty="0"/>
              <a:t> </a:t>
            </a:r>
            <a:r>
              <a:rPr lang="es-ES" dirty="0" err="1"/>
              <a:t>victim</a:t>
            </a:r>
            <a:r>
              <a:rPr lang="es-ES" dirty="0"/>
              <a:t>: </a:t>
            </a:r>
            <a:r>
              <a:rPr lang="es-ES" dirty="0" err="1"/>
              <a:t>colleague</a:t>
            </a:r>
            <a:r>
              <a:rPr lang="es-ES" dirty="0"/>
              <a:t>, </a:t>
            </a:r>
            <a:r>
              <a:rPr lang="es-ES" dirty="0" err="1"/>
              <a:t>neighbour</a:t>
            </a:r>
            <a:r>
              <a:rPr lang="es-ES" dirty="0"/>
              <a:t>, </a:t>
            </a:r>
            <a:r>
              <a:rPr lang="es-ES" dirty="0" err="1"/>
              <a:t>family</a:t>
            </a:r>
            <a:r>
              <a:rPr lang="es-ES" dirty="0"/>
              <a:t> </a:t>
            </a:r>
            <a:r>
              <a:rPr lang="es-ES" dirty="0" err="1"/>
              <a:t>friend</a:t>
            </a:r>
            <a:r>
              <a:rPr lang="es-ES" dirty="0"/>
              <a:t>, </a:t>
            </a:r>
            <a:r>
              <a:rPr lang="es-ES" dirty="0" err="1"/>
              <a:t>acquaintance</a:t>
            </a:r>
            <a:r>
              <a:rPr lang="es-ES" dirty="0"/>
              <a:t> </a:t>
            </a:r>
            <a:endParaRPr lang="en-US" dirty="0"/>
          </a:p>
          <a:p>
            <a:r>
              <a:rPr lang="es-ES" dirty="0"/>
              <a:t>• </a:t>
            </a:r>
            <a:r>
              <a:rPr lang="es-ES" dirty="0" err="1"/>
              <a:t>stranger</a:t>
            </a:r>
            <a:r>
              <a:rPr lang="es-ES" dirty="0"/>
              <a:t> </a:t>
            </a:r>
            <a:endParaRPr lang="en-US" dirty="0"/>
          </a:p>
          <a:p>
            <a:endParaRPr lang="es-ES" dirty="0"/>
          </a:p>
          <a:p>
            <a:r>
              <a:rPr lang="es-ES" dirty="0" err="1"/>
              <a:t>The</a:t>
            </a:r>
            <a:r>
              <a:rPr lang="es-ES" dirty="0"/>
              <a:t> </a:t>
            </a:r>
            <a:r>
              <a:rPr lang="es-ES" dirty="0" err="1"/>
              <a:t>term</a:t>
            </a:r>
            <a:r>
              <a:rPr lang="es-ES" dirty="0"/>
              <a:t> ‘</a:t>
            </a:r>
            <a:r>
              <a:rPr lang="es-ES" b="1" dirty="0" err="1"/>
              <a:t>domestic</a:t>
            </a:r>
            <a:r>
              <a:rPr lang="es-ES" b="1" dirty="0"/>
              <a:t> </a:t>
            </a:r>
            <a:r>
              <a:rPr lang="es-ES" b="1" dirty="0" err="1"/>
              <a:t>perpetrator</a:t>
            </a:r>
            <a:r>
              <a:rPr lang="es-ES" dirty="0"/>
              <a:t>’, as </a:t>
            </a:r>
            <a:r>
              <a:rPr lang="es-ES" dirty="0" err="1"/>
              <a:t>used</a:t>
            </a:r>
            <a:r>
              <a:rPr lang="es-ES" dirty="0"/>
              <a:t> in </a:t>
            </a:r>
            <a:r>
              <a:rPr lang="es-ES" dirty="0" err="1"/>
              <a:t>the</a:t>
            </a:r>
            <a:r>
              <a:rPr lang="es-ES" dirty="0"/>
              <a:t> EU-GBV </a:t>
            </a:r>
            <a:r>
              <a:rPr lang="es-ES" dirty="0" err="1"/>
              <a:t>survey</a:t>
            </a:r>
            <a:r>
              <a:rPr lang="es-ES" dirty="0"/>
              <a:t>, </a:t>
            </a:r>
            <a:r>
              <a:rPr lang="es-ES" dirty="0" err="1"/>
              <a:t>includes</a:t>
            </a:r>
            <a:r>
              <a:rPr lang="es-ES" dirty="0"/>
              <a:t> </a:t>
            </a:r>
            <a:r>
              <a:rPr lang="es-ES" dirty="0" err="1"/>
              <a:t>family</a:t>
            </a:r>
            <a:r>
              <a:rPr lang="es-ES" dirty="0"/>
              <a:t> </a:t>
            </a:r>
            <a:r>
              <a:rPr lang="es-ES" dirty="0" err="1"/>
              <a:t>members</a:t>
            </a:r>
            <a:r>
              <a:rPr lang="es-ES" dirty="0"/>
              <a:t> and </a:t>
            </a:r>
            <a:r>
              <a:rPr lang="es-ES" dirty="0" err="1"/>
              <a:t>other</a:t>
            </a:r>
            <a:r>
              <a:rPr lang="es-ES" dirty="0"/>
              <a:t> </a:t>
            </a:r>
            <a:r>
              <a:rPr lang="es-ES" dirty="0" err="1"/>
              <a:t>individuals</a:t>
            </a:r>
            <a:r>
              <a:rPr lang="es-ES" dirty="0"/>
              <a:t> living </a:t>
            </a:r>
            <a:r>
              <a:rPr lang="es-ES" dirty="0" err="1"/>
              <a:t>or</a:t>
            </a:r>
            <a:r>
              <a:rPr lang="es-ES" dirty="0"/>
              <a:t> </a:t>
            </a:r>
            <a:r>
              <a:rPr lang="es-ES" dirty="0" err="1"/>
              <a:t>having</a:t>
            </a:r>
            <a:r>
              <a:rPr lang="es-ES" dirty="0"/>
              <a:t> </a:t>
            </a:r>
            <a:r>
              <a:rPr lang="es-ES" dirty="0" err="1"/>
              <a:t>lived</a:t>
            </a:r>
            <a:r>
              <a:rPr lang="es-ES" dirty="0"/>
              <a:t> in </a:t>
            </a:r>
            <a:r>
              <a:rPr lang="es-ES" dirty="0" err="1"/>
              <a:t>the</a:t>
            </a:r>
            <a:r>
              <a:rPr lang="es-ES" dirty="0"/>
              <a:t> </a:t>
            </a:r>
            <a:r>
              <a:rPr lang="es-ES" dirty="0" err="1"/>
              <a:t>same</a:t>
            </a:r>
            <a:r>
              <a:rPr lang="es-ES" dirty="0"/>
              <a:t> </a:t>
            </a:r>
            <a:r>
              <a:rPr lang="es-ES" dirty="0" err="1"/>
              <a:t>household</a:t>
            </a:r>
            <a:r>
              <a:rPr lang="es-ES" dirty="0"/>
              <a:t> as </a:t>
            </a:r>
            <a:r>
              <a:rPr lang="es-ES" dirty="0" err="1"/>
              <a:t>the</a:t>
            </a:r>
            <a:r>
              <a:rPr lang="es-ES" dirty="0"/>
              <a:t> </a:t>
            </a:r>
            <a:r>
              <a:rPr lang="es-ES" dirty="0" err="1"/>
              <a:t>victim</a:t>
            </a:r>
            <a:r>
              <a:rPr lang="es-ES" dirty="0"/>
              <a:t> at </a:t>
            </a:r>
            <a:r>
              <a:rPr lang="es-ES" dirty="0" err="1"/>
              <a:t>the</a:t>
            </a:r>
            <a:r>
              <a:rPr lang="es-ES" dirty="0"/>
              <a:t> time </a:t>
            </a:r>
            <a:r>
              <a:rPr lang="es-ES" dirty="0" err="1"/>
              <a:t>of</a:t>
            </a:r>
            <a:r>
              <a:rPr lang="es-ES" dirty="0"/>
              <a:t> </a:t>
            </a:r>
            <a:r>
              <a:rPr lang="es-ES" dirty="0" err="1"/>
              <a:t>one</a:t>
            </a:r>
            <a:r>
              <a:rPr lang="es-ES" dirty="0"/>
              <a:t> </a:t>
            </a:r>
            <a:r>
              <a:rPr lang="es-ES" dirty="0" err="1"/>
              <a:t>or</a:t>
            </a:r>
            <a:r>
              <a:rPr lang="es-ES" dirty="0"/>
              <a:t> more </a:t>
            </a:r>
            <a:r>
              <a:rPr lang="es-ES" dirty="0" err="1"/>
              <a:t>violent</a:t>
            </a:r>
            <a:r>
              <a:rPr lang="es-ES" dirty="0"/>
              <a:t> </a:t>
            </a:r>
            <a:r>
              <a:rPr lang="es-ES" dirty="0" err="1"/>
              <a:t>events</a:t>
            </a:r>
            <a:r>
              <a:rPr lang="es-ES" dirty="0"/>
              <a:t>. </a:t>
            </a:r>
            <a:endParaRPr lang="en-US" dirty="0"/>
          </a:p>
          <a:p>
            <a:r>
              <a:rPr lang="es-ES" err="1"/>
              <a:t>They</a:t>
            </a:r>
            <a:r>
              <a:rPr lang="es-ES" dirty="0"/>
              <a:t> </a:t>
            </a:r>
            <a:r>
              <a:rPr lang="es-ES" err="1"/>
              <a:t>also</a:t>
            </a:r>
            <a:r>
              <a:rPr lang="es-ES" dirty="0"/>
              <a:t> </a:t>
            </a:r>
            <a:r>
              <a:rPr lang="es-ES" err="1"/>
              <a:t>include</a:t>
            </a:r>
            <a:r>
              <a:rPr lang="es-ES" dirty="0"/>
              <a:t> </a:t>
            </a:r>
            <a:r>
              <a:rPr lang="es-ES" err="1"/>
              <a:t>intimate</a:t>
            </a:r>
            <a:r>
              <a:rPr lang="es-ES" dirty="0"/>
              <a:t> </a:t>
            </a:r>
            <a:r>
              <a:rPr lang="es-ES" err="1"/>
              <a:t>partners</a:t>
            </a:r>
            <a:r>
              <a:rPr lang="es-ES" dirty="0"/>
              <a:t> as </a:t>
            </a:r>
            <a:r>
              <a:rPr lang="es-ES" err="1"/>
              <a:t>perpetrators</a:t>
            </a:r>
            <a:r>
              <a:rPr lang="es-ES" dirty="0"/>
              <a:t>.</a:t>
            </a:r>
          </a:p>
          <a:p>
            <a:endParaRPr lang="es-ES" dirty="0"/>
          </a:p>
          <a:p>
            <a:r>
              <a:rPr lang="es-ES" dirty="0" err="1"/>
              <a:t>Violence</a:t>
            </a:r>
            <a:r>
              <a:rPr lang="es-ES" dirty="0"/>
              <a:t> </a:t>
            </a:r>
            <a:r>
              <a:rPr lang="es-ES" dirty="0" err="1"/>
              <a:t>experienced</a:t>
            </a:r>
            <a:r>
              <a:rPr lang="es-ES" dirty="0"/>
              <a:t> in </a:t>
            </a:r>
            <a:r>
              <a:rPr lang="es-ES" dirty="0" err="1"/>
              <a:t>childhood</a:t>
            </a:r>
            <a:r>
              <a:rPr lang="es-ES" dirty="0"/>
              <a:t> </a:t>
            </a:r>
            <a:r>
              <a:rPr lang="es-ES" dirty="0" err="1"/>
              <a:t>covers</a:t>
            </a:r>
            <a:r>
              <a:rPr lang="es-ES" dirty="0"/>
              <a:t>, </a:t>
            </a:r>
            <a:r>
              <a:rPr lang="es-ES" dirty="0" err="1"/>
              <a:t>first</a:t>
            </a:r>
            <a:r>
              <a:rPr lang="es-ES" dirty="0"/>
              <a:t>, </a:t>
            </a:r>
            <a:r>
              <a:rPr lang="es-ES" dirty="0" err="1"/>
              <a:t>violence</a:t>
            </a:r>
            <a:r>
              <a:rPr lang="es-ES" dirty="0"/>
              <a:t> </a:t>
            </a:r>
            <a:r>
              <a:rPr lang="es-ES" dirty="0" err="1"/>
              <a:t>perpetrated</a:t>
            </a:r>
            <a:r>
              <a:rPr lang="es-ES" dirty="0"/>
              <a:t> </a:t>
            </a:r>
            <a:r>
              <a:rPr lang="es-ES" dirty="0" err="1"/>
              <a:t>by</a:t>
            </a:r>
            <a:r>
              <a:rPr lang="es-ES" dirty="0"/>
              <a:t> </a:t>
            </a:r>
            <a:r>
              <a:rPr lang="es-ES" dirty="0" err="1"/>
              <a:t>parents</a:t>
            </a:r>
            <a:r>
              <a:rPr lang="es-ES" dirty="0"/>
              <a:t>, </a:t>
            </a:r>
            <a:r>
              <a:rPr lang="es-ES" dirty="0" err="1"/>
              <a:t>such</a:t>
            </a:r>
            <a:r>
              <a:rPr lang="es-ES" dirty="0"/>
              <a:t> as </a:t>
            </a:r>
            <a:r>
              <a:rPr lang="es-ES" dirty="0" err="1"/>
              <a:t>belittling</a:t>
            </a:r>
            <a:r>
              <a:rPr lang="es-ES" dirty="0"/>
              <a:t> </a:t>
            </a:r>
            <a:r>
              <a:rPr lang="es-ES" dirty="0" err="1"/>
              <a:t>or</a:t>
            </a:r>
            <a:r>
              <a:rPr lang="es-ES" dirty="0"/>
              <a:t> </a:t>
            </a:r>
            <a:r>
              <a:rPr lang="es-ES" dirty="0" err="1"/>
              <a:t>humiliating</a:t>
            </a:r>
          </a:p>
          <a:p>
            <a:r>
              <a:rPr lang="es-ES" dirty="0"/>
              <a:t>a </a:t>
            </a:r>
            <a:r>
              <a:rPr lang="es-ES" dirty="0" err="1"/>
              <a:t>child</a:t>
            </a:r>
            <a:r>
              <a:rPr lang="es-ES" dirty="0"/>
              <a:t> </a:t>
            </a:r>
            <a:r>
              <a:rPr lang="es-ES" dirty="0" err="1"/>
              <a:t>verbally</a:t>
            </a:r>
            <a:r>
              <a:rPr lang="es-ES" dirty="0"/>
              <a:t> </a:t>
            </a:r>
            <a:r>
              <a:rPr lang="es-ES" dirty="0" err="1"/>
              <a:t>or</a:t>
            </a:r>
            <a:r>
              <a:rPr lang="es-ES" dirty="0"/>
              <a:t> </a:t>
            </a:r>
            <a:r>
              <a:rPr lang="es-ES" dirty="0" err="1"/>
              <a:t>serious</a:t>
            </a:r>
            <a:r>
              <a:rPr lang="es-ES" dirty="0"/>
              <a:t> </a:t>
            </a:r>
            <a:r>
              <a:rPr lang="es-ES" dirty="0" err="1"/>
              <a:t>physical</a:t>
            </a:r>
            <a:r>
              <a:rPr lang="es-ES" dirty="0"/>
              <a:t> </a:t>
            </a:r>
            <a:r>
              <a:rPr lang="es-ES" dirty="0" err="1"/>
              <a:t>violence</a:t>
            </a:r>
            <a:r>
              <a:rPr lang="es-ES" dirty="0"/>
              <a:t> (</a:t>
            </a:r>
            <a:r>
              <a:rPr lang="es-ES" dirty="0" err="1"/>
              <a:t>intentional</a:t>
            </a:r>
            <a:r>
              <a:rPr lang="es-ES" dirty="0"/>
              <a:t> </a:t>
            </a:r>
            <a:r>
              <a:rPr lang="es-ES" dirty="0" err="1"/>
              <a:t>hitting</a:t>
            </a:r>
            <a:r>
              <a:rPr lang="es-ES" dirty="0"/>
              <a:t>, </a:t>
            </a:r>
            <a:r>
              <a:rPr lang="es-ES" dirty="0" err="1"/>
              <a:t>kicking</a:t>
            </a:r>
            <a:r>
              <a:rPr lang="es-ES" dirty="0"/>
              <a:t>, </a:t>
            </a:r>
            <a:r>
              <a:rPr lang="es-ES" dirty="0" err="1"/>
              <a:t>beating</a:t>
            </a:r>
            <a:r>
              <a:rPr lang="es-ES" dirty="0"/>
              <a:t> </a:t>
            </a:r>
            <a:r>
              <a:rPr lang="es-ES" dirty="0" err="1"/>
              <a:t>with</a:t>
            </a:r>
            <a:r>
              <a:rPr lang="es-ES" dirty="0"/>
              <a:t> </a:t>
            </a:r>
            <a:r>
              <a:rPr lang="es-ES" dirty="0" err="1"/>
              <a:t>an</a:t>
            </a:r>
            <a:r>
              <a:rPr lang="es-ES" dirty="0"/>
              <a:t> </a:t>
            </a:r>
            <a:r>
              <a:rPr lang="es-ES" dirty="0" err="1"/>
              <a:t>object</a:t>
            </a:r>
            <a:r>
              <a:rPr lang="es-ES" dirty="0"/>
              <a:t> </a:t>
            </a:r>
            <a:r>
              <a:rPr lang="es-ES" dirty="0" err="1"/>
              <a:t>like</a:t>
            </a:r>
            <a:r>
              <a:rPr lang="es-ES" dirty="0"/>
              <a:t> a </a:t>
            </a:r>
            <a:r>
              <a:rPr lang="es-ES" dirty="0" err="1"/>
              <a:t>stick</a:t>
            </a:r>
            <a:r>
              <a:rPr lang="es-ES" dirty="0"/>
              <a:t> </a:t>
            </a:r>
            <a:r>
              <a:rPr lang="es-ES" dirty="0" err="1"/>
              <a:t>or</a:t>
            </a:r>
            <a:r>
              <a:rPr lang="es-ES" dirty="0"/>
              <a:t> a </a:t>
            </a:r>
            <a:r>
              <a:rPr lang="es-ES" dirty="0" err="1"/>
              <a:t>belt</a:t>
            </a:r>
            <a:r>
              <a:rPr lang="es-ES" dirty="0"/>
              <a:t>,</a:t>
            </a:r>
          </a:p>
          <a:p>
            <a:r>
              <a:rPr lang="es-ES" dirty="0" err="1"/>
              <a:t>burning</a:t>
            </a:r>
            <a:r>
              <a:rPr lang="es-ES" dirty="0"/>
              <a:t> </a:t>
            </a:r>
            <a:r>
              <a:rPr lang="es-ES" dirty="0" err="1"/>
              <a:t>or</a:t>
            </a:r>
            <a:r>
              <a:rPr lang="es-ES" dirty="0"/>
              <a:t> </a:t>
            </a:r>
            <a:r>
              <a:rPr lang="es-ES" dirty="0" err="1"/>
              <a:t>stabbing</a:t>
            </a:r>
            <a:r>
              <a:rPr lang="es-ES" dirty="0"/>
              <a:t>). </a:t>
            </a:r>
            <a:r>
              <a:rPr lang="es-ES" dirty="0" err="1"/>
              <a:t>Second</a:t>
            </a:r>
            <a:r>
              <a:rPr lang="es-ES" dirty="0"/>
              <a:t>, </a:t>
            </a:r>
            <a:r>
              <a:rPr lang="es-ES" dirty="0" err="1"/>
              <a:t>it</a:t>
            </a:r>
            <a:r>
              <a:rPr lang="es-ES" dirty="0"/>
              <a:t> </a:t>
            </a:r>
            <a:r>
              <a:rPr lang="es-ES" dirty="0" err="1"/>
              <a:t>covers</a:t>
            </a:r>
            <a:r>
              <a:rPr lang="es-ES" dirty="0"/>
              <a:t> sexual </a:t>
            </a:r>
            <a:r>
              <a:rPr lang="es-ES" dirty="0" err="1"/>
              <a:t>violence</a:t>
            </a:r>
            <a:r>
              <a:rPr lang="es-ES" dirty="0"/>
              <a:t> </a:t>
            </a:r>
            <a:r>
              <a:rPr lang="es-ES" dirty="0" err="1"/>
              <a:t>perpetrated</a:t>
            </a:r>
            <a:r>
              <a:rPr lang="es-ES" dirty="0"/>
              <a:t> </a:t>
            </a:r>
            <a:r>
              <a:rPr lang="es-ES" dirty="0" err="1"/>
              <a:t>against</a:t>
            </a:r>
            <a:r>
              <a:rPr lang="es-ES" dirty="0"/>
              <a:t> </a:t>
            </a:r>
            <a:r>
              <a:rPr lang="es-ES" dirty="0" err="1"/>
              <a:t>any</a:t>
            </a:r>
            <a:r>
              <a:rPr lang="es-ES" dirty="0"/>
              <a:t> </a:t>
            </a:r>
            <a:r>
              <a:rPr lang="es-ES" dirty="0" err="1"/>
              <a:t>person</a:t>
            </a:r>
            <a:r>
              <a:rPr lang="es-ES" dirty="0"/>
              <a:t> </a:t>
            </a:r>
            <a:r>
              <a:rPr lang="es-ES" dirty="0" err="1"/>
              <a:t>before</a:t>
            </a:r>
            <a:r>
              <a:rPr lang="es-ES" dirty="0"/>
              <a:t> </a:t>
            </a:r>
            <a:r>
              <a:rPr lang="es-ES" dirty="0" err="1"/>
              <a:t>the</a:t>
            </a:r>
            <a:r>
              <a:rPr lang="es-ES" dirty="0"/>
              <a:t> </a:t>
            </a:r>
            <a:r>
              <a:rPr lang="es-ES" dirty="0" err="1"/>
              <a:t>age</a:t>
            </a:r>
            <a:r>
              <a:rPr lang="es-ES" dirty="0"/>
              <a:t> </a:t>
            </a:r>
            <a:r>
              <a:rPr lang="es-ES" dirty="0" err="1"/>
              <a:t>of</a:t>
            </a:r>
            <a:r>
              <a:rPr lang="es-ES" dirty="0"/>
              <a:t> 15.</a:t>
            </a:r>
          </a:p>
          <a:p>
            <a:r>
              <a:rPr lang="es-ES" dirty="0" err="1"/>
              <a:t>Violence</a:t>
            </a:r>
            <a:r>
              <a:rPr lang="es-ES" dirty="0"/>
              <a:t> </a:t>
            </a:r>
            <a:r>
              <a:rPr lang="es-ES" dirty="0" err="1"/>
              <a:t>experienced</a:t>
            </a:r>
            <a:r>
              <a:rPr lang="es-ES" dirty="0"/>
              <a:t> in </a:t>
            </a:r>
            <a:r>
              <a:rPr lang="es-ES" dirty="0" err="1"/>
              <a:t>adulthood</a:t>
            </a:r>
            <a:r>
              <a:rPr lang="es-ES" dirty="0"/>
              <a:t> </a:t>
            </a:r>
            <a:r>
              <a:rPr lang="es-ES" dirty="0" err="1"/>
              <a:t>covers</a:t>
            </a:r>
            <a:r>
              <a:rPr lang="es-ES" dirty="0"/>
              <a:t> </a:t>
            </a:r>
            <a:r>
              <a:rPr lang="es-ES" dirty="0" err="1"/>
              <a:t>violence</a:t>
            </a:r>
            <a:r>
              <a:rPr lang="es-ES" dirty="0"/>
              <a:t> </a:t>
            </a:r>
            <a:r>
              <a:rPr lang="es-ES" dirty="0" err="1"/>
              <a:t>experienced</a:t>
            </a:r>
            <a:r>
              <a:rPr lang="es-ES" dirty="0"/>
              <a:t> </a:t>
            </a:r>
            <a:r>
              <a:rPr lang="es-ES" dirty="0" err="1"/>
              <a:t>by</a:t>
            </a:r>
            <a:r>
              <a:rPr lang="es-ES" dirty="0"/>
              <a:t> a non-</a:t>
            </a:r>
            <a:r>
              <a:rPr lang="es-ES" dirty="0" err="1"/>
              <a:t>partner</a:t>
            </a:r>
            <a:r>
              <a:rPr lang="es-ES" dirty="0"/>
              <a:t> </a:t>
            </a:r>
            <a:r>
              <a:rPr lang="es-ES" dirty="0" err="1"/>
              <a:t>since</a:t>
            </a:r>
            <a:r>
              <a:rPr lang="es-ES" dirty="0"/>
              <a:t> </a:t>
            </a:r>
            <a:r>
              <a:rPr lang="es-ES" dirty="0" err="1"/>
              <a:t>the</a:t>
            </a:r>
            <a:r>
              <a:rPr lang="es-ES" dirty="0"/>
              <a:t> </a:t>
            </a:r>
            <a:r>
              <a:rPr lang="es-ES" dirty="0" err="1"/>
              <a:t>age</a:t>
            </a:r>
            <a:r>
              <a:rPr lang="es-ES" dirty="0"/>
              <a:t> </a:t>
            </a:r>
            <a:r>
              <a:rPr lang="es-ES" dirty="0" err="1"/>
              <a:t>of</a:t>
            </a:r>
            <a:r>
              <a:rPr lang="es-ES" dirty="0"/>
              <a:t> 15 and</a:t>
            </a:r>
          </a:p>
          <a:p>
            <a:r>
              <a:rPr lang="es-ES" dirty="0" err="1"/>
              <a:t>intimate</a:t>
            </a:r>
            <a:r>
              <a:rPr lang="es-ES" dirty="0"/>
              <a:t> </a:t>
            </a:r>
            <a:r>
              <a:rPr lang="es-ES" dirty="0" err="1"/>
              <a:t>partner</a:t>
            </a:r>
            <a:r>
              <a:rPr lang="es-ES" dirty="0"/>
              <a:t> </a:t>
            </a:r>
            <a:r>
              <a:rPr lang="es-ES" dirty="0" err="1"/>
              <a:t>violence</a:t>
            </a:r>
            <a:r>
              <a:rPr lang="es-ES" dirty="0"/>
              <a:t> </a:t>
            </a:r>
            <a:r>
              <a:rPr lang="es-ES" dirty="0" err="1"/>
              <a:t>during</a:t>
            </a:r>
            <a:r>
              <a:rPr lang="es-ES" dirty="0"/>
              <a:t> a </a:t>
            </a:r>
            <a:r>
              <a:rPr lang="es-ES" dirty="0" err="1"/>
              <a:t>person’s</a:t>
            </a:r>
            <a:r>
              <a:rPr lang="es-ES" dirty="0"/>
              <a:t> </a:t>
            </a:r>
            <a:r>
              <a:rPr lang="es-ES" dirty="0" err="1"/>
              <a:t>lifetime</a:t>
            </a:r>
            <a:r>
              <a:rPr lang="es-ES" dirty="0"/>
              <a:t>.</a:t>
            </a:r>
          </a:p>
          <a:p>
            <a:endParaRPr lang="es-ES" dirty="0"/>
          </a:p>
        </p:txBody>
      </p:sp>
      <p:sp>
        <p:nvSpPr>
          <p:cNvPr id="4" name="Slide Number Placeholder 3"/>
          <p:cNvSpPr>
            <a:spLocks noGrp="1"/>
          </p:cNvSpPr>
          <p:nvPr>
            <p:ph type="sldNum" sz="quarter" idx="5"/>
          </p:nvPr>
        </p:nvSpPr>
        <p:spPr/>
        <p:txBody>
          <a:bodyPr/>
          <a:lstStyle/>
          <a:p>
            <a:fld id="{796062A8-3DF9-4956-A634-1044F7C89A6A}" type="slidenum">
              <a:rPr lang="en-GB" smtClean="0"/>
              <a:t>12</a:t>
            </a:fld>
            <a:endParaRPr lang="en-GB"/>
          </a:p>
        </p:txBody>
      </p:sp>
    </p:spTree>
    <p:extLst>
      <p:ext uri="{BB962C8B-B14F-4D97-AF65-F5344CB8AC3E}">
        <p14:creationId xmlns:p14="http://schemas.microsoft.com/office/powerpoint/2010/main" val="340639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EU-27, 30.7 % of women have experienced physical violence or threats and/or sexual violence by any perpetrator over their lifetime. In the context of these results, experiences of violence by ‘any perpetrator’ refer to violence perpetrated by a woman’s intimate partner (current partner or any previous partner) and by people who were not an intimate partner (non-partners). This includes both male and female perpetrators. Across Member States, the prevalence of such violence ranges from 57.1 % in Finland, 52.5 % in Sweden and 49.1 % in Hungary to under 20 % in Czechia and Portugal (both 19.7 %), Poland (16.7 %) and Bulgaria (11.9 %)</a:t>
            </a:r>
            <a:endParaRPr lang="en-US" dirty="0"/>
          </a:p>
          <a:p>
            <a:endParaRPr lang="en-US" dirty="0"/>
          </a:p>
          <a:p>
            <a:r>
              <a:rPr lang="en-US" i="1" dirty="0"/>
              <a:t>The act of physical violence in the EU-GBV questionnaire refers to violent </a:t>
            </a:r>
            <a:r>
              <a:rPr lang="en-US" i="1" dirty="0" err="1"/>
              <a:t>behaviour</a:t>
            </a:r>
            <a:r>
              <a:rPr lang="en-US" i="1" dirty="0"/>
              <a:t> in which harm and fear must be included. Bodily injury is any physical impairment, pain, or illness. Minor physical force The following variables refer to experiences of minor physical force, including acts leading to or intending to cause harm (acts committed on purpose), i.e. minor bodily injury, but not intending to cause death. Such acts are hitting, slapping, kicking, pushing, tripping, knocking down or drugging the victim, or spiking the victim’s drink. The accent in these variables is on ‘feeling frightened’ or ‘being hurt’ and ‘on purpose’, so this wording should be part of the question</a:t>
            </a:r>
            <a:endParaRPr lang="en-GB" dirty="0"/>
          </a:p>
        </p:txBody>
      </p:sp>
      <p:sp>
        <p:nvSpPr>
          <p:cNvPr id="4" name="Slide Number Placeholder 3"/>
          <p:cNvSpPr>
            <a:spLocks noGrp="1"/>
          </p:cNvSpPr>
          <p:nvPr>
            <p:ph type="sldNum" sz="quarter" idx="5"/>
          </p:nvPr>
        </p:nvSpPr>
        <p:spPr/>
        <p:txBody>
          <a:bodyPr/>
          <a:lstStyle/>
          <a:p>
            <a:fld id="{796062A8-3DF9-4956-A634-1044F7C89A6A}" type="slidenum">
              <a:rPr lang="en-GB" smtClean="0"/>
              <a:t>14</a:t>
            </a:fld>
            <a:endParaRPr lang="en-GB"/>
          </a:p>
        </p:txBody>
      </p:sp>
    </p:spTree>
    <p:extLst>
      <p:ext uri="{BB962C8B-B14F-4D97-AF65-F5344CB8AC3E}">
        <p14:creationId xmlns:p14="http://schemas.microsoft.com/office/powerpoint/2010/main" val="387748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Countries vary in the type of violence that women most commonly mentioned in the survey. In some of the countries with the highest overall prevalence of violence, the rate of sexual violence experienced by women is high: 41.0 % of women in Sweden, 37.3 % in Finland, 33.3 % in Denmark, 30.0 % in Luxembourg and 28.6 % in the Netherlands. However, in Hungary, which is also among the countries with the highest overall prevalence, the rate of physical violence and/or threats (31.2 %) is higher than that of sexual violence (17.9 %)</a:t>
            </a:r>
          </a:p>
          <a:p>
            <a:r>
              <a:rPr lang="en-US"/>
              <a:t>While the lifetime prevalence of physical violence and/or threats (no sexual violence) varies between 31.2 % and 8.5 % across the EU-27 depending on the country (EU-27 average: 13.5 %), there is more variation in the prevalence of sexual violence, from 41.0 % to 3.4 % (EU-27 average: 17.2 %). </a:t>
            </a:r>
          </a:p>
          <a:p>
            <a:endParaRPr lang="en-GB"/>
          </a:p>
        </p:txBody>
      </p:sp>
      <p:sp>
        <p:nvSpPr>
          <p:cNvPr id="4" name="Slide Number Placeholder 3"/>
          <p:cNvSpPr>
            <a:spLocks noGrp="1"/>
          </p:cNvSpPr>
          <p:nvPr>
            <p:ph type="sldNum" sz="quarter" idx="5"/>
          </p:nvPr>
        </p:nvSpPr>
        <p:spPr/>
        <p:txBody>
          <a:bodyPr/>
          <a:lstStyle/>
          <a:p>
            <a:fld id="{796062A8-3DF9-4956-A634-1044F7C89A6A}" type="slidenum">
              <a:rPr lang="en-GB" smtClean="0"/>
              <a:t>15</a:t>
            </a:fld>
            <a:endParaRPr lang="en-GB"/>
          </a:p>
        </p:txBody>
      </p:sp>
    </p:spTree>
    <p:extLst>
      <p:ext uri="{BB962C8B-B14F-4D97-AF65-F5344CB8AC3E}">
        <p14:creationId xmlns:p14="http://schemas.microsoft.com/office/powerpoint/2010/main" val="303881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EU-27, 17.7 % of women have experienced physical violence or threats and/or sexual violence over the course of their lives by an intimate partner. The prevalence rate of lifetime intimate partner violence is higher – 31.8 % – when psychological violence is included. </a:t>
            </a:r>
          </a:p>
          <a:p>
            <a:endParaRPr lang="en-US" dirty="0"/>
          </a:p>
          <a:p>
            <a:r>
              <a:rPr lang="en-US" i="1" dirty="0"/>
              <a:t>In the context of the survey, intimate partners include a partner by marriage, civil union or registered partnership or another person with whom the respondent is in a relationship. The latter can include intimate partners who are or are not living with the respondent (e.g. dating partners). It includes the respondent’s current partner and any former partners, male or female</a:t>
            </a:r>
            <a:r>
              <a:rPr lang="en-US" dirty="0"/>
              <a:t>. </a:t>
            </a:r>
          </a:p>
          <a:p>
            <a:endParaRPr lang="en-US" dirty="0"/>
          </a:p>
          <a:p>
            <a:r>
              <a:rPr lang="en-US" dirty="0"/>
              <a:t>The results presented refer to the experiences of women who had an intimate partner at the time of the survey (current partner) or had an intimate partner in the past (former partner). The lifetime rate of intimate partner violence (physical violence or threats, sexual violence and/ or psychological violence) ranges from 54.6 % in Hungary, 52.6 % in Finland and 50.8 % in Slovakia to 22.5 % in Portugal, 20.5 % in Bulgaria and 19.6 % in Poland. For a majority of women who experience physical violence or threats and/or sexual violence by their intimate partner, this involves repeated incidents of violence. Overall, 14.6 % of women in the EU indicate that they have experienced this more than once, while 3.5 % noted in the survey that it was a single incident.</a:t>
            </a:r>
          </a:p>
          <a:p>
            <a:endParaRPr lang="en-US" dirty="0"/>
          </a:p>
          <a:p>
            <a:r>
              <a:rPr lang="en-US" dirty="0"/>
              <a:t>Alongside questions about intimate partners – including obsessive and controlling </a:t>
            </a:r>
            <a:r>
              <a:rPr lang="en-US" dirty="0" err="1"/>
              <a:t>behaviours</a:t>
            </a:r>
            <a:r>
              <a:rPr lang="en-US" dirty="0"/>
              <a:t> – the survey asked women whether they had experienced stalking, which was defined for the purposes of the survey as experiences that took place repeatedly and caused women fear, alarm or distress. In total, 5.1 % of women in the EU-27 have experienced stalking by an intimate partner in their lifetime. </a:t>
            </a:r>
          </a:p>
        </p:txBody>
      </p:sp>
      <p:sp>
        <p:nvSpPr>
          <p:cNvPr id="4" name="Slide Number Placeholder 3"/>
          <p:cNvSpPr>
            <a:spLocks noGrp="1"/>
          </p:cNvSpPr>
          <p:nvPr>
            <p:ph type="sldNum" sz="quarter" idx="5"/>
          </p:nvPr>
        </p:nvSpPr>
        <p:spPr/>
        <p:txBody>
          <a:bodyPr/>
          <a:lstStyle/>
          <a:p>
            <a:fld id="{796062A8-3DF9-4956-A634-1044F7C89A6A}" type="slidenum">
              <a:rPr lang="en-GB" smtClean="0"/>
              <a:t>16</a:t>
            </a:fld>
            <a:endParaRPr lang="en-GB"/>
          </a:p>
        </p:txBody>
      </p:sp>
    </p:spTree>
    <p:extLst>
      <p:ext uri="{BB962C8B-B14F-4D97-AF65-F5344CB8AC3E}">
        <p14:creationId xmlns:p14="http://schemas.microsoft.com/office/powerpoint/2010/main" val="21961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5F1B-0E26-DADA-D2EC-086E7C6E3068}"/>
              </a:ext>
            </a:extLst>
          </p:cNvPr>
          <p:cNvSpPr>
            <a:spLocks noGrp="1"/>
          </p:cNvSpPr>
          <p:nvPr>
            <p:ph type="ctrTitle"/>
          </p:nvPr>
        </p:nvSpPr>
        <p:spPr>
          <a:xfrm>
            <a:off x="838200" y="2941637"/>
            <a:ext cx="9144000" cy="1787525"/>
          </a:xfrm>
        </p:spPr>
        <p:txBody>
          <a:bodyPr anchor="b"/>
          <a:lstStyle>
            <a:lvl1pPr algn="l">
              <a:defRPr sz="5400">
                <a:latin typeface="Myriad Pro" panose="020B0503030403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A45049-F2AF-7215-EAE8-9EFBB775175F}"/>
              </a:ext>
            </a:extLst>
          </p:cNvPr>
          <p:cNvSpPr>
            <a:spLocks noGrp="1"/>
          </p:cNvSpPr>
          <p:nvPr>
            <p:ph type="subTitle" idx="1"/>
          </p:nvPr>
        </p:nvSpPr>
        <p:spPr>
          <a:xfrm>
            <a:off x="838200" y="4821238"/>
            <a:ext cx="9144000" cy="874712"/>
          </a:xfrm>
        </p:spPr>
        <p:txBody>
          <a:bodyPr>
            <a:normAutofit/>
          </a:bodyPr>
          <a:lstStyle>
            <a:lvl1pPr marL="0" indent="0" algn="l">
              <a:buNone/>
              <a:defRPr sz="20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3EDE89-F7ED-71B1-E589-7D196F6B9798}"/>
              </a:ext>
            </a:extLst>
          </p:cNvPr>
          <p:cNvSpPr>
            <a:spLocks noGrp="1"/>
          </p:cNvSpPr>
          <p:nvPr>
            <p:ph type="dt" sz="half" idx="10"/>
          </p:nvPr>
        </p:nvSpPr>
        <p:spPr/>
        <p:txBody>
          <a:bodyPr/>
          <a:lstStyle>
            <a:lvl1pPr>
              <a:defRPr>
                <a:latin typeface="Myriad Pro" panose="020B0503030403020204" pitchFamily="34" charset="0"/>
              </a:defRPr>
            </a:lvl1pPr>
          </a:lstStyle>
          <a:p>
            <a:fld id="{8A5B3EC0-03E7-46E4-B99C-411E2D1EC28D}" type="datetimeFigureOut">
              <a:rPr lang="en-GB" smtClean="0"/>
              <a:pPr/>
              <a:t>15/09/2025</a:t>
            </a:fld>
            <a:endParaRPr lang="en-GB"/>
          </a:p>
        </p:txBody>
      </p:sp>
      <p:sp>
        <p:nvSpPr>
          <p:cNvPr id="6" name="Slide Number Placeholder 5">
            <a:extLst>
              <a:ext uri="{FF2B5EF4-FFF2-40B4-BE49-F238E27FC236}">
                <a16:creationId xmlns:a16="http://schemas.microsoft.com/office/drawing/2014/main" id="{FD6DBD9A-EAAB-FAFC-37B0-30743C774062}"/>
              </a:ext>
            </a:extLst>
          </p:cNvPr>
          <p:cNvSpPr>
            <a:spLocks noGrp="1"/>
          </p:cNvSpPr>
          <p:nvPr>
            <p:ph type="sldNum" sz="quarter" idx="12"/>
          </p:nvPr>
        </p:nvSpPr>
        <p:spPr/>
        <p:txBody>
          <a:bodyPr/>
          <a:lstStyle>
            <a:lvl1pPr>
              <a:defRPr>
                <a:latin typeface="Myriad Pro" panose="020B0503030403020204" pitchFamily="34" charset="0"/>
              </a:defRPr>
            </a:lvl1pPr>
          </a:lstStyle>
          <a:p>
            <a:fld id="{4C857BB0-4A79-4F5C-BDFC-DC824C4E7D46}" type="slidenum">
              <a:rPr lang="en-GB" smtClean="0"/>
              <a:pPr/>
              <a:t>‹#›</a:t>
            </a:fld>
            <a:endParaRPr lang="en-GB"/>
          </a:p>
        </p:txBody>
      </p:sp>
    </p:spTree>
    <p:extLst>
      <p:ext uri="{BB962C8B-B14F-4D97-AF65-F5344CB8AC3E}">
        <p14:creationId xmlns:p14="http://schemas.microsoft.com/office/powerpoint/2010/main" val="61263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0B30-FA4A-1CB0-AB67-143BED9154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8454B5-D1AA-53D1-E2D7-3D715B54C0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257E5F-6345-61CF-AF0B-85AB0E376EA6}"/>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5" name="Footer Placeholder 4">
            <a:extLst>
              <a:ext uri="{FF2B5EF4-FFF2-40B4-BE49-F238E27FC236}">
                <a16:creationId xmlns:a16="http://schemas.microsoft.com/office/drawing/2014/main" id="{D30B8DEA-7B8C-11DD-1534-4611E5507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6DC0D8-C734-4A98-9B4E-BC146E90256B}"/>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172095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936A2-177B-A503-6BA3-34BF4802FE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4E56C-DE1A-C739-E5AC-33B91FF84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D5DD8-1546-1150-376C-00383F0D3BE1}"/>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5" name="Footer Placeholder 4">
            <a:extLst>
              <a:ext uri="{FF2B5EF4-FFF2-40B4-BE49-F238E27FC236}">
                <a16:creationId xmlns:a16="http://schemas.microsoft.com/office/drawing/2014/main" id="{6F2BEF58-695F-463A-3F6C-25CD0ED6AC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4E470-7DC7-21BC-C2B4-013D9D4D2225}"/>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306583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182B-3FB4-02C8-451D-129965BEAD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773992-8F8C-CF78-ED7A-021959D8B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341CC-7B64-5DD7-E174-171CB1ECDDD0}"/>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5" name="Footer Placeholder 4">
            <a:extLst>
              <a:ext uri="{FF2B5EF4-FFF2-40B4-BE49-F238E27FC236}">
                <a16:creationId xmlns:a16="http://schemas.microsoft.com/office/drawing/2014/main" id="{9DEB0AC7-70A5-A6F5-B43A-B195A99101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B28C89-02C9-7EB6-CD97-0FFACB7BEB8D}"/>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128904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DB72-4AA5-F317-BEF1-1D6F72F34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0D6116-9A3B-0492-5739-7DA38B9FB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8B488-80E7-A8BE-BAAD-7C56E5268544}"/>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5" name="Footer Placeholder 4">
            <a:extLst>
              <a:ext uri="{FF2B5EF4-FFF2-40B4-BE49-F238E27FC236}">
                <a16:creationId xmlns:a16="http://schemas.microsoft.com/office/drawing/2014/main" id="{8221107D-8ADB-5004-334E-15152A8301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EA46D-0E27-080C-804D-7F39274CA7D5}"/>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14257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FA4A-7071-8DA0-FEB3-B42A4B46F3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37F124-C1A5-DB92-21BD-BEA18CE094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D77B3F-70D8-06FD-9B3D-5B9585C80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430AF-EA62-6DA7-9433-56B9E7D8B49A}"/>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6" name="Footer Placeholder 5">
            <a:extLst>
              <a:ext uri="{FF2B5EF4-FFF2-40B4-BE49-F238E27FC236}">
                <a16:creationId xmlns:a16="http://schemas.microsoft.com/office/drawing/2014/main" id="{8165956C-4FE8-7653-F80C-BAFDAE2054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F0A748-5218-4DD1-AB9F-D2117CE01753}"/>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293116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DADA-805F-EDAD-EB31-672A2DB0AE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B8F85-7EFD-9EFE-A330-F4B34987B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A26DF-38A8-A888-452F-A322CB3E73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0A6DC7-CF0F-49B0-0EF0-52403036E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C62BDA-C466-DFD5-8729-222E765752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368F58-9656-D0D8-0AB9-8005F606C009}"/>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8" name="Footer Placeholder 7">
            <a:extLst>
              <a:ext uri="{FF2B5EF4-FFF2-40B4-BE49-F238E27FC236}">
                <a16:creationId xmlns:a16="http://schemas.microsoft.com/office/drawing/2014/main" id="{4A1FEC3B-B22F-2437-8EFF-17511E53EC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F0AC22-76F2-7181-26ED-9F0E921AEDEC}"/>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26619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360B-3779-BC6A-D6DE-3459DAD99F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C9AC8-F6EB-92A1-DCF3-67D95CC2C8F5}"/>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4" name="Footer Placeholder 3">
            <a:extLst>
              <a:ext uri="{FF2B5EF4-FFF2-40B4-BE49-F238E27FC236}">
                <a16:creationId xmlns:a16="http://schemas.microsoft.com/office/drawing/2014/main" id="{5512FD41-1405-BCC5-F62C-16E3C362AD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1AA701-E3B4-C0DA-7384-041DE8EE2B06}"/>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61222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D9861-1BF8-2578-9765-92933A290859}"/>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3" name="Footer Placeholder 2">
            <a:extLst>
              <a:ext uri="{FF2B5EF4-FFF2-40B4-BE49-F238E27FC236}">
                <a16:creationId xmlns:a16="http://schemas.microsoft.com/office/drawing/2014/main" id="{9E726175-F757-B0F3-D222-350D7157EF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79BC3A-458A-0DF9-4999-6F4C14C8393E}"/>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289805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32E3-354E-22F4-9ECC-249A6FC5C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55E85-4B40-56F4-3089-FD405CF8E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9E4573-0DE0-BAEB-97B6-16326053F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CC1F8-A09F-F45E-86B5-042D63DD8150}"/>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6" name="Footer Placeholder 5">
            <a:extLst>
              <a:ext uri="{FF2B5EF4-FFF2-40B4-BE49-F238E27FC236}">
                <a16:creationId xmlns:a16="http://schemas.microsoft.com/office/drawing/2014/main" id="{093FDDF5-9004-C2B5-0ABE-664A60342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E051D-711A-6513-B18D-A5CEE044EBBF}"/>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317118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B9CF-4C8B-9AE6-56AE-7D7DBDEAC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CF6866-08E2-29BE-6A3A-E3951F4BF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6276FD-9FD5-EFD5-EA1F-B9DED2DAD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249BF-6C17-DAB9-84A9-704B24C9470E}"/>
              </a:ext>
            </a:extLst>
          </p:cNvPr>
          <p:cNvSpPr>
            <a:spLocks noGrp="1"/>
          </p:cNvSpPr>
          <p:nvPr>
            <p:ph type="dt" sz="half" idx="10"/>
          </p:nvPr>
        </p:nvSpPr>
        <p:spPr/>
        <p:txBody>
          <a:bodyPr/>
          <a:lstStyle/>
          <a:p>
            <a:fld id="{8A5B3EC0-03E7-46E4-B99C-411E2D1EC28D}" type="datetimeFigureOut">
              <a:rPr lang="en-GB" smtClean="0"/>
              <a:t>15/09/2025</a:t>
            </a:fld>
            <a:endParaRPr lang="en-GB"/>
          </a:p>
        </p:txBody>
      </p:sp>
      <p:sp>
        <p:nvSpPr>
          <p:cNvPr id="6" name="Footer Placeholder 5">
            <a:extLst>
              <a:ext uri="{FF2B5EF4-FFF2-40B4-BE49-F238E27FC236}">
                <a16:creationId xmlns:a16="http://schemas.microsoft.com/office/drawing/2014/main" id="{D2016879-259C-B2ED-4ABF-AD2A928D40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F99316-CE06-7F71-4CC2-4DD7FADF5865}"/>
              </a:ext>
            </a:extLst>
          </p:cNvPr>
          <p:cNvSpPr>
            <a:spLocks noGrp="1"/>
          </p:cNvSpPr>
          <p:nvPr>
            <p:ph type="sldNum" sz="quarter" idx="12"/>
          </p:nvPr>
        </p:nvSpPr>
        <p:spPr/>
        <p:txBody>
          <a:bodyPr/>
          <a:lstStyle/>
          <a:p>
            <a:fld id="{4C857BB0-4A79-4F5C-BDFC-DC824C4E7D46}" type="slidenum">
              <a:rPr lang="en-GB" smtClean="0"/>
              <a:t>‹#›</a:t>
            </a:fld>
            <a:endParaRPr lang="en-GB"/>
          </a:p>
        </p:txBody>
      </p:sp>
    </p:spTree>
    <p:extLst>
      <p:ext uri="{BB962C8B-B14F-4D97-AF65-F5344CB8AC3E}">
        <p14:creationId xmlns:p14="http://schemas.microsoft.com/office/powerpoint/2010/main" val="57704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59C21-23A0-E68D-DD2E-457ACFA4A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1AD77B-F804-8862-2929-A13E4EC93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6F026-FDC6-77DD-47F5-C882E81BF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5B3EC0-03E7-46E4-B99C-411E2D1EC28D}" type="datetimeFigureOut">
              <a:rPr lang="en-GB" smtClean="0"/>
              <a:t>15/09/2025</a:t>
            </a:fld>
            <a:endParaRPr lang="en-GB"/>
          </a:p>
        </p:txBody>
      </p:sp>
      <p:sp>
        <p:nvSpPr>
          <p:cNvPr id="5" name="Footer Placeholder 4">
            <a:extLst>
              <a:ext uri="{FF2B5EF4-FFF2-40B4-BE49-F238E27FC236}">
                <a16:creationId xmlns:a16="http://schemas.microsoft.com/office/drawing/2014/main" id="{7AABBB4F-EECC-F7CF-0622-458A35562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34DF9B1-A528-72FA-41F7-1BE0CE0D6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857BB0-4A79-4F5C-BDFC-DC824C4E7D46}" type="slidenum">
              <a:rPr lang="en-GB" smtClean="0"/>
              <a:t>‹#›</a:t>
            </a:fld>
            <a:endParaRPr lang="en-GB"/>
          </a:p>
        </p:txBody>
      </p:sp>
    </p:spTree>
    <p:extLst>
      <p:ext uri="{BB962C8B-B14F-4D97-AF65-F5344CB8AC3E}">
        <p14:creationId xmlns:p14="http://schemas.microsoft.com/office/powerpoint/2010/main" val="40580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chart" Target="../charts/char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3.xml"/><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4.xml"/><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chart" Target="../charts/chart5.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chart" Target="../charts/chart6.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chart" Target="../charts/chart9.xml"/><Relationship Id="rId4" Type="http://schemas.openxmlformats.org/officeDocument/2006/relationships/image" Target="../media/image13.svg"/><Relationship Id="rId9"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chart" Target="../charts/chart12.xml"/><Relationship Id="rId4" Type="http://schemas.openxmlformats.org/officeDocument/2006/relationships/image" Target="../media/image8.svg"/><Relationship Id="rId9" Type="http://schemas.openxmlformats.org/officeDocument/2006/relationships/image" Target="../media/image12.svg"/></Relationships>
</file>

<file path=ppt/slides/_rels/slide26.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chart" Target="../charts/chart14.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5.xml"/><Relationship Id="rId7"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svg"/><Relationship Id="rId11" Type="http://schemas.microsoft.com/office/2014/relationships/chartEx" Target="../charts/chartEx1.xml"/><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 Id="rId14" Type="http://schemas.openxmlformats.org/officeDocument/2006/relationships/chart" Target="../charts/chart16.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hyperlink" Target="https://op.europa.eu/en/publication-detail/-/publication/ed942cc8-ab0d-11ef-acb1-01aa75ed71a1/language-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6E93-F200-0039-2245-5EA3BE3CA0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D0E902-7ABD-39D9-3808-F3353339538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4E97DD9F-CFC6-E8A0-D33A-5D8DCA76CF97}"/>
              </a:ext>
            </a:extLst>
          </p:cNvPr>
          <p:cNvSpPr>
            <a:spLocks noGrp="1" noRot="1" noMove="1" noResize="1" noEditPoints="1" noAdjustHandles="1" noChangeArrowheads="1" noChangeShapeType="1"/>
          </p:cNvSpPr>
          <p:nvPr/>
        </p:nvSpPr>
        <p:spPr>
          <a:xfrm>
            <a:off x="0" y="-58057"/>
            <a:ext cx="12192000" cy="6930571"/>
          </a:xfrm>
          <a:prstGeom prst="rect">
            <a:avLst/>
          </a:prstGeom>
          <a:solidFill>
            <a:srgbClr val="ED1B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4E2B467A-42E7-0425-2BEB-840C1BDF5F9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838200" y="668341"/>
            <a:ext cx="10515600" cy="3694116"/>
          </a:xfrm>
          <a:prstGeom prst="rect">
            <a:avLst/>
          </a:prstGeom>
        </p:spPr>
      </p:pic>
      <p:pic>
        <p:nvPicPr>
          <p:cNvPr id="8" name="Graphic 7">
            <a:extLst>
              <a:ext uri="{FF2B5EF4-FFF2-40B4-BE49-F238E27FC236}">
                <a16:creationId xmlns:a16="http://schemas.microsoft.com/office/drawing/2014/main" id="{AB21C292-D669-ADAA-1FA4-8A48A273E79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670629" y="5224952"/>
            <a:ext cx="6850742" cy="676616"/>
          </a:xfrm>
          <a:prstGeom prst="rect">
            <a:avLst/>
          </a:prstGeom>
        </p:spPr>
      </p:pic>
    </p:spTree>
    <p:extLst>
      <p:ext uri="{BB962C8B-B14F-4D97-AF65-F5344CB8AC3E}">
        <p14:creationId xmlns:p14="http://schemas.microsoft.com/office/powerpoint/2010/main" val="80819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EA677-5E47-C5C1-71B5-5BC36807AB85}"/>
            </a:ext>
          </a:extLst>
        </p:cNvPr>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E92A51B9-5C6F-7B12-E853-5AE22F7775F3}"/>
              </a:ext>
            </a:extLst>
          </p:cNvPr>
          <p:cNvPicPr>
            <a:picLocks noChangeAspect="1"/>
          </p:cNvPicPr>
          <p:nvPr/>
        </p:nvPicPr>
        <p:blipFill>
          <a:blip r:embed="rId2"/>
          <a:stretch>
            <a:fillRect/>
          </a:stretch>
        </p:blipFill>
        <p:spPr>
          <a:xfrm>
            <a:off x="2079848" y="513534"/>
            <a:ext cx="8640622" cy="4977468"/>
          </a:xfrm>
          <a:prstGeom prst="rect">
            <a:avLst/>
          </a:prstGeom>
        </p:spPr>
      </p:pic>
      <p:pic>
        <p:nvPicPr>
          <p:cNvPr id="4" name="Graphic 3">
            <a:extLst>
              <a:ext uri="{FF2B5EF4-FFF2-40B4-BE49-F238E27FC236}">
                <a16:creationId xmlns:a16="http://schemas.microsoft.com/office/drawing/2014/main" id="{C38E56CE-8014-03A3-B1D6-2F94442DB22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3044278" y="5839773"/>
            <a:ext cx="4686300" cy="472127"/>
          </a:xfrm>
          <a:prstGeom prst="rect">
            <a:avLst/>
          </a:prstGeom>
        </p:spPr>
      </p:pic>
      <p:pic>
        <p:nvPicPr>
          <p:cNvPr id="5" name="Graphic 4">
            <a:extLst>
              <a:ext uri="{FF2B5EF4-FFF2-40B4-BE49-F238E27FC236}">
                <a16:creationId xmlns:a16="http://schemas.microsoft.com/office/drawing/2014/main" id="{7C3FF7D8-89C1-EFE6-6EE8-843BFEB21985}"/>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38200" y="5751966"/>
            <a:ext cx="1903121" cy="668564"/>
          </a:xfrm>
          <a:prstGeom prst="rect">
            <a:avLst/>
          </a:prstGeom>
        </p:spPr>
      </p:pic>
      <p:sp>
        <p:nvSpPr>
          <p:cNvPr id="6" name="Text Placeholder 1">
            <a:extLst>
              <a:ext uri="{FF2B5EF4-FFF2-40B4-BE49-F238E27FC236}">
                <a16:creationId xmlns:a16="http://schemas.microsoft.com/office/drawing/2014/main" id="{FA41371C-D299-7B53-1EF3-DC620E32A139}"/>
              </a:ext>
            </a:extLst>
          </p:cNvPr>
          <p:cNvSpPr txBox="1">
            <a:spLocks/>
          </p:cNvSpPr>
          <p:nvPr/>
        </p:nvSpPr>
        <p:spPr>
          <a:xfrm>
            <a:off x="562200" y="2282537"/>
            <a:ext cx="1302863" cy="93745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Gill Sans Nova"/>
              </a:rPr>
              <a:t>Main data tables for each topic</a:t>
            </a:r>
            <a:endParaRPr lang="en-US" sz="1400" b="0">
              <a:latin typeface="Gill Sans Nova"/>
            </a:endParaRPr>
          </a:p>
        </p:txBody>
      </p:sp>
      <p:sp>
        <p:nvSpPr>
          <p:cNvPr id="8" name="Text Placeholder 1">
            <a:extLst>
              <a:ext uri="{FF2B5EF4-FFF2-40B4-BE49-F238E27FC236}">
                <a16:creationId xmlns:a16="http://schemas.microsoft.com/office/drawing/2014/main" id="{8838ED84-1F18-630E-757E-0EC4038B378C}"/>
              </a:ext>
            </a:extLst>
          </p:cNvPr>
          <p:cNvSpPr txBox="1">
            <a:spLocks/>
          </p:cNvSpPr>
          <p:nvPr/>
        </p:nvSpPr>
        <p:spPr>
          <a:xfrm>
            <a:off x="492350" y="1164878"/>
            <a:ext cx="1592226" cy="94484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Gill Sans Nova"/>
              </a:rPr>
              <a:t>Minimum list of disseminated indicators agreed in the EU-GBV TF</a:t>
            </a:r>
            <a:endParaRPr lang="en-US" sz="1400" b="0">
              <a:latin typeface="Gill Sans Nova"/>
            </a:endParaRPr>
          </a:p>
        </p:txBody>
      </p:sp>
      <p:sp>
        <p:nvSpPr>
          <p:cNvPr id="9" name="Text Placeholder 1">
            <a:extLst>
              <a:ext uri="{FF2B5EF4-FFF2-40B4-BE49-F238E27FC236}">
                <a16:creationId xmlns:a16="http://schemas.microsoft.com/office/drawing/2014/main" id="{58BE73EC-11DC-607C-F801-53DBA5165EF4}"/>
              </a:ext>
            </a:extLst>
          </p:cNvPr>
          <p:cNvSpPr txBox="1">
            <a:spLocks/>
          </p:cNvSpPr>
          <p:nvPr/>
        </p:nvSpPr>
        <p:spPr>
          <a:xfrm>
            <a:off x="9175691" y="2007659"/>
            <a:ext cx="2498584" cy="1641486"/>
          </a:xfrm>
          <a:prstGeom prst="rect">
            <a:avLst/>
          </a:prstGeom>
          <a:solidFill>
            <a:schemeClr val="bg1"/>
          </a:solidFill>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Gill Sans Nova"/>
              </a:rPr>
              <a:t>Metadata:</a:t>
            </a:r>
          </a:p>
          <a:p>
            <a:pPr marL="285750" indent="-285750">
              <a:buFont typeface="Arial"/>
              <a:buChar char="•"/>
            </a:pPr>
            <a:r>
              <a:rPr lang="en-US" sz="1400">
                <a:latin typeface="Gill Sans Nova"/>
              </a:rPr>
              <a:t>Description of data and indicators</a:t>
            </a:r>
          </a:p>
          <a:p>
            <a:pPr marL="285750" indent="-285750">
              <a:buFont typeface="Arial"/>
              <a:buChar char="•"/>
            </a:pPr>
            <a:r>
              <a:rPr lang="en-US" sz="1400">
                <a:latin typeface="Gill Sans Nova"/>
              </a:rPr>
              <a:t>Sample, fieldwork, data collection method, response rate</a:t>
            </a:r>
          </a:p>
          <a:p>
            <a:pPr marL="285750" indent="-285750">
              <a:buFont typeface="Arial"/>
              <a:buChar char="•"/>
            </a:pPr>
            <a:r>
              <a:rPr lang="en-US" sz="1400">
                <a:latin typeface="Gill Sans Nova"/>
              </a:rPr>
              <a:t>Short/Full version available:</a:t>
            </a:r>
          </a:p>
        </p:txBody>
      </p:sp>
      <p:cxnSp>
        <p:nvCxnSpPr>
          <p:cNvPr id="10" name="Straight Arrow Connector 9">
            <a:extLst>
              <a:ext uri="{FF2B5EF4-FFF2-40B4-BE49-F238E27FC236}">
                <a16:creationId xmlns:a16="http://schemas.microsoft.com/office/drawing/2014/main" id="{02A47E00-9396-EAE1-8CE3-A87462700AE6}"/>
              </a:ext>
            </a:extLst>
          </p:cNvPr>
          <p:cNvCxnSpPr/>
          <p:nvPr/>
        </p:nvCxnSpPr>
        <p:spPr>
          <a:xfrm>
            <a:off x="1747997" y="2868861"/>
            <a:ext cx="3376336" cy="691974"/>
          </a:xfrm>
          <a:prstGeom prst="straightConnector1">
            <a:avLst/>
          </a:prstGeom>
          <a:ln>
            <a:solidFill>
              <a:srgbClr val="ED1B58"/>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blue and white check mark&#10;&#10;AI-generated content may be incorrect.">
            <a:extLst>
              <a:ext uri="{FF2B5EF4-FFF2-40B4-BE49-F238E27FC236}">
                <a16:creationId xmlns:a16="http://schemas.microsoft.com/office/drawing/2014/main" id="{AE225756-C526-EE1F-A0CF-3CBEEEED27AA}"/>
              </a:ext>
            </a:extLst>
          </p:cNvPr>
          <p:cNvPicPr>
            <a:picLocks noChangeAspect="1"/>
          </p:cNvPicPr>
          <p:nvPr/>
        </p:nvPicPr>
        <p:blipFill>
          <a:blip r:embed="rId7"/>
          <a:stretch>
            <a:fillRect/>
          </a:stretch>
        </p:blipFill>
        <p:spPr>
          <a:xfrm>
            <a:off x="9385534" y="3655186"/>
            <a:ext cx="2283643" cy="385807"/>
          </a:xfrm>
          <a:prstGeom prst="rect">
            <a:avLst/>
          </a:prstGeom>
        </p:spPr>
      </p:pic>
      <p:cxnSp>
        <p:nvCxnSpPr>
          <p:cNvPr id="3" name="Straight Arrow Connector 2">
            <a:extLst>
              <a:ext uri="{FF2B5EF4-FFF2-40B4-BE49-F238E27FC236}">
                <a16:creationId xmlns:a16="http://schemas.microsoft.com/office/drawing/2014/main" id="{4034A4C1-B886-6850-3B2F-7842FD177BB6}"/>
              </a:ext>
            </a:extLst>
          </p:cNvPr>
          <p:cNvCxnSpPr>
            <a:cxnSpLocks/>
          </p:cNvCxnSpPr>
          <p:nvPr/>
        </p:nvCxnSpPr>
        <p:spPr>
          <a:xfrm flipH="1">
            <a:off x="8026283" y="2259260"/>
            <a:ext cx="1189314" cy="990424"/>
          </a:xfrm>
          <a:prstGeom prst="straightConnector1">
            <a:avLst/>
          </a:prstGeom>
          <a:ln>
            <a:solidFill>
              <a:srgbClr val="ED1B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00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CF7BB-932C-7B2F-AB5E-85AB5BF89DA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3D2AA6D-4F42-A756-5B63-D0407ABA4D5E}"/>
              </a:ext>
            </a:extLst>
          </p:cNvPr>
          <p:cNvSpPr>
            <a:spLocks noGrp="1"/>
          </p:cNvSpPr>
          <p:nvPr>
            <p:ph type="ctrTitle"/>
          </p:nvPr>
        </p:nvSpPr>
        <p:spPr/>
        <p:txBody>
          <a:bodyPr/>
          <a:lstStyle/>
          <a:p>
            <a:r>
              <a:rPr lang="en-GB" b="1">
                <a:solidFill>
                  <a:srgbClr val="001262"/>
                </a:solidFill>
                <a:latin typeface="Gill Sans Nova"/>
              </a:rPr>
              <a:t>KEY RESULTS</a:t>
            </a:r>
          </a:p>
        </p:txBody>
      </p:sp>
      <p:grpSp>
        <p:nvGrpSpPr>
          <p:cNvPr id="17" name="Group 16">
            <a:extLst>
              <a:ext uri="{FF2B5EF4-FFF2-40B4-BE49-F238E27FC236}">
                <a16:creationId xmlns:a16="http://schemas.microsoft.com/office/drawing/2014/main" id="{B6D5753C-0A5A-5F33-B758-F882B6D81A8C}"/>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54891AC3-8F92-06EC-B990-8D2B6BF1CE7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E52A96A0-CDD9-19A2-C07B-86CCBAE38CA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5C46E6CF-F693-C0C1-4AF0-486566B4A927}"/>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Tree>
    <p:extLst>
      <p:ext uri="{BB962C8B-B14F-4D97-AF65-F5344CB8AC3E}">
        <p14:creationId xmlns:p14="http://schemas.microsoft.com/office/powerpoint/2010/main" val="126109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4E830-9978-9442-0112-3D668B17C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0D6D6-13EE-E856-CF1F-3E9B31B9C610}"/>
              </a:ext>
            </a:extLst>
          </p:cNvPr>
          <p:cNvSpPr>
            <a:spLocks noGrp="1"/>
          </p:cNvSpPr>
          <p:nvPr>
            <p:ph type="title"/>
          </p:nvPr>
        </p:nvSpPr>
        <p:spPr>
          <a:xfrm>
            <a:off x="838200" y="418669"/>
            <a:ext cx="10515600" cy="640715"/>
          </a:xfrm>
        </p:spPr>
        <p:txBody>
          <a:bodyPr>
            <a:normAutofit/>
          </a:bodyPr>
          <a:lstStyle/>
          <a:p>
            <a:r>
              <a:rPr lang="en-IE" sz="3600" b="1">
                <a:latin typeface="Gill Sans Nova"/>
              </a:rPr>
              <a:t>SURVEY TOPICS AND INDICATORS</a:t>
            </a:r>
            <a:endParaRPr lang="en-US" sz="3600" b="1">
              <a:latin typeface="Gill Sans Nova"/>
            </a:endParaRPr>
          </a:p>
        </p:txBody>
      </p:sp>
      <p:pic>
        <p:nvPicPr>
          <p:cNvPr id="4" name="Graphic 3">
            <a:extLst>
              <a:ext uri="{FF2B5EF4-FFF2-40B4-BE49-F238E27FC236}">
                <a16:creationId xmlns:a16="http://schemas.microsoft.com/office/drawing/2014/main" id="{16FC10FF-EC79-A73E-594F-9E4CAE6A8CE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6253242"/>
            <a:ext cx="4686300" cy="472127"/>
          </a:xfrm>
          <a:prstGeom prst="rect">
            <a:avLst/>
          </a:prstGeom>
        </p:spPr>
      </p:pic>
      <p:pic>
        <p:nvPicPr>
          <p:cNvPr id="5" name="Graphic 4">
            <a:extLst>
              <a:ext uri="{FF2B5EF4-FFF2-40B4-BE49-F238E27FC236}">
                <a16:creationId xmlns:a16="http://schemas.microsoft.com/office/drawing/2014/main" id="{599D8781-D257-9F2F-503A-7FA7BFD9B15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12" name="Graphic 11">
            <a:extLst>
              <a:ext uri="{FF2B5EF4-FFF2-40B4-BE49-F238E27FC236}">
                <a16:creationId xmlns:a16="http://schemas.microsoft.com/office/drawing/2014/main" id="{3C0CA686-3368-080D-4817-3AC5B7BAA1BA}"/>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4240405" y="1899529"/>
            <a:ext cx="509345" cy="509345"/>
          </a:xfrm>
          <a:prstGeom prst="rect">
            <a:avLst/>
          </a:prstGeom>
        </p:spPr>
      </p:pic>
      <p:sp>
        <p:nvSpPr>
          <p:cNvPr id="13" name="TextBox 12">
            <a:extLst>
              <a:ext uri="{FF2B5EF4-FFF2-40B4-BE49-F238E27FC236}">
                <a16:creationId xmlns:a16="http://schemas.microsoft.com/office/drawing/2014/main" id="{1E8BB615-8D8D-0AEA-96F2-603191328D55}"/>
              </a:ext>
            </a:extLst>
          </p:cNvPr>
          <p:cNvSpPr txBox="1"/>
          <p:nvPr/>
        </p:nvSpPr>
        <p:spPr>
          <a:xfrm>
            <a:off x="4853116" y="1802002"/>
            <a:ext cx="2838616" cy="528093"/>
          </a:xfrm>
          <a:prstGeom prst="rect">
            <a:avLst/>
          </a:prstGeom>
          <a:noFill/>
        </p:spPr>
        <p:txBody>
          <a:bodyPr wrap="square">
            <a:spAutoFit/>
          </a:bodyPr>
          <a:lstStyle/>
          <a:p>
            <a:pPr>
              <a:lnSpc>
                <a:spcPct val="150000"/>
              </a:lnSpc>
              <a:spcBef>
                <a:spcPts val="600"/>
              </a:spcBef>
            </a:pPr>
            <a:r>
              <a:rPr lang="en-US" sz="2100" b="1">
                <a:latin typeface="Gill Sans Nova"/>
              </a:rPr>
              <a:t>Type of perpetrator</a:t>
            </a:r>
            <a:endParaRPr lang="en-US" sz="2100" b="1"/>
          </a:p>
        </p:txBody>
      </p:sp>
      <p:pic>
        <p:nvPicPr>
          <p:cNvPr id="15" name="Graphic 14">
            <a:extLst>
              <a:ext uri="{FF2B5EF4-FFF2-40B4-BE49-F238E27FC236}">
                <a16:creationId xmlns:a16="http://schemas.microsoft.com/office/drawing/2014/main" id="{1BD03B4D-BD3D-C7B3-945C-19C818255660}"/>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8209432" y="1899529"/>
            <a:ext cx="509345" cy="509345"/>
          </a:xfrm>
          <a:prstGeom prst="rect">
            <a:avLst/>
          </a:prstGeom>
        </p:spPr>
      </p:pic>
      <p:sp>
        <p:nvSpPr>
          <p:cNvPr id="16" name="TextBox 15">
            <a:extLst>
              <a:ext uri="{FF2B5EF4-FFF2-40B4-BE49-F238E27FC236}">
                <a16:creationId xmlns:a16="http://schemas.microsoft.com/office/drawing/2014/main" id="{C4369D1B-F518-5FFC-0C59-1537D0AFE686}"/>
              </a:ext>
            </a:extLst>
          </p:cNvPr>
          <p:cNvSpPr txBox="1"/>
          <p:nvPr/>
        </p:nvSpPr>
        <p:spPr>
          <a:xfrm>
            <a:off x="8822143" y="1802002"/>
            <a:ext cx="2838616" cy="507318"/>
          </a:xfrm>
          <a:prstGeom prst="rect">
            <a:avLst/>
          </a:prstGeom>
          <a:noFill/>
        </p:spPr>
        <p:txBody>
          <a:bodyPr wrap="square">
            <a:spAutoFit/>
          </a:bodyPr>
          <a:lstStyle/>
          <a:p>
            <a:pPr>
              <a:lnSpc>
                <a:spcPct val="150000"/>
              </a:lnSpc>
              <a:spcBef>
                <a:spcPts val="600"/>
              </a:spcBef>
            </a:pPr>
            <a:r>
              <a:rPr lang="en-US" sz="2000" b="1">
                <a:latin typeface="Gill Sans Nova"/>
              </a:rPr>
              <a:t>Context of violence</a:t>
            </a:r>
            <a:endParaRPr lang="en-US" sz="2000" b="1"/>
          </a:p>
        </p:txBody>
      </p:sp>
      <p:grpSp>
        <p:nvGrpSpPr>
          <p:cNvPr id="21" name="Group 20">
            <a:extLst>
              <a:ext uri="{FF2B5EF4-FFF2-40B4-BE49-F238E27FC236}">
                <a16:creationId xmlns:a16="http://schemas.microsoft.com/office/drawing/2014/main" id="{EE77732F-838F-ABCA-0ED0-66E128475377}"/>
              </a:ext>
            </a:extLst>
          </p:cNvPr>
          <p:cNvGrpSpPr/>
          <p:nvPr/>
        </p:nvGrpSpPr>
        <p:grpSpPr>
          <a:xfrm>
            <a:off x="359302" y="1802002"/>
            <a:ext cx="3388582" cy="4161472"/>
            <a:chOff x="359302" y="1690688"/>
            <a:chExt cx="3388582" cy="4161472"/>
          </a:xfrm>
        </p:grpSpPr>
        <p:pic>
          <p:nvPicPr>
            <p:cNvPr id="6" name="Graphic 5">
              <a:extLst>
                <a:ext uri="{FF2B5EF4-FFF2-40B4-BE49-F238E27FC236}">
                  <a16:creationId xmlns:a16="http://schemas.microsoft.com/office/drawing/2014/main" id="{775DA3D8-F71A-00BD-1A45-3C423B7D5501}"/>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455582" y="1788215"/>
              <a:ext cx="509345" cy="509345"/>
            </a:xfrm>
            <a:prstGeom prst="rect">
              <a:avLst/>
            </a:prstGeom>
          </p:spPr>
        </p:pic>
        <p:sp>
          <p:nvSpPr>
            <p:cNvPr id="10" name="TextBox 9">
              <a:extLst>
                <a:ext uri="{FF2B5EF4-FFF2-40B4-BE49-F238E27FC236}">
                  <a16:creationId xmlns:a16="http://schemas.microsoft.com/office/drawing/2014/main" id="{0021301A-6070-1D56-DA9F-1DC53737E342}"/>
                </a:ext>
              </a:extLst>
            </p:cNvPr>
            <p:cNvSpPr txBox="1"/>
            <p:nvPr/>
          </p:nvSpPr>
          <p:spPr>
            <a:xfrm>
              <a:off x="1068293" y="1690688"/>
              <a:ext cx="2679591" cy="590290"/>
            </a:xfrm>
            <a:prstGeom prst="rect">
              <a:avLst/>
            </a:prstGeom>
            <a:noFill/>
          </p:spPr>
          <p:txBody>
            <a:bodyPr wrap="square">
              <a:spAutoFit/>
            </a:bodyPr>
            <a:lstStyle/>
            <a:p>
              <a:pPr>
                <a:lnSpc>
                  <a:spcPct val="150000"/>
                </a:lnSpc>
                <a:spcBef>
                  <a:spcPts val="600"/>
                </a:spcBef>
              </a:pPr>
              <a:r>
                <a:rPr lang="en-US" sz="2400" b="1">
                  <a:latin typeface="Gill Sans Nova"/>
                </a:rPr>
                <a:t>Type of violence</a:t>
              </a:r>
              <a:endParaRPr lang="en-US" sz="2400" b="1"/>
            </a:p>
          </p:txBody>
        </p:sp>
        <p:sp>
          <p:nvSpPr>
            <p:cNvPr id="18" name="Rectangle: Rounded Corners 17">
              <a:extLst>
                <a:ext uri="{FF2B5EF4-FFF2-40B4-BE49-F238E27FC236}">
                  <a16:creationId xmlns:a16="http://schemas.microsoft.com/office/drawing/2014/main" id="{7BDA48AF-9456-7611-B127-72CED0A56A50}"/>
                </a:ext>
              </a:extLst>
            </p:cNvPr>
            <p:cNvSpPr/>
            <p:nvPr/>
          </p:nvSpPr>
          <p:spPr>
            <a:xfrm>
              <a:off x="359302" y="2385391"/>
              <a:ext cx="3388582" cy="3466769"/>
            </a:xfrm>
            <a:prstGeom prst="roundRect">
              <a:avLst/>
            </a:prstGeom>
            <a:noFill/>
            <a:ln w="38100">
              <a:solidFill>
                <a:srgbClr val="ED1A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1" indent="-457200">
                <a:lnSpc>
                  <a:spcPct val="150000"/>
                </a:lnSpc>
              </a:pPr>
              <a:r>
                <a:rPr lang="en-GB" sz="1800" b="1">
                  <a:solidFill>
                    <a:schemeClr val="tx1"/>
                  </a:solidFill>
                  <a:latin typeface="Gill Sans Nova" panose="020B0602020104020203" pitchFamily="34" charset="0"/>
                </a:rPr>
                <a:t>Physical</a:t>
              </a:r>
              <a:r>
                <a:rPr lang="en-GB" sz="1800">
                  <a:solidFill>
                    <a:schemeClr val="tx1"/>
                  </a:solidFill>
                  <a:latin typeface="Gill Sans Nova" panose="020B0602020104020203" pitchFamily="34" charset="0"/>
                </a:rPr>
                <a:t> (including threats)</a:t>
              </a:r>
            </a:p>
            <a:p>
              <a:pPr marL="457200" lvl="1" indent="-457200">
                <a:lnSpc>
                  <a:spcPct val="150000"/>
                </a:lnSpc>
              </a:pPr>
              <a:r>
                <a:rPr lang="en-GB" sz="1800" b="1">
                  <a:solidFill>
                    <a:schemeClr val="tx1"/>
                  </a:solidFill>
                  <a:latin typeface="Gill Sans Nova" panose="020B0602020104020203" pitchFamily="34" charset="0"/>
                </a:rPr>
                <a:t>Sexual</a:t>
              </a:r>
              <a:r>
                <a:rPr lang="en-GB" sz="1800">
                  <a:solidFill>
                    <a:schemeClr val="tx1"/>
                  </a:solidFill>
                  <a:latin typeface="Gill Sans Nova" panose="020B0602020104020203" pitchFamily="34" charset="0"/>
                </a:rPr>
                <a:t> (including rape)</a:t>
              </a:r>
            </a:p>
            <a:p>
              <a:pPr marL="457200" lvl="1" indent="-457200">
                <a:lnSpc>
                  <a:spcPct val="150000"/>
                </a:lnSpc>
              </a:pPr>
              <a:r>
                <a:rPr lang="en-GB" sz="1800" b="1">
                  <a:solidFill>
                    <a:schemeClr val="tx1"/>
                  </a:solidFill>
                  <a:latin typeface="Gill Sans Nova" panose="020B0602020104020203" pitchFamily="34" charset="0"/>
                </a:rPr>
                <a:t>Psychological</a:t>
              </a:r>
              <a:r>
                <a:rPr lang="en-GB" sz="1800">
                  <a:solidFill>
                    <a:schemeClr val="tx1"/>
                  </a:solidFill>
                  <a:latin typeface="Gill Sans Nova" panose="020B0602020104020203" pitchFamily="34" charset="0"/>
                </a:rPr>
                <a:t> (*economic)</a:t>
              </a:r>
            </a:p>
            <a:p>
              <a:pPr marL="457200" lvl="1" indent="-457200">
                <a:lnSpc>
                  <a:spcPct val="150000"/>
                </a:lnSpc>
              </a:pPr>
              <a:r>
                <a:rPr lang="en-GB" sz="1800">
                  <a:solidFill>
                    <a:schemeClr val="tx1"/>
                  </a:solidFill>
                  <a:latin typeface="Gill Sans Nova" panose="020B0602020104020203" pitchFamily="34" charset="0"/>
                </a:rPr>
                <a:t>Other: </a:t>
              </a:r>
            </a:p>
            <a:p>
              <a:pPr marL="914400" lvl="2" indent="-457200">
                <a:lnSpc>
                  <a:spcPct val="150000"/>
                </a:lnSpc>
              </a:pPr>
              <a:r>
                <a:rPr lang="en-GB" sz="1600">
                  <a:solidFill>
                    <a:schemeClr val="tx1"/>
                  </a:solidFill>
                  <a:latin typeface="Gill Sans Nova" panose="020B0602020104020203" pitchFamily="34" charset="0"/>
                </a:rPr>
                <a:t>sexual harassment at work, childhood experiences, stalking.</a:t>
              </a:r>
            </a:p>
          </p:txBody>
        </p:sp>
      </p:grpSp>
      <p:sp>
        <p:nvSpPr>
          <p:cNvPr id="22" name="Rectangle: Rounded Corners 21">
            <a:extLst>
              <a:ext uri="{FF2B5EF4-FFF2-40B4-BE49-F238E27FC236}">
                <a16:creationId xmlns:a16="http://schemas.microsoft.com/office/drawing/2014/main" id="{2A67C9BC-0F50-49B3-2DE7-89B5875FA762}"/>
              </a:ext>
            </a:extLst>
          </p:cNvPr>
          <p:cNvSpPr/>
          <p:nvPr/>
        </p:nvSpPr>
        <p:spPr>
          <a:xfrm>
            <a:off x="4293043" y="2478569"/>
            <a:ext cx="3388582" cy="3466769"/>
          </a:xfrm>
          <a:prstGeom prst="roundRect">
            <a:avLst/>
          </a:prstGeom>
          <a:noFill/>
          <a:ln w="38100">
            <a:solidFill>
              <a:srgbClr val="ED1A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1" indent="-285750">
              <a:lnSpc>
                <a:spcPct val="150000"/>
              </a:lnSpc>
              <a:buFont typeface="Arial" panose="020B0604020202020204" pitchFamily="34" charset="0"/>
              <a:buChar char="•"/>
            </a:pPr>
            <a:r>
              <a:rPr lang="en-GB" sz="1600" b="1">
                <a:solidFill>
                  <a:schemeClr val="tx1"/>
                </a:solidFill>
                <a:latin typeface="Gill Sans Nova" panose="020B0602020104020203" pitchFamily="34" charset="0"/>
              </a:rPr>
              <a:t>Intimate Partner Violence</a:t>
            </a:r>
          </a:p>
          <a:p>
            <a:pPr marL="285750" lvl="1" indent="-285750">
              <a:lnSpc>
                <a:spcPct val="150000"/>
              </a:lnSpc>
              <a:buFont typeface="Arial" panose="020B0604020202020204" pitchFamily="34" charset="0"/>
              <a:buChar char="•"/>
            </a:pPr>
            <a:r>
              <a:rPr lang="en-GB" sz="1600" b="1">
                <a:solidFill>
                  <a:schemeClr val="tx1"/>
                </a:solidFill>
                <a:latin typeface="Gill Sans Nova" panose="020B0602020104020203" pitchFamily="34" charset="0"/>
              </a:rPr>
              <a:t>Domestic perpetrator violence </a:t>
            </a:r>
            <a:r>
              <a:rPr lang="en-GB" sz="1400">
                <a:solidFill>
                  <a:schemeClr val="tx1"/>
                </a:solidFill>
                <a:latin typeface="Gill Sans Nova" panose="020B0602020104020203" pitchFamily="34" charset="0"/>
              </a:rPr>
              <a:t>(intimate partner, relative; or any other person living in the same household at the time of violence)</a:t>
            </a:r>
          </a:p>
          <a:p>
            <a:pPr marL="285750" lvl="1" indent="-285750">
              <a:lnSpc>
                <a:spcPct val="150000"/>
              </a:lnSpc>
              <a:buFont typeface="Arial" panose="020B0604020202020204" pitchFamily="34" charset="0"/>
              <a:buChar char="•"/>
            </a:pPr>
            <a:r>
              <a:rPr lang="en-GB" b="1">
                <a:solidFill>
                  <a:schemeClr val="tx1"/>
                </a:solidFill>
                <a:latin typeface="Gill Sans Nova" panose="020B0602020104020203" pitchFamily="34" charset="0"/>
              </a:rPr>
              <a:t>Non-partner violence</a:t>
            </a:r>
          </a:p>
          <a:p>
            <a:pPr marL="285750" lvl="1" indent="-285750">
              <a:lnSpc>
                <a:spcPct val="150000"/>
              </a:lnSpc>
              <a:buFont typeface="Arial" panose="020B0604020202020204" pitchFamily="34" charset="0"/>
              <a:buChar char="•"/>
            </a:pPr>
            <a:endParaRPr lang="en-GB" sz="1800" b="1">
              <a:latin typeface="Gill Sans Nova" panose="020B0602020104020203" pitchFamily="34" charset="0"/>
            </a:endParaRPr>
          </a:p>
        </p:txBody>
      </p:sp>
      <p:sp>
        <p:nvSpPr>
          <p:cNvPr id="23" name="Rectangle: Rounded Corners 22">
            <a:extLst>
              <a:ext uri="{FF2B5EF4-FFF2-40B4-BE49-F238E27FC236}">
                <a16:creationId xmlns:a16="http://schemas.microsoft.com/office/drawing/2014/main" id="{2831CD50-BB6A-C3C5-B85E-C7D4FEBD01D0}"/>
              </a:ext>
            </a:extLst>
          </p:cNvPr>
          <p:cNvSpPr/>
          <p:nvPr/>
        </p:nvSpPr>
        <p:spPr>
          <a:xfrm>
            <a:off x="8272177" y="2496705"/>
            <a:ext cx="3504864" cy="3466769"/>
          </a:xfrm>
          <a:prstGeom prst="roundRect">
            <a:avLst/>
          </a:prstGeom>
          <a:noFill/>
          <a:ln w="38100">
            <a:solidFill>
              <a:srgbClr val="ED1A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1" indent="-285750">
              <a:lnSpc>
                <a:spcPct val="150000"/>
              </a:lnSpc>
              <a:buFont typeface="Arial" panose="020B0604020202020204" pitchFamily="34" charset="0"/>
              <a:buChar char="•"/>
            </a:pPr>
            <a:r>
              <a:rPr lang="en-GB" sz="1700" b="1">
                <a:solidFill>
                  <a:schemeClr val="tx1"/>
                </a:solidFill>
                <a:latin typeface="Gill Sans Nova" panose="020B0602020104020203" pitchFamily="34" charset="0"/>
              </a:rPr>
              <a:t>Reporting</a:t>
            </a:r>
          </a:p>
          <a:p>
            <a:pPr marL="285750" lvl="1" indent="-285750">
              <a:lnSpc>
                <a:spcPct val="150000"/>
              </a:lnSpc>
              <a:buFont typeface="Arial" panose="020B0604020202020204" pitchFamily="34" charset="0"/>
              <a:buChar char="•"/>
            </a:pPr>
            <a:r>
              <a:rPr lang="en-GB" sz="1700" b="1">
                <a:solidFill>
                  <a:schemeClr val="tx1"/>
                </a:solidFill>
                <a:latin typeface="Gill Sans Nova" panose="020B0602020104020203" pitchFamily="34" charset="0"/>
              </a:rPr>
              <a:t>Awareness</a:t>
            </a:r>
            <a:r>
              <a:rPr lang="en-GB" sz="1700">
                <a:solidFill>
                  <a:schemeClr val="tx1"/>
                </a:solidFill>
                <a:latin typeface="Gill Sans Nova" panose="020B0602020104020203" pitchFamily="34" charset="0"/>
              </a:rPr>
              <a:t> of support services</a:t>
            </a:r>
          </a:p>
          <a:p>
            <a:pPr marL="285750" lvl="1" indent="-285750">
              <a:lnSpc>
                <a:spcPct val="150000"/>
              </a:lnSpc>
              <a:buFont typeface="Arial" panose="020B0604020202020204" pitchFamily="34" charset="0"/>
              <a:buChar char="•"/>
            </a:pPr>
            <a:r>
              <a:rPr lang="en-GB" sz="1700">
                <a:solidFill>
                  <a:schemeClr val="tx1"/>
                </a:solidFill>
                <a:latin typeface="Gill Sans Nova" panose="020B0602020104020203" pitchFamily="34" charset="0"/>
              </a:rPr>
              <a:t>Impact and consequences of violence</a:t>
            </a:r>
          </a:p>
          <a:p>
            <a:pPr marL="285750" lvl="1" indent="-285750">
              <a:lnSpc>
                <a:spcPct val="150000"/>
              </a:lnSpc>
              <a:buFont typeface="Arial" panose="020B0604020202020204" pitchFamily="34" charset="0"/>
              <a:buChar char="•"/>
            </a:pPr>
            <a:r>
              <a:rPr lang="en-GB" sz="1700">
                <a:solidFill>
                  <a:schemeClr val="tx1"/>
                </a:solidFill>
                <a:latin typeface="Gill Sans Nova" panose="020B0602020104020203" pitchFamily="34" charset="0"/>
              </a:rPr>
              <a:t>Characteristics of women (level of education, disability, age, etc.)</a:t>
            </a:r>
          </a:p>
        </p:txBody>
      </p:sp>
      <p:sp>
        <p:nvSpPr>
          <p:cNvPr id="25" name="TextBox 24">
            <a:extLst>
              <a:ext uri="{FF2B5EF4-FFF2-40B4-BE49-F238E27FC236}">
                <a16:creationId xmlns:a16="http://schemas.microsoft.com/office/drawing/2014/main" id="{58389F6C-B456-92B2-779B-1EF45217C169}"/>
              </a:ext>
            </a:extLst>
          </p:cNvPr>
          <p:cNvSpPr txBox="1"/>
          <p:nvPr/>
        </p:nvSpPr>
        <p:spPr>
          <a:xfrm>
            <a:off x="964927" y="1362745"/>
            <a:ext cx="7740936" cy="400110"/>
          </a:xfrm>
          <a:prstGeom prst="rect">
            <a:avLst/>
          </a:prstGeom>
          <a:noFill/>
        </p:spPr>
        <p:txBody>
          <a:bodyPr wrap="square">
            <a:spAutoFit/>
          </a:bodyPr>
          <a:lstStyle/>
          <a:p>
            <a:r>
              <a:rPr lang="en-GB" sz="2000" b="1" u="sng">
                <a:latin typeface="Gill Sans Nova" panose="020B0602020104020203" pitchFamily="34" charset="0"/>
              </a:rPr>
              <a:t>Proportion of women in the last 12 months/5 years/lifetime…</a:t>
            </a:r>
          </a:p>
        </p:txBody>
      </p:sp>
    </p:spTree>
    <p:extLst>
      <p:ext uri="{BB962C8B-B14F-4D97-AF65-F5344CB8AC3E}">
        <p14:creationId xmlns:p14="http://schemas.microsoft.com/office/powerpoint/2010/main" val="218026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20F9-CCF2-130C-5574-A28916891F9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94CC1ED-1229-FF09-4FC8-B1CECB71113A}"/>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E69AD5FB-F570-7B93-D5F2-97045B98295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DF8E803B-F083-E945-9758-95F206888E03}"/>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223B3B58-23A6-771E-8C52-510309F423D1}"/>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
        <p:nvSpPr>
          <p:cNvPr id="8" name="Title 1">
            <a:extLst>
              <a:ext uri="{FF2B5EF4-FFF2-40B4-BE49-F238E27FC236}">
                <a16:creationId xmlns:a16="http://schemas.microsoft.com/office/drawing/2014/main" id="{BDC6DAAB-E7B1-9C95-46CF-BE84D97DEB02}"/>
              </a:ext>
            </a:extLst>
          </p:cNvPr>
          <p:cNvSpPr txBox="1">
            <a:spLocks/>
          </p:cNvSpPr>
          <p:nvPr/>
        </p:nvSpPr>
        <p:spPr>
          <a:xfrm>
            <a:off x="1012517" y="2628915"/>
            <a:ext cx="5152613" cy="16001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tx1"/>
                </a:solidFill>
                <a:latin typeface="Myriad Pro" panose="020B0503030403020204" pitchFamily="34" charset="0"/>
                <a:ea typeface="+mj-ea"/>
                <a:cs typeface="+mj-cs"/>
              </a:defRPr>
            </a:lvl1pPr>
          </a:lstStyle>
          <a:p>
            <a:r>
              <a:rPr lang="en-US" sz="3600" b="1">
                <a:solidFill>
                  <a:srgbClr val="1C1E52"/>
                </a:solidFill>
              </a:rPr>
              <a:t>WOMEN ACROSS THE EU </a:t>
            </a:r>
            <a:r>
              <a:rPr lang="en-GB" sz="3600" b="1">
                <a:solidFill>
                  <a:srgbClr val="1C1E52"/>
                </a:solidFill>
              </a:rPr>
              <a:t>EXPERIENCE VIOLENCE </a:t>
            </a:r>
          </a:p>
          <a:p>
            <a:r>
              <a:rPr lang="en-GB" sz="3600" b="1">
                <a:solidFill>
                  <a:srgbClr val="ED1B58"/>
                </a:solidFill>
              </a:rPr>
              <a:t>IN ALL AREAS OF LIFE</a:t>
            </a:r>
          </a:p>
        </p:txBody>
      </p:sp>
    </p:spTree>
    <p:extLst>
      <p:ext uri="{BB962C8B-B14F-4D97-AF65-F5344CB8AC3E}">
        <p14:creationId xmlns:p14="http://schemas.microsoft.com/office/powerpoint/2010/main" val="281750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524B-443F-1275-2173-3DD757B10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01B3C-C564-F765-342F-A3A77B7B4E41}"/>
              </a:ext>
            </a:extLst>
          </p:cNvPr>
          <p:cNvSpPr>
            <a:spLocks noGrp="1"/>
          </p:cNvSpPr>
          <p:nvPr>
            <p:ph type="title"/>
          </p:nvPr>
        </p:nvSpPr>
        <p:spPr>
          <a:xfrm>
            <a:off x="838200" y="365125"/>
            <a:ext cx="8568969" cy="1325563"/>
          </a:xfrm>
        </p:spPr>
        <p:txBody>
          <a:bodyPr>
            <a:normAutofit/>
          </a:bodyPr>
          <a:lstStyle/>
          <a:p>
            <a:r>
              <a:rPr lang="en-GB" sz="3200" b="1">
                <a:latin typeface="Gill Sans Nova"/>
                <a:ea typeface="+mj-lt"/>
                <a:cs typeface="+mj-lt"/>
              </a:rPr>
              <a:t>STILL </a:t>
            </a:r>
            <a:r>
              <a:rPr lang="en-GB" sz="3200" b="1">
                <a:solidFill>
                  <a:srgbClr val="1C1E52"/>
                </a:solidFill>
                <a:latin typeface="Gill Sans Nova"/>
                <a:ea typeface="+mj-lt"/>
                <a:cs typeface="+mj-lt"/>
              </a:rPr>
              <a:t>ONE IN THREE</a:t>
            </a:r>
            <a:endParaRPr lang="en-US"/>
          </a:p>
        </p:txBody>
      </p:sp>
      <p:pic>
        <p:nvPicPr>
          <p:cNvPr id="4" name="Graphic 3">
            <a:extLst>
              <a:ext uri="{FF2B5EF4-FFF2-40B4-BE49-F238E27FC236}">
                <a16:creationId xmlns:a16="http://schemas.microsoft.com/office/drawing/2014/main" id="{6933E453-A42F-9B2D-D7E9-A7632F1E7FAD}"/>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32E773E2-1F4B-CE3C-4229-223B845BA1EB}"/>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4A140B8D-EB2A-44BF-5168-E359FBF14A26}"/>
              </a:ext>
            </a:extLst>
          </p:cNvPr>
          <p:cNvPicPr>
            <a:picLocks noChangeAspect="1"/>
          </p:cNvPicPr>
          <p:nvPr/>
        </p:nvPicPr>
        <p:blipFill>
          <a:blip r:embed="rId7">
            <a:extLst>
              <a:ext uri="{96DAC541-7B7A-43D3-8B79-37D633B846F1}">
                <asvg:svgBlip xmlns:asvg="http://schemas.microsoft.com/office/drawing/2016/SVG/main" r:embed="rId8"/>
              </a:ext>
            </a:extLst>
          </a:blip>
          <a:srcRect l="21914" t="22733" r="50000" b="50000"/>
          <a:stretch/>
        </p:blipFill>
        <p:spPr>
          <a:xfrm>
            <a:off x="9080676" y="3854851"/>
            <a:ext cx="3111324" cy="3020623"/>
          </a:xfrm>
          <a:prstGeom prst="rect">
            <a:avLst/>
          </a:prstGeom>
        </p:spPr>
      </p:pic>
      <p:graphicFrame>
        <p:nvGraphicFramePr>
          <p:cNvPr id="9" name="Chart 8">
            <a:extLst>
              <a:ext uri="{FF2B5EF4-FFF2-40B4-BE49-F238E27FC236}">
                <a16:creationId xmlns:a16="http://schemas.microsoft.com/office/drawing/2014/main" id="{016D217C-A562-C55C-87E8-1AD0EAAE639C}"/>
              </a:ext>
            </a:extLst>
          </p:cNvPr>
          <p:cNvGraphicFramePr>
            <a:graphicFrameLocks/>
          </p:cNvGraphicFramePr>
          <p:nvPr>
            <p:extLst>
              <p:ext uri="{D42A27DB-BD31-4B8C-83A1-F6EECF244321}">
                <p14:modId xmlns:p14="http://schemas.microsoft.com/office/powerpoint/2010/main" val="450992934"/>
              </p:ext>
            </p:extLst>
          </p:nvPr>
        </p:nvGraphicFramePr>
        <p:xfrm>
          <a:off x="947330" y="2364698"/>
          <a:ext cx="7719343" cy="3353635"/>
        </p:xfrm>
        <a:graphic>
          <a:graphicData uri="http://schemas.openxmlformats.org/drawingml/2006/chart">
            <c:chart xmlns:c="http://schemas.openxmlformats.org/drawingml/2006/chart" xmlns:r="http://schemas.openxmlformats.org/officeDocument/2006/relationships" r:id="rId9"/>
          </a:graphicData>
        </a:graphic>
      </p:graphicFrame>
      <p:sp>
        <p:nvSpPr>
          <p:cNvPr id="3" name="TextBox 2">
            <a:extLst>
              <a:ext uri="{FF2B5EF4-FFF2-40B4-BE49-F238E27FC236}">
                <a16:creationId xmlns:a16="http://schemas.microsoft.com/office/drawing/2014/main" id="{6E942D1B-970C-DB81-0A17-675154CE9780}"/>
              </a:ext>
            </a:extLst>
          </p:cNvPr>
          <p:cNvSpPr txBox="1"/>
          <p:nvPr/>
        </p:nvSpPr>
        <p:spPr>
          <a:xfrm>
            <a:off x="885306" y="1492837"/>
            <a:ext cx="8023746" cy="646331"/>
          </a:xfrm>
          <a:prstGeom prst="rect">
            <a:avLst/>
          </a:prstGeom>
          <a:noFill/>
        </p:spPr>
        <p:txBody>
          <a:bodyPr wrap="square" lIns="91440" tIns="45720" rIns="91440" bIns="45720" rtlCol="0" anchor="t">
            <a:spAutoFit/>
          </a:bodyPr>
          <a:lstStyle/>
          <a:p>
            <a:r>
              <a:rPr lang="en-GB" sz="1800">
                <a:latin typeface="Gill Sans Nova"/>
              </a:rPr>
              <a:t>Women experiencing physical violence or threats, and/or sexual violence by </a:t>
            </a:r>
            <a:r>
              <a:rPr lang="en-GB" sz="1800" b="1">
                <a:latin typeface="Gill Sans Nova"/>
              </a:rPr>
              <a:t>any perpetrator</a:t>
            </a:r>
            <a:r>
              <a:rPr lang="en-GB" sz="1800">
                <a:latin typeface="Gill Sans Nova"/>
              </a:rPr>
              <a:t>, </a:t>
            </a:r>
            <a:r>
              <a:rPr lang="en-GB">
                <a:latin typeface="Gill Sans Nova"/>
              </a:rPr>
              <a:t>adulthood</a:t>
            </a:r>
            <a:r>
              <a:rPr lang="en-GB" sz="1800">
                <a:latin typeface="Gill Sans Nova"/>
              </a:rPr>
              <a:t> (%)</a:t>
            </a:r>
            <a:endParaRPr lang="en-GB">
              <a:latin typeface="Gill Sans Nova"/>
            </a:endParaRPr>
          </a:p>
        </p:txBody>
      </p:sp>
      <p:sp>
        <p:nvSpPr>
          <p:cNvPr id="6" name="TextBox 5">
            <a:extLst>
              <a:ext uri="{FF2B5EF4-FFF2-40B4-BE49-F238E27FC236}">
                <a16:creationId xmlns:a16="http://schemas.microsoft.com/office/drawing/2014/main" id="{ACCB049B-49B9-5DF4-BC8D-A1AC1F9A195D}"/>
              </a:ext>
            </a:extLst>
          </p:cNvPr>
          <p:cNvSpPr txBox="1"/>
          <p:nvPr/>
        </p:nvSpPr>
        <p:spPr>
          <a:xfrm>
            <a:off x="9406376" y="1698326"/>
            <a:ext cx="2285153" cy="2031325"/>
          </a:xfrm>
          <a:prstGeom prst="rect">
            <a:avLst/>
          </a:prstGeom>
          <a:noFill/>
        </p:spPr>
        <p:txBody>
          <a:bodyPr wrap="square" lIns="91440" tIns="45720" rIns="91440" bIns="45720" rtlCol="0" anchor="t">
            <a:spAutoFit/>
          </a:bodyPr>
          <a:lstStyle/>
          <a:p>
            <a:r>
              <a:rPr lang="en-GB" b="1">
                <a:solidFill>
                  <a:srgbClr val="ED1B58"/>
                </a:solidFill>
                <a:latin typeface="Gill Sans Nova"/>
              </a:rPr>
              <a:t>1 in 3 women</a:t>
            </a:r>
            <a:r>
              <a:rPr lang="en-GB">
                <a:solidFill>
                  <a:srgbClr val="ED1B58"/>
                </a:solidFill>
                <a:latin typeface="Gill Sans Nova"/>
              </a:rPr>
              <a:t> </a:t>
            </a:r>
            <a:r>
              <a:rPr lang="en-GB">
                <a:solidFill>
                  <a:srgbClr val="001262"/>
                </a:solidFill>
                <a:latin typeface="Gill Sans Nova"/>
              </a:rPr>
              <a:t>in EU-27 have experienced physical violence or threats, and/or sexual violence in their lifetime.</a:t>
            </a:r>
            <a:endParaRPr lang="en-US"/>
          </a:p>
          <a:p>
            <a:endParaRPr lang="en-GB">
              <a:solidFill>
                <a:srgbClr val="ED1B58"/>
              </a:solidFill>
              <a:latin typeface="Gill Sans Nova"/>
            </a:endParaRPr>
          </a:p>
        </p:txBody>
      </p:sp>
      <p:pic>
        <p:nvPicPr>
          <p:cNvPr id="11" name="Graphic 10">
            <a:extLst>
              <a:ext uri="{FF2B5EF4-FFF2-40B4-BE49-F238E27FC236}">
                <a16:creationId xmlns:a16="http://schemas.microsoft.com/office/drawing/2014/main" id="{3BE613AA-F2E9-2246-8672-37F819301923}"/>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9018548" y="1712203"/>
            <a:ext cx="302968" cy="302968"/>
          </a:xfrm>
          <a:prstGeom prst="rect">
            <a:avLst/>
          </a:prstGeom>
        </p:spPr>
      </p:pic>
    </p:spTree>
    <p:extLst>
      <p:ext uri="{BB962C8B-B14F-4D97-AF65-F5344CB8AC3E}">
        <p14:creationId xmlns:p14="http://schemas.microsoft.com/office/powerpoint/2010/main" val="200259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0DB7-FB09-DD31-F894-9CAA228CD103}"/>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F4A5E2BF-53F8-A47F-F989-AE04FB35C6DD}"/>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83B78687-1F96-2E2A-FC52-1330252EB46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D76A6D73-2C58-0AFE-F55B-55C3A6887E75}"/>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1914" t="22733" r="50000" b="50000"/>
          <a:stretch/>
        </p:blipFill>
        <p:spPr>
          <a:xfrm>
            <a:off x="8286750" y="3066596"/>
            <a:ext cx="3905250" cy="3791404"/>
          </a:xfrm>
          <a:prstGeom prst="rect">
            <a:avLst/>
          </a:prstGeom>
        </p:spPr>
      </p:pic>
      <p:sp>
        <p:nvSpPr>
          <p:cNvPr id="2" name="Title 1">
            <a:extLst>
              <a:ext uri="{FF2B5EF4-FFF2-40B4-BE49-F238E27FC236}">
                <a16:creationId xmlns:a16="http://schemas.microsoft.com/office/drawing/2014/main" id="{F7F0C152-4553-553D-2E3C-1FC5C7B4EC32}"/>
              </a:ext>
            </a:extLst>
          </p:cNvPr>
          <p:cNvSpPr>
            <a:spLocks noGrp="1"/>
          </p:cNvSpPr>
          <p:nvPr>
            <p:ph type="title"/>
          </p:nvPr>
        </p:nvSpPr>
        <p:spPr>
          <a:xfrm>
            <a:off x="550735" y="390980"/>
            <a:ext cx="8781801" cy="668565"/>
          </a:xfrm>
        </p:spPr>
        <p:txBody>
          <a:bodyPr>
            <a:normAutofit/>
          </a:bodyPr>
          <a:lstStyle/>
          <a:p>
            <a:r>
              <a:rPr lang="en-US" sz="3600" b="1">
                <a:solidFill>
                  <a:srgbClr val="ED1B58"/>
                </a:solidFill>
                <a:latin typeface="Myriad Pro" panose="020B0503030403020204" pitchFamily="34" charset="0"/>
              </a:rPr>
              <a:t>SEXUAL</a:t>
            </a:r>
            <a:r>
              <a:rPr lang="en-US" sz="3600" b="1">
                <a:solidFill>
                  <a:srgbClr val="1C1E52"/>
                </a:solidFill>
                <a:latin typeface="Myriad Pro" panose="020B0503030403020204" pitchFamily="34" charset="0"/>
              </a:rPr>
              <a:t> </a:t>
            </a:r>
            <a:r>
              <a:rPr lang="en-GB" sz="3600" b="1">
                <a:solidFill>
                  <a:srgbClr val="1C1E52"/>
                </a:solidFill>
                <a:latin typeface="Myriad Pro" panose="020B0503030403020204" pitchFamily="34" charset="0"/>
              </a:rPr>
              <a:t>MORE THAN PHYSICAL</a:t>
            </a:r>
          </a:p>
        </p:txBody>
      </p:sp>
      <p:sp>
        <p:nvSpPr>
          <p:cNvPr id="3" name="Content Placeholder 2">
            <a:extLst>
              <a:ext uri="{FF2B5EF4-FFF2-40B4-BE49-F238E27FC236}">
                <a16:creationId xmlns:a16="http://schemas.microsoft.com/office/drawing/2014/main" id="{0B085BEF-DE71-ACAF-7D63-80EC8C96148E}"/>
              </a:ext>
            </a:extLst>
          </p:cNvPr>
          <p:cNvSpPr>
            <a:spLocks noGrp="1"/>
          </p:cNvSpPr>
          <p:nvPr>
            <p:ph idx="1"/>
          </p:nvPr>
        </p:nvSpPr>
        <p:spPr>
          <a:xfrm>
            <a:off x="8541214" y="1905432"/>
            <a:ext cx="2903183" cy="1519512"/>
          </a:xfrm>
        </p:spPr>
        <p:txBody>
          <a:bodyPr vert="horz" lIns="91440" tIns="45720" rIns="91440" bIns="45720" rtlCol="0" anchor="t">
            <a:normAutofit/>
          </a:bodyPr>
          <a:lstStyle/>
          <a:p>
            <a:pPr marL="0" indent="0" algn="just">
              <a:lnSpc>
                <a:spcPct val="110000"/>
              </a:lnSpc>
              <a:buNone/>
            </a:pPr>
            <a:r>
              <a:rPr lang="en-US" sz="1600" b="1" i="0" u="none" strike="noStrike">
                <a:solidFill>
                  <a:srgbClr val="ED1B58"/>
                </a:solidFill>
                <a:effectLst/>
                <a:latin typeface="Gill Sans Nova"/>
              </a:rPr>
              <a:t>17.2%</a:t>
            </a:r>
            <a:r>
              <a:rPr lang="en-US" sz="1600" i="0" u="none" strike="noStrike">
                <a:solidFill>
                  <a:srgbClr val="1C1E52"/>
                </a:solidFill>
                <a:effectLst/>
                <a:latin typeface="Gill Sans Nova"/>
              </a:rPr>
              <a:t> </a:t>
            </a:r>
            <a:r>
              <a:rPr lang="en-US" sz="1600" b="1" i="0" u="none" strike="noStrike">
                <a:solidFill>
                  <a:srgbClr val="ED1B58"/>
                </a:solidFill>
                <a:effectLst/>
                <a:latin typeface="Gill Sans Nova"/>
              </a:rPr>
              <a:t>of women </a:t>
            </a:r>
            <a:r>
              <a:rPr lang="en-US" sz="1600" i="0" u="none" strike="noStrike">
                <a:solidFill>
                  <a:srgbClr val="1C1E52"/>
                </a:solidFill>
                <a:effectLst/>
                <a:latin typeface="Gill Sans Nova"/>
              </a:rPr>
              <a:t>in the EU (approximately 1 in 6) have experienced </a:t>
            </a:r>
            <a:r>
              <a:rPr lang="en-US" sz="1600" b="1" i="0" u="none" strike="noStrike">
                <a:solidFill>
                  <a:srgbClr val="1C1E52"/>
                </a:solidFill>
                <a:effectLst/>
                <a:latin typeface="Gill Sans Nova"/>
              </a:rPr>
              <a:t>sexual violence </a:t>
            </a:r>
            <a:r>
              <a:rPr lang="en-US" sz="1600" i="0" u="none" strike="noStrike">
                <a:solidFill>
                  <a:srgbClr val="1C1E52"/>
                </a:solidFill>
                <a:effectLst/>
                <a:latin typeface="Gill Sans Nova"/>
              </a:rPr>
              <a:t>over their lifetime.​</a:t>
            </a:r>
            <a:endParaRPr lang="en-US">
              <a:latin typeface="Gill Sans Nova"/>
            </a:endParaRPr>
          </a:p>
        </p:txBody>
      </p:sp>
      <p:pic>
        <p:nvPicPr>
          <p:cNvPr id="6" name="Graphic 5">
            <a:extLst>
              <a:ext uri="{FF2B5EF4-FFF2-40B4-BE49-F238E27FC236}">
                <a16:creationId xmlns:a16="http://schemas.microsoft.com/office/drawing/2014/main" id="{9984C715-E6DF-2BF8-04A1-379CC1997FAF}"/>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8132501" y="1907133"/>
            <a:ext cx="302968" cy="302968"/>
          </a:xfrm>
          <a:prstGeom prst="rect">
            <a:avLst/>
          </a:prstGeom>
        </p:spPr>
      </p:pic>
      <p:graphicFrame>
        <p:nvGraphicFramePr>
          <p:cNvPr id="8" name="Chart 7">
            <a:extLst>
              <a:ext uri="{FF2B5EF4-FFF2-40B4-BE49-F238E27FC236}">
                <a16:creationId xmlns:a16="http://schemas.microsoft.com/office/drawing/2014/main" id="{57FE2EEB-0813-75D5-49E7-B02325361F73}"/>
              </a:ext>
            </a:extLst>
          </p:cNvPr>
          <p:cNvGraphicFramePr>
            <a:graphicFrameLocks/>
          </p:cNvGraphicFramePr>
          <p:nvPr>
            <p:extLst>
              <p:ext uri="{D42A27DB-BD31-4B8C-83A1-F6EECF244321}">
                <p14:modId xmlns:p14="http://schemas.microsoft.com/office/powerpoint/2010/main" val="1298171716"/>
              </p:ext>
            </p:extLst>
          </p:nvPr>
        </p:nvGraphicFramePr>
        <p:xfrm>
          <a:off x="838200" y="1187776"/>
          <a:ext cx="7050059" cy="453429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9009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823E-9242-B1BC-D46C-09FBD872BB9C}"/>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8FC5844-FBF6-8FD6-D7DB-A4B611887F7A}"/>
              </a:ext>
            </a:extLst>
          </p:cNvPr>
          <p:cNvGraphicFramePr>
            <a:graphicFrameLocks/>
          </p:cNvGraphicFramePr>
          <p:nvPr>
            <p:extLst>
              <p:ext uri="{D42A27DB-BD31-4B8C-83A1-F6EECF244321}">
                <p14:modId xmlns:p14="http://schemas.microsoft.com/office/powerpoint/2010/main" val="1168184990"/>
              </p:ext>
            </p:extLst>
          </p:nvPr>
        </p:nvGraphicFramePr>
        <p:xfrm>
          <a:off x="528228" y="2240074"/>
          <a:ext cx="8273309" cy="35997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a:extLst>
              <a:ext uri="{FF2B5EF4-FFF2-40B4-BE49-F238E27FC236}">
                <a16:creationId xmlns:a16="http://schemas.microsoft.com/office/drawing/2014/main" id="{E5897491-28F8-0AC8-9140-C4758F7197E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94ADF8D1-A4EB-F9CF-21AA-79ECC6FDBB64}"/>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6353404B-B794-D5B6-4082-369C940145D4}"/>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l="21914" t="22733" r="50000" b="50000"/>
          <a:stretch/>
        </p:blipFill>
        <p:spPr>
          <a:xfrm>
            <a:off x="8286750" y="3066596"/>
            <a:ext cx="3905250" cy="3791404"/>
          </a:xfrm>
          <a:prstGeom prst="rect">
            <a:avLst/>
          </a:prstGeom>
        </p:spPr>
      </p:pic>
      <p:sp>
        <p:nvSpPr>
          <p:cNvPr id="13" name="Title 1">
            <a:extLst>
              <a:ext uri="{FF2B5EF4-FFF2-40B4-BE49-F238E27FC236}">
                <a16:creationId xmlns:a16="http://schemas.microsoft.com/office/drawing/2014/main" id="{588F99D6-F273-013D-EA7E-7AF1CF3D2626}"/>
              </a:ext>
            </a:extLst>
          </p:cNvPr>
          <p:cNvSpPr>
            <a:spLocks noGrp="1"/>
          </p:cNvSpPr>
          <p:nvPr>
            <p:ph type="title"/>
          </p:nvPr>
        </p:nvSpPr>
        <p:spPr>
          <a:xfrm>
            <a:off x="838200" y="365125"/>
            <a:ext cx="8284535" cy="1325563"/>
          </a:xfrm>
        </p:spPr>
        <p:txBody>
          <a:bodyPr>
            <a:normAutofit/>
          </a:bodyPr>
          <a:lstStyle/>
          <a:p>
            <a:r>
              <a:rPr lang="es-ES" sz="3200" b="1">
                <a:latin typeface="Gill Sans Nova"/>
              </a:rPr>
              <a:t>V</a:t>
            </a:r>
            <a:r>
              <a:rPr lang="en-GB" sz="3200" b="1" err="1">
                <a:latin typeface="Gill Sans Nova"/>
              </a:rPr>
              <a:t>iolence</a:t>
            </a:r>
            <a:r>
              <a:rPr lang="en-GB" sz="3200" b="1">
                <a:latin typeface="Gill Sans Nova"/>
              </a:rPr>
              <a:t> by Intimate Partners</a:t>
            </a:r>
          </a:p>
        </p:txBody>
      </p:sp>
      <p:sp>
        <p:nvSpPr>
          <p:cNvPr id="14" name="TextBox 13">
            <a:extLst>
              <a:ext uri="{FF2B5EF4-FFF2-40B4-BE49-F238E27FC236}">
                <a16:creationId xmlns:a16="http://schemas.microsoft.com/office/drawing/2014/main" id="{4D7F43E1-9575-EF49-D7CC-0EB085D42E21}"/>
              </a:ext>
            </a:extLst>
          </p:cNvPr>
          <p:cNvSpPr txBox="1"/>
          <p:nvPr/>
        </p:nvSpPr>
        <p:spPr>
          <a:xfrm>
            <a:off x="955901" y="1400285"/>
            <a:ext cx="7464859" cy="646331"/>
          </a:xfrm>
          <a:prstGeom prst="rect">
            <a:avLst/>
          </a:prstGeom>
          <a:noFill/>
        </p:spPr>
        <p:txBody>
          <a:bodyPr wrap="square" rtlCol="0">
            <a:spAutoFit/>
          </a:bodyPr>
          <a:lstStyle/>
          <a:p>
            <a:r>
              <a:rPr lang="en-GB" sz="1800">
                <a:latin typeface="Gill Sans Nova"/>
              </a:rPr>
              <a:t>Women experiencing physical violence or threats,</a:t>
            </a:r>
            <a:r>
              <a:rPr lang="en-GB">
                <a:latin typeface="Gill Sans Nova"/>
              </a:rPr>
              <a:t> sexual violence or psychological violence </a:t>
            </a:r>
            <a:r>
              <a:rPr lang="en-GB" sz="1800">
                <a:latin typeface="Gill Sans Nova"/>
              </a:rPr>
              <a:t>by </a:t>
            </a:r>
            <a:r>
              <a:rPr lang="en-GB" sz="1800" b="1">
                <a:latin typeface="Gill Sans Nova"/>
              </a:rPr>
              <a:t>intimate partners</a:t>
            </a:r>
            <a:r>
              <a:rPr lang="en-GB" sz="1800">
                <a:latin typeface="Gill Sans Nova"/>
              </a:rPr>
              <a:t>, lifetime rate (%)</a:t>
            </a:r>
            <a:endParaRPr lang="en-GB">
              <a:latin typeface="Gill Sans Nova"/>
            </a:endParaRPr>
          </a:p>
        </p:txBody>
      </p:sp>
      <p:sp>
        <p:nvSpPr>
          <p:cNvPr id="15" name="TextBox 14">
            <a:extLst>
              <a:ext uri="{FF2B5EF4-FFF2-40B4-BE49-F238E27FC236}">
                <a16:creationId xmlns:a16="http://schemas.microsoft.com/office/drawing/2014/main" id="{54BC1D5B-3454-4AB8-8EF0-0F2BD8775DC0}"/>
              </a:ext>
            </a:extLst>
          </p:cNvPr>
          <p:cNvSpPr txBox="1"/>
          <p:nvPr/>
        </p:nvSpPr>
        <p:spPr>
          <a:xfrm>
            <a:off x="8974023" y="1634003"/>
            <a:ext cx="2577549" cy="830997"/>
          </a:xfrm>
          <a:prstGeom prst="rect">
            <a:avLst/>
          </a:prstGeom>
          <a:noFill/>
        </p:spPr>
        <p:txBody>
          <a:bodyPr wrap="square" lIns="91440" tIns="45720" rIns="91440" bIns="45720" rtlCol="0" anchor="t">
            <a:spAutoFit/>
          </a:bodyPr>
          <a:lstStyle/>
          <a:p>
            <a:r>
              <a:rPr lang="en-GB" sz="1600">
                <a:latin typeface="Gill Sans Nova"/>
              </a:rPr>
              <a:t> 5.1 % of women in EU-27 have experienced </a:t>
            </a:r>
            <a:r>
              <a:rPr lang="en-GB" sz="1600" b="1">
                <a:latin typeface="Gill Sans Nova"/>
              </a:rPr>
              <a:t>stalking</a:t>
            </a:r>
            <a:r>
              <a:rPr lang="en-GB" sz="1600">
                <a:latin typeface="Gill Sans Nova"/>
              </a:rPr>
              <a:t> by an intimate partner.</a:t>
            </a:r>
            <a:endParaRPr lang="en-US"/>
          </a:p>
        </p:txBody>
      </p:sp>
      <p:pic>
        <p:nvPicPr>
          <p:cNvPr id="16" name="Graphic 15">
            <a:extLst>
              <a:ext uri="{FF2B5EF4-FFF2-40B4-BE49-F238E27FC236}">
                <a16:creationId xmlns:a16="http://schemas.microsoft.com/office/drawing/2014/main" id="{60C1F016-DC45-CA1F-EB06-F0C76DC45D85}"/>
              </a:ext>
            </a:extLst>
          </p:cNvPr>
          <p:cNvPicPr>
            <a:picLocks noChangeAspect="1"/>
          </p:cNvPicPr>
          <p:nvPr/>
        </p:nvPicPr>
        <p:blipFill>
          <a:blip r:embed="rId8">
            <a:extLst>
              <a:ext uri="{96DAC541-7B7A-43D3-8B79-37D633B846F1}">
                <asvg:svgBlip xmlns:asvg="http://schemas.microsoft.com/office/drawing/2016/SVG/main" r:embed="rId9"/>
              </a:ext>
            </a:extLst>
          </a:blip>
          <a:srcRect l="16721" t="16721" r="16721" b="16721"/>
          <a:stretch/>
        </p:blipFill>
        <p:spPr>
          <a:xfrm>
            <a:off x="8648218" y="1630159"/>
            <a:ext cx="302968" cy="302968"/>
          </a:xfrm>
          <a:prstGeom prst="rect">
            <a:avLst/>
          </a:prstGeom>
        </p:spPr>
      </p:pic>
    </p:spTree>
    <p:extLst>
      <p:ext uri="{BB962C8B-B14F-4D97-AF65-F5344CB8AC3E}">
        <p14:creationId xmlns:p14="http://schemas.microsoft.com/office/powerpoint/2010/main" val="35215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C5C4E-675E-251E-6F6B-44C192A66A20}"/>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9C1CFC4-B8EC-215A-BC69-E7E31972278F}"/>
              </a:ext>
            </a:extLst>
          </p:cNvPr>
          <p:cNvGraphicFramePr>
            <a:graphicFrameLocks/>
          </p:cNvGraphicFramePr>
          <p:nvPr>
            <p:extLst>
              <p:ext uri="{D42A27DB-BD31-4B8C-83A1-F6EECF244321}">
                <p14:modId xmlns:p14="http://schemas.microsoft.com/office/powerpoint/2010/main" val="1903309594"/>
              </p:ext>
            </p:extLst>
          </p:nvPr>
        </p:nvGraphicFramePr>
        <p:xfrm>
          <a:off x="578996" y="2131458"/>
          <a:ext cx="8412690" cy="37361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5252258-460A-DF6F-BE2F-8662D9ABD3D6}"/>
              </a:ext>
            </a:extLst>
          </p:cNvPr>
          <p:cNvSpPr txBox="1"/>
          <p:nvPr/>
        </p:nvSpPr>
        <p:spPr>
          <a:xfrm>
            <a:off x="744250" y="1207324"/>
            <a:ext cx="5040599" cy="923330"/>
          </a:xfrm>
          <a:prstGeom prst="rect">
            <a:avLst/>
          </a:prstGeom>
          <a:noFill/>
        </p:spPr>
        <p:txBody>
          <a:bodyPr wrap="square" rtlCol="0">
            <a:spAutoFit/>
          </a:bodyPr>
          <a:lstStyle/>
          <a:p>
            <a:r>
              <a:rPr lang="en-GB" sz="1800">
                <a:latin typeface="Gill Sans Nova"/>
              </a:rPr>
              <a:t>Women experiencing physical violence or threats</a:t>
            </a:r>
            <a:r>
              <a:rPr lang="en-GB">
                <a:latin typeface="Gill Sans Nova"/>
              </a:rPr>
              <a:t> and sexual violence </a:t>
            </a:r>
            <a:r>
              <a:rPr lang="en-GB" sz="1800">
                <a:latin typeface="Gill Sans Nova"/>
              </a:rPr>
              <a:t>by </a:t>
            </a:r>
            <a:r>
              <a:rPr lang="en-GB" sz="1800" b="1">
                <a:latin typeface="Gill Sans Nova"/>
              </a:rPr>
              <a:t>domestic partners</a:t>
            </a:r>
            <a:r>
              <a:rPr lang="en-GB" sz="1800">
                <a:latin typeface="Gill Sans Nova"/>
              </a:rPr>
              <a:t>, lifetime rate (%)</a:t>
            </a:r>
            <a:endParaRPr lang="en-GB">
              <a:latin typeface="Gill Sans Nova"/>
            </a:endParaRPr>
          </a:p>
        </p:txBody>
      </p:sp>
      <p:sp>
        <p:nvSpPr>
          <p:cNvPr id="2" name="Title 1">
            <a:extLst>
              <a:ext uri="{FF2B5EF4-FFF2-40B4-BE49-F238E27FC236}">
                <a16:creationId xmlns:a16="http://schemas.microsoft.com/office/drawing/2014/main" id="{0A0A63D4-FF0B-872D-EA14-BCF23A37DAB6}"/>
              </a:ext>
            </a:extLst>
          </p:cNvPr>
          <p:cNvSpPr>
            <a:spLocks noGrp="1"/>
          </p:cNvSpPr>
          <p:nvPr>
            <p:ph type="title"/>
          </p:nvPr>
        </p:nvSpPr>
        <p:spPr>
          <a:xfrm>
            <a:off x="838200" y="365125"/>
            <a:ext cx="8284535" cy="836951"/>
          </a:xfrm>
        </p:spPr>
        <p:txBody>
          <a:bodyPr>
            <a:normAutofit/>
          </a:bodyPr>
          <a:lstStyle/>
          <a:p>
            <a:r>
              <a:rPr lang="es-ES" sz="3200" b="1">
                <a:latin typeface="Gill Sans Nova"/>
              </a:rPr>
              <a:t>V</a:t>
            </a:r>
            <a:r>
              <a:rPr lang="en-GB" sz="3200" b="1" err="1">
                <a:latin typeface="Gill Sans Nova"/>
              </a:rPr>
              <a:t>iolence</a:t>
            </a:r>
            <a:r>
              <a:rPr lang="en-GB" sz="3200" b="1">
                <a:latin typeface="Gill Sans Nova"/>
              </a:rPr>
              <a:t> at Home</a:t>
            </a:r>
          </a:p>
        </p:txBody>
      </p:sp>
      <p:pic>
        <p:nvPicPr>
          <p:cNvPr id="4" name="Graphic 3">
            <a:extLst>
              <a:ext uri="{FF2B5EF4-FFF2-40B4-BE49-F238E27FC236}">
                <a16:creationId xmlns:a16="http://schemas.microsoft.com/office/drawing/2014/main" id="{B561AA77-09DC-8043-2D89-3889107911B4}"/>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A1F855B7-9081-7BB2-DAA1-A8A259378B58}"/>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9450678" y="693624"/>
            <a:ext cx="1903121" cy="668564"/>
          </a:xfrm>
          <a:prstGeom prst="rect">
            <a:avLst/>
          </a:prstGeom>
        </p:spPr>
      </p:pic>
      <p:sp>
        <p:nvSpPr>
          <p:cNvPr id="6" name="Content Placeholder 2">
            <a:extLst>
              <a:ext uri="{FF2B5EF4-FFF2-40B4-BE49-F238E27FC236}">
                <a16:creationId xmlns:a16="http://schemas.microsoft.com/office/drawing/2014/main" id="{7AE6337E-5978-45F6-2725-71B92D124210}"/>
              </a:ext>
            </a:extLst>
          </p:cNvPr>
          <p:cNvSpPr>
            <a:spLocks noGrp="1"/>
          </p:cNvSpPr>
          <p:nvPr/>
        </p:nvSpPr>
        <p:spPr>
          <a:xfrm>
            <a:off x="6405732" y="1672013"/>
            <a:ext cx="4634098" cy="2083902"/>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600" b="1">
                <a:solidFill>
                  <a:srgbClr val="ED1B58"/>
                </a:solidFill>
                <a:latin typeface="Gill Sans Nova"/>
              </a:rPr>
              <a:t>Approximately</a:t>
            </a:r>
            <a:r>
              <a:rPr lang="en-US" sz="1600" b="1" i="0" u="none" strike="noStrike">
                <a:solidFill>
                  <a:srgbClr val="ED1B58"/>
                </a:solidFill>
                <a:effectLst/>
                <a:latin typeface="Gill Sans Nova"/>
              </a:rPr>
              <a:t> </a:t>
            </a:r>
            <a:r>
              <a:rPr lang="en-US" sz="1600" b="1">
                <a:solidFill>
                  <a:srgbClr val="ED1B58"/>
                </a:solidFill>
                <a:latin typeface="Gill Sans Nova"/>
              </a:rPr>
              <a:t>1 in 5 women </a:t>
            </a:r>
            <a:r>
              <a:rPr lang="en-US" sz="1600">
                <a:solidFill>
                  <a:srgbClr val="1C1E52"/>
                </a:solidFill>
                <a:latin typeface="Gill Sans Nova"/>
              </a:rPr>
              <a:t>in</a:t>
            </a:r>
            <a:r>
              <a:rPr lang="en-US" sz="1600" i="0" u="none" strike="noStrike">
                <a:solidFill>
                  <a:srgbClr val="1C1E52"/>
                </a:solidFill>
                <a:effectLst/>
                <a:latin typeface="Gill Sans Nova"/>
              </a:rPr>
              <a:t> the EU</a:t>
            </a:r>
            <a:r>
              <a:rPr lang="en-US" sz="1600">
                <a:solidFill>
                  <a:srgbClr val="1C1E52"/>
                </a:solidFill>
                <a:latin typeface="Gill Sans Nova"/>
              </a:rPr>
              <a:t> </a:t>
            </a:r>
            <a:r>
              <a:rPr lang="en-US" sz="1600" i="0" u="none" strike="noStrike">
                <a:solidFill>
                  <a:srgbClr val="1C1E52"/>
                </a:solidFill>
                <a:effectLst/>
                <a:latin typeface="Gill Sans Nova"/>
              </a:rPr>
              <a:t> have experienced </a:t>
            </a:r>
            <a:r>
              <a:rPr lang="en-US" sz="1600" b="1" i="0" u="none" strike="noStrike">
                <a:solidFill>
                  <a:srgbClr val="1C1E52"/>
                </a:solidFill>
                <a:effectLst/>
                <a:latin typeface="Gill Sans Nova"/>
              </a:rPr>
              <a:t>physical violence or threats and/or sexual violence </a:t>
            </a:r>
            <a:r>
              <a:rPr lang="en-US" sz="1600" i="0" u="none" strike="noStrike">
                <a:solidFill>
                  <a:srgbClr val="1C1E52"/>
                </a:solidFill>
                <a:effectLst/>
                <a:latin typeface="Gill Sans Nova"/>
              </a:rPr>
              <a:t>by a domestic perpetrator (</a:t>
            </a:r>
            <a:r>
              <a:rPr lang="en-US" sz="1600">
                <a:solidFill>
                  <a:srgbClr val="1C1E52"/>
                </a:solidFill>
                <a:latin typeface="Gill Sans Nova"/>
              </a:rPr>
              <a:t>intimate</a:t>
            </a:r>
            <a:r>
              <a:rPr lang="en-US" sz="1600" i="0" u="none" strike="noStrike">
                <a:solidFill>
                  <a:srgbClr val="1C1E52"/>
                </a:solidFill>
                <a:effectLst/>
                <a:latin typeface="Gill Sans Nova"/>
              </a:rPr>
              <a:t> partner, relative or person in the same household) over their lifetime. ​</a:t>
            </a:r>
          </a:p>
          <a:p>
            <a:pPr algn="just">
              <a:lnSpc>
                <a:spcPct val="100000"/>
              </a:lnSpc>
            </a:pPr>
            <a:r>
              <a:rPr lang="en-US" sz="1600">
                <a:solidFill>
                  <a:srgbClr val="1C1E52"/>
                </a:solidFill>
                <a:latin typeface="Gill Sans Nova"/>
              </a:rPr>
              <a:t>Prevalence in different member states ranges from </a:t>
            </a:r>
            <a:r>
              <a:rPr lang="en-US" sz="1600" b="1">
                <a:solidFill>
                  <a:srgbClr val="1C1E52"/>
                </a:solidFill>
                <a:latin typeface="Gill Sans Nova"/>
              </a:rPr>
              <a:t>9.5% to 43.8%.</a:t>
            </a:r>
          </a:p>
          <a:p>
            <a:pPr algn="just">
              <a:lnSpc>
                <a:spcPct val="100000"/>
              </a:lnSpc>
            </a:pPr>
            <a:endParaRPr lang="en-US" sz="1400">
              <a:solidFill>
                <a:srgbClr val="1C1E52"/>
              </a:solidFill>
              <a:latin typeface="Gill Sans Nova"/>
            </a:endParaRPr>
          </a:p>
          <a:p>
            <a:pPr algn="just">
              <a:lnSpc>
                <a:spcPct val="100000"/>
              </a:lnSpc>
            </a:pPr>
            <a:endParaRPr lang="en-US" sz="1400" i="0" u="none" strike="noStrike">
              <a:solidFill>
                <a:srgbClr val="1C1E52"/>
              </a:solidFill>
              <a:effectLst/>
              <a:latin typeface="Gill Sans Nova"/>
            </a:endParaRPr>
          </a:p>
        </p:txBody>
      </p:sp>
      <p:pic>
        <p:nvPicPr>
          <p:cNvPr id="7" name="Graphic 6">
            <a:extLst>
              <a:ext uri="{FF2B5EF4-FFF2-40B4-BE49-F238E27FC236}">
                <a16:creationId xmlns:a16="http://schemas.microsoft.com/office/drawing/2014/main" id="{4B1C46C8-D4CE-0BDE-ACDA-D7048773B981}"/>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l="21914" t="22733" r="50000" b="50000"/>
          <a:stretch/>
        </p:blipFill>
        <p:spPr>
          <a:xfrm>
            <a:off x="8286750" y="3066596"/>
            <a:ext cx="3905250" cy="3791404"/>
          </a:xfrm>
          <a:prstGeom prst="rect">
            <a:avLst/>
          </a:prstGeom>
        </p:spPr>
      </p:pic>
    </p:spTree>
    <p:extLst>
      <p:ext uri="{BB962C8B-B14F-4D97-AF65-F5344CB8AC3E}">
        <p14:creationId xmlns:p14="http://schemas.microsoft.com/office/powerpoint/2010/main" val="228078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61084-148B-44DC-2AE0-5C353EE83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D7D46-C99B-9A6B-91CB-8E734FB0E165}"/>
              </a:ext>
            </a:extLst>
          </p:cNvPr>
          <p:cNvSpPr>
            <a:spLocks noGrp="1"/>
          </p:cNvSpPr>
          <p:nvPr>
            <p:ph type="title"/>
          </p:nvPr>
        </p:nvSpPr>
        <p:spPr>
          <a:xfrm>
            <a:off x="838200" y="365125"/>
            <a:ext cx="8564508" cy="1325563"/>
          </a:xfrm>
        </p:spPr>
        <p:txBody>
          <a:bodyPr>
            <a:normAutofit/>
          </a:bodyPr>
          <a:lstStyle/>
          <a:p>
            <a:r>
              <a:rPr lang="en-GB" sz="3200" b="1">
                <a:latin typeface="Gill Sans Nova"/>
              </a:rPr>
              <a:t>Violence by a non-partner</a:t>
            </a:r>
          </a:p>
        </p:txBody>
      </p:sp>
      <p:pic>
        <p:nvPicPr>
          <p:cNvPr id="4" name="Graphic 3">
            <a:extLst>
              <a:ext uri="{FF2B5EF4-FFF2-40B4-BE49-F238E27FC236}">
                <a16:creationId xmlns:a16="http://schemas.microsoft.com/office/drawing/2014/main" id="{6AE78C39-36F6-B7FB-5B72-46BDADF409F9}"/>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8804B3FD-1D00-F8A7-4B12-B1047AA1C4E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4411F3A9-8B47-9B0A-F9B8-BCEF62C83C96}"/>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1914" t="22733" r="50000" b="50000"/>
          <a:stretch/>
        </p:blipFill>
        <p:spPr>
          <a:xfrm>
            <a:off x="8286750" y="3066596"/>
            <a:ext cx="3905250" cy="3791404"/>
          </a:xfrm>
          <a:prstGeom prst="rect">
            <a:avLst/>
          </a:prstGeom>
        </p:spPr>
      </p:pic>
      <p:sp>
        <p:nvSpPr>
          <p:cNvPr id="8" name="TextBox 7">
            <a:extLst>
              <a:ext uri="{FF2B5EF4-FFF2-40B4-BE49-F238E27FC236}">
                <a16:creationId xmlns:a16="http://schemas.microsoft.com/office/drawing/2014/main" id="{FD2D5AEE-C15F-E237-1FD4-A3AD43ECABE1}"/>
              </a:ext>
            </a:extLst>
          </p:cNvPr>
          <p:cNvSpPr txBox="1"/>
          <p:nvPr/>
        </p:nvSpPr>
        <p:spPr>
          <a:xfrm>
            <a:off x="1213005" y="1341570"/>
            <a:ext cx="7920250" cy="646331"/>
          </a:xfrm>
          <a:prstGeom prst="rect">
            <a:avLst/>
          </a:prstGeom>
          <a:noFill/>
        </p:spPr>
        <p:txBody>
          <a:bodyPr wrap="square" rtlCol="0">
            <a:spAutoFit/>
          </a:bodyPr>
          <a:lstStyle/>
          <a:p>
            <a:r>
              <a:rPr lang="en-GB" sz="1800">
                <a:latin typeface="Gill Sans Nova"/>
              </a:rPr>
              <a:t>Experiences of physical violence or threats, and/</a:t>
            </a:r>
            <a:r>
              <a:rPr lang="en-GB">
                <a:latin typeface="Gill Sans Nova"/>
              </a:rPr>
              <a:t>or sexual violence </a:t>
            </a:r>
            <a:r>
              <a:rPr lang="en-GB" sz="1800">
                <a:latin typeface="Gill Sans Nova"/>
              </a:rPr>
              <a:t>by non-partners, lifetime rate (%)</a:t>
            </a:r>
            <a:endParaRPr lang="en-GB">
              <a:latin typeface="Gill Sans Nova"/>
            </a:endParaRPr>
          </a:p>
        </p:txBody>
      </p:sp>
      <p:graphicFrame>
        <p:nvGraphicFramePr>
          <p:cNvPr id="10" name="Chart 9">
            <a:extLst>
              <a:ext uri="{FF2B5EF4-FFF2-40B4-BE49-F238E27FC236}">
                <a16:creationId xmlns:a16="http://schemas.microsoft.com/office/drawing/2014/main" id="{41F14DF7-C24B-FF26-0315-A5EE1B16A14B}"/>
              </a:ext>
            </a:extLst>
          </p:cNvPr>
          <p:cNvGraphicFramePr>
            <a:graphicFrameLocks/>
          </p:cNvGraphicFramePr>
          <p:nvPr>
            <p:extLst>
              <p:ext uri="{D42A27DB-BD31-4B8C-83A1-F6EECF244321}">
                <p14:modId xmlns:p14="http://schemas.microsoft.com/office/powerpoint/2010/main" val="190263831"/>
              </p:ext>
            </p:extLst>
          </p:nvPr>
        </p:nvGraphicFramePr>
        <p:xfrm>
          <a:off x="1159200" y="2156399"/>
          <a:ext cx="7447988" cy="3683373"/>
        </p:xfrm>
        <a:graphic>
          <a:graphicData uri="http://schemas.openxmlformats.org/drawingml/2006/chart">
            <c:chart xmlns:c="http://schemas.openxmlformats.org/drawingml/2006/chart" xmlns:r="http://schemas.openxmlformats.org/officeDocument/2006/relationships" r:id="rId9"/>
          </a:graphicData>
        </a:graphic>
      </p:graphicFrame>
      <p:sp>
        <p:nvSpPr>
          <p:cNvPr id="11" name="TextBox 10">
            <a:extLst>
              <a:ext uri="{FF2B5EF4-FFF2-40B4-BE49-F238E27FC236}">
                <a16:creationId xmlns:a16="http://schemas.microsoft.com/office/drawing/2014/main" id="{AE587CB3-B211-B5FB-21AC-B41C8178202B}"/>
              </a:ext>
            </a:extLst>
          </p:cNvPr>
          <p:cNvSpPr txBox="1"/>
          <p:nvPr/>
        </p:nvSpPr>
        <p:spPr>
          <a:xfrm>
            <a:off x="8860397" y="1583140"/>
            <a:ext cx="3067746"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latin typeface="Gill Sans Nova"/>
              </a:rPr>
              <a:t>3.8 % of women in EU-27 have been </a:t>
            </a:r>
            <a:r>
              <a:rPr lang="en-GB" sz="1600" b="1">
                <a:latin typeface="Gill Sans Nova"/>
              </a:rPr>
              <a:t>raped </a:t>
            </a:r>
            <a:r>
              <a:rPr lang="en-GB" sz="1600">
                <a:latin typeface="Gill Sans Nova"/>
              </a:rPr>
              <a:t>during their life by someone other than their intimate partner.</a:t>
            </a:r>
          </a:p>
        </p:txBody>
      </p:sp>
    </p:spTree>
    <p:extLst>
      <p:ext uri="{BB962C8B-B14F-4D97-AF65-F5344CB8AC3E}">
        <p14:creationId xmlns:p14="http://schemas.microsoft.com/office/powerpoint/2010/main" val="73567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A12C3-285E-EEE8-5508-793CA82A7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4FBE3-5862-C4F1-C0CB-486A349AA256}"/>
              </a:ext>
            </a:extLst>
          </p:cNvPr>
          <p:cNvSpPr>
            <a:spLocks noGrp="1"/>
          </p:cNvSpPr>
          <p:nvPr>
            <p:ph type="title"/>
          </p:nvPr>
        </p:nvSpPr>
        <p:spPr>
          <a:xfrm>
            <a:off x="838200" y="365125"/>
            <a:ext cx="8505967" cy="1325563"/>
          </a:xfrm>
        </p:spPr>
        <p:txBody>
          <a:bodyPr>
            <a:normAutofit/>
          </a:bodyPr>
          <a:lstStyle/>
          <a:p>
            <a:r>
              <a:rPr lang="en-GB" sz="3200" b="1">
                <a:latin typeface="Gill Sans Nova"/>
              </a:rPr>
              <a:t>Sexual violence and sexual harassment at work</a:t>
            </a:r>
          </a:p>
        </p:txBody>
      </p:sp>
      <p:pic>
        <p:nvPicPr>
          <p:cNvPr id="4" name="Graphic 3">
            <a:extLst>
              <a:ext uri="{FF2B5EF4-FFF2-40B4-BE49-F238E27FC236}">
                <a16:creationId xmlns:a16="http://schemas.microsoft.com/office/drawing/2014/main" id="{725FA4AC-79CD-D7FF-C934-5BA27D2E843A}"/>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FB609D9E-0295-F878-F43D-8BA7FC9D746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D03E7B1B-2463-4C55-3707-AC5EBD3C76A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1914" t="22733" r="50000" b="50000"/>
          <a:stretch/>
        </p:blipFill>
        <p:spPr>
          <a:xfrm>
            <a:off x="8286750" y="3066596"/>
            <a:ext cx="3905250" cy="3791404"/>
          </a:xfrm>
          <a:prstGeom prst="rect">
            <a:avLst/>
          </a:prstGeom>
        </p:spPr>
      </p:pic>
      <p:graphicFrame>
        <p:nvGraphicFramePr>
          <p:cNvPr id="6" name="Content Placeholder 5">
            <a:extLst>
              <a:ext uri="{FF2B5EF4-FFF2-40B4-BE49-F238E27FC236}">
                <a16:creationId xmlns:a16="http://schemas.microsoft.com/office/drawing/2014/main" id="{94084242-C687-B235-B1FC-5ED07B1DF097}"/>
              </a:ext>
            </a:extLst>
          </p:cNvPr>
          <p:cNvGraphicFramePr>
            <a:graphicFrameLocks noGrp="1"/>
          </p:cNvGraphicFramePr>
          <p:nvPr>
            <p:ph idx="1"/>
            <p:extLst>
              <p:ext uri="{D42A27DB-BD31-4B8C-83A1-F6EECF244321}">
                <p14:modId xmlns:p14="http://schemas.microsoft.com/office/powerpoint/2010/main" val="2517201829"/>
              </p:ext>
            </p:extLst>
          </p:nvPr>
        </p:nvGraphicFramePr>
        <p:xfrm>
          <a:off x="756139" y="1825625"/>
          <a:ext cx="8507541" cy="4013688"/>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a:extLst>
              <a:ext uri="{FF2B5EF4-FFF2-40B4-BE49-F238E27FC236}">
                <a16:creationId xmlns:a16="http://schemas.microsoft.com/office/drawing/2014/main" id="{11343FAB-408A-AE10-99D8-82464E775349}"/>
              </a:ext>
            </a:extLst>
          </p:cNvPr>
          <p:cNvSpPr txBox="1"/>
          <p:nvPr/>
        </p:nvSpPr>
        <p:spPr>
          <a:xfrm>
            <a:off x="9098986" y="1583140"/>
            <a:ext cx="2929241"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Gill Sans Nova"/>
              </a:rPr>
              <a:t>In EU-27, 30.8 % of women have experienced sexual harassment during their working life. </a:t>
            </a:r>
          </a:p>
        </p:txBody>
      </p:sp>
    </p:spTree>
    <p:extLst>
      <p:ext uri="{BB962C8B-B14F-4D97-AF65-F5344CB8AC3E}">
        <p14:creationId xmlns:p14="http://schemas.microsoft.com/office/powerpoint/2010/main" val="241988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50B1A-8516-C499-172A-88231BF6D886}"/>
              </a:ext>
            </a:extLst>
          </p:cNvPr>
          <p:cNvSpPr>
            <a:spLocks noGrp="1"/>
          </p:cNvSpPr>
          <p:nvPr>
            <p:ph type="ctrTitle"/>
          </p:nvPr>
        </p:nvSpPr>
        <p:spPr>
          <a:xfrm>
            <a:off x="667692" y="3428744"/>
            <a:ext cx="4937142" cy="2071234"/>
          </a:xfrm>
        </p:spPr>
        <p:txBody>
          <a:bodyPr>
            <a:normAutofit/>
          </a:bodyPr>
          <a:lstStyle/>
          <a:p>
            <a:pPr algn="ctr"/>
            <a:r>
              <a:rPr lang="en-US" sz="2800" i="1" dirty="0">
                <a:latin typeface="Myriad Pro"/>
              </a:rPr>
              <a:t> </a:t>
            </a:r>
            <a:r>
              <a:rPr lang="en-GB" sz="2800" i="1" dirty="0">
                <a:latin typeface="Myriad Pro"/>
              </a:rPr>
              <a:t>From Insight to Impact</a:t>
            </a:r>
            <a:br>
              <a:rPr lang="en-GB" sz="2800" i="1" dirty="0">
                <a:latin typeface="Myriad Pro"/>
              </a:rPr>
            </a:br>
            <a:r>
              <a:rPr lang="en-GB" sz="2800" i="1" dirty="0">
                <a:latin typeface="Myriad Pro"/>
              </a:rPr>
              <a:t>New Directions in Sexual Harassment Research</a:t>
            </a:r>
            <a:br>
              <a:rPr lang="en-GB" sz="2800" i="1" dirty="0">
                <a:latin typeface="Myriad Pro"/>
              </a:rPr>
            </a:br>
            <a:r>
              <a:rPr lang="en-GB" sz="2800" i="1" dirty="0">
                <a:latin typeface="Myriad Pro"/>
              </a:rPr>
              <a:t>Expert seminar, </a:t>
            </a:r>
            <a:br>
              <a:rPr lang="en-GB" sz="2800" i="1" dirty="0">
                <a:latin typeface="Myriad Pro"/>
              </a:rPr>
            </a:br>
            <a:endParaRPr lang="sv-SE" sz="2800" i="1" dirty="0">
              <a:latin typeface="Myriad Pro"/>
            </a:endParaRPr>
          </a:p>
        </p:txBody>
      </p:sp>
      <p:sp>
        <p:nvSpPr>
          <p:cNvPr id="5" name="Subtitle 4">
            <a:extLst>
              <a:ext uri="{FF2B5EF4-FFF2-40B4-BE49-F238E27FC236}">
                <a16:creationId xmlns:a16="http://schemas.microsoft.com/office/drawing/2014/main" id="{BA62203F-1EB9-308B-7650-F5DA09ED8381}"/>
              </a:ext>
            </a:extLst>
          </p:cNvPr>
          <p:cNvSpPr>
            <a:spLocks noGrp="1"/>
          </p:cNvSpPr>
          <p:nvPr>
            <p:ph type="subTitle" idx="1"/>
          </p:nvPr>
        </p:nvSpPr>
        <p:spPr>
          <a:xfrm>
            <a:off x="924146" y="5945702"/>
            <a:ext cx="4686300" cy="451655"/>
          </a:xfrm>
        </p:spPr>
        <p:txBody>
          <a:bodyPr vert="horz" lIns="91440" tIns="45720" rIns="91440" bIns="45720" rtlCol="0" anchor="t">
            <a:normAutofit/>
          </a:bodyPr>
          <a:lstStyle/>
          <a:p>
            <a:r>
              <a:rPr lang="en-GB" i="1" dirty="0">
                <a:latin typeface="Myriad Pro"/>
              </a:rPr>
              <a:t>Bratislava, 16. – 17. September 2025</a:t>
            </a:r>
            <a:endParaRPr lang="en-GB" baseline="30000" dirty="0">
              <a:latin typeface="Myriad Pro"/>
            </a:endParaRPr>
          </a:p>
        </p:txBody>
      </p:sp>
      <p:pic>
        <p:nvPicPr>
          <p:cNvPr id="13" name="Graphic 12">
            <a:extLst>
              <a:ext uri="{FF2B5EF4-FFF2-40B4-BE49-F238E27FC236}">
                <a16:creationId xmlns:a16="http://schemas.microsoft.com/office/drawing/2014/main" id="{492BEF76-54E2-76CE-06C2-BFEE12515A4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867400" y="350894"/>
            <a:ext cx="6828575" cy="6156211"/>
          </a:xfrm>
          <a:prstGeom prst="rect">
            <a:avLst/>
          </a:prstGeom>
        </p:spPr>
      </p:pic>
      <p:pic>
        <p:nvPicPr>
          <p:cNvPr id="18" name="Graphic 17">
            <a:extLst>
              <a:ext uri="{FF2B5EF4-FFF2-40B4-BE49-F238E27FC236}">
                <a16:creationId xmlns:a16="http://schemas.microsoft.com/office/drawing/2014/main" id="{B1983A6D-AA7D-C15B-9AA4-214E7500B533}"/>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38201" y="2553761"/>
            <a:ext cx="4483099" cy="451655"/>
          </a:xfrm>
          <a:prstGeom prst="rect">
            <a:avLst/>
          </a:prstGeom>
        </p:spPr>
      </p:pic>
      <p:pic>
        <p:nvPicPr>
          <p:cNvPr id="21" name="Graphic 20">
            <a:extLst>
              <a:ext uri="{FF2B5EF4-FFF2-40B4-BE49-F238E27FC236}">
                <a16:creationId xmlns:a16="http://schemas.microsoft.com/office/drawing/2014/main" id="{659910E6-EC2D-48F1-C2C7-46E2F80260E0}"/>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838200" y="681037"/>
            <a:ext cx="4483099" cy="1574907"/>
          </a:xfrm>
          <a:prstGeom prst="rect">
            <a:avLst/>
          </a:prstGeom>
        </p:spPr>
      </p:pic>
    </p:spTree>
    <p:extLst>
      <p:ext uri="{BB962C8B-B14F-4D97-AF65-F5344CB8AC3E}">
        <p14:creationId xmlns:p14="http://schemas.microsoft.com/office/powerpoint/2010/main" val="213874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FB3A-A7DB-208C-2081-E1889B2C8379}"/>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0A1CBEEF-7532-202D-6AAA-8B9A800F0E3E}"/>
              </a:ext>
            </a:extLst>
          </p:cNvPr>
          <p:cNvGrpSpPr>
            <a:grpSpLocks noGrp="1" noUngrp="1" noRot="1" noMove="1" noResize="1"/>
          </p:cNvGrpSpPr>
          <p:nvPr/>
        </p:nvGrpSpPr>
        <p:grpSpPr>
          <a:xfrm>
            <a:off x="1012517" y="494480"/>
            <a:ext cx="1639243" cy="836383"/>
            <a:chOff x="1012517" y="494480"/>
            <a:chExt cx="3026083" cy="1543983"/>
          </a:xfrm>
        </p:grpSpPr>
        <p:pic>
          <p:nvPicPr>
            <p:cNvPr id="15" name="Graphic 14">
              <a:extLst>
                <a:ext uri="{FF2B5EF4-FFF2-40B4-BE49-F238E27FC236}">
                  <a16:creationId xmlns:a16="http://schemas.microsoft.com/office/drawing/2014/main" id="{99BA2A55-ABA1-DF30-6FB0-C8111C00A65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475F062C-6262-8639-3D3E-0F7F625B4CD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761EAF8E-A572-EF32-2698-03B0F2C1CEA0}"/>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
        <p:nvSpPr>
          <p:cNvPr id="8" name="Title 1">
            <a:extLst>
              <a:ext uri="{FF2B5EF4-FFF2-40B4-BE49-F238E27FC236}">
                <a16:creationId xmlns:a16="http://schemas.microsoft.com/office/drawing/2014/main" id="{DB14CC80-837C-4722-939C-5547753C4B21}"/>
              </a:ext>
            </a:extLst>
          </p:cNvPr>
          <p:cNvSpPr txBox="1">
            <a:spLocks/>
          </p:cNvSpPr>
          <p:nvPr/>
        </p:nvSpPr>
        <p:spPr>
          <a:xfrm>
            <a:off x="1012517" y="2682860"/>
            <a:ext cx="5331722" cy="19259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tx1"/>
                </a:solidFill>
                <a:latin typeface="Myriad Pro" panose="020B0503030403020204" pitchFamily="34" charset="0"/>
                <a:ea typeface="+mj-ea"/>
                <a:cs typeface="+mj-cs"/>
              </a:defRPr>
            </a:lvl1pPr>
          </a:lstStyle>
          <a:p>
            <a:r>
              <a:rPr lang="en-US" sz="4400" b="1">
                <a:solidFill>
                  <a:srgbClr val="ED1B58"/>
                </a:solidFill>
                <a:latin typeface="Gill Sans Nova"/>
              </a:rPr>
              <a:t>PERPETRATORS </a:t>
            </a:r>
            <a:endParaRPr lang="en-US" sz="4400">
              <a:solidFill>
                <a:srgbClr val="ED1B58"/>
              </a:solidFill>
              <a:latin typeface="Gill Sans Nova"/>
            </a:endParaRPr>
          </a:p>
          <a:p>
            <a:r>
              <a:rPr lang="en-US" sz="4400" b="1">
                <a:solidFill>
                  <a:srgbClr val="1C1E52"/>
                </a:solidFill>
                <a:latin typeface="Gill Sans Nova"/>
              </a:rPr>
              <a:t>OF VIOLENCE</a:t>
            </a:r>
            <a:endParaRPr lang="en-US" sz="4400">
              <a:latin typeface="Gill Sans Nova"/>
            </a:endParaRPr>
          </a:p>
        </p:txBody>
      </p:sp>
    </p:spTree>
    <p:extLst>
      <p:ext uri="{BB962C8B-B14F-4D97-AF65-F5344CB8AC3E}">
        <p14:creationId xmlns:p14="http://schemas.microsoft.com/office/powerpoint/2010/main" val="3800511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5A121-1271-6FA3-9395-22087D9E6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9A865-B6F9-0E78-F49A-FFDBDB7E8B42}"/>
              </a:ext>
            </a:extLst>
          </p:cNvPr>
          <p:cNvSpPr>
            <a:spLocks noGrp="1"/>
          </p:cNvSpPr>
          <p:nvPr>
            <p:ph type="title"/>
          </p:nvPr>
        </p:nvSpPr>
        <p:spPr>
          <a:xfrm>
            <a:off x="838200" y="365125"/>
            <a:ext cx="8564508" cy="1325563"/>
          </a:xfrm>
        </p:spPr>
        <p:txBody>
          <a:bodyPr>
            <a:normAutofit/>
          </a:bodyPr>
          <a:lstStyle/>
          <a:p>
            <a:r>
              <a:rPr lang="en-GB" sz="3200" b="1">
                <a:latin typeface="Gill Sans Nova"/>
              </a:rPr>
              <a:t>Violence by type of perpetrator</a:t>
            </a:r>
          </a:p>
        </p:txBody>
      </p:sp>
      <p:pic>
        <p:nvPicPr>
          <p:cNvPr id="4" name="Graphic 3">
            <a:extLst>
              <a:ext uri="{FF2B5EF4-FFF2-40B4-BE49-F238E27FC236}">
                <a16:creationId xmlns:a16="http://schemas.microsoft.com/office/drawing/2014/main" id="{4DA87A87-8477-3AED-1A58-7FAC5E31D7B8}"/>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C7C0A36F-9D6F-08BA-1DB0-0B88DFC46CC8}"/>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C0568798-0598-96EF-9BA2-45CF777C1EB2}"/>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l="21914" t="22733" r="50000" b="50000"/>
          <a:stretch/>
        </p:blipFill>
        <p:spPr>
          <a:xfrm>
            <a:off x="8286750" y="3066596"/>
            <a:ext cx="3905250" cy="3791404"/>
          </a:xfrm>
          <a:prstGeom prst="rect">
            <a:avLst/>
          </a:prstGeom>
        </p:spPr>
      </p:pic>
      <p:sp>
        <p:nvSpPr>
          <p:cNvPr id="3" name="TextBox 2">
            <a:extLst>
              <a:ext uri="{FF2B5EF4-FFF2-40B4-BE49-F238E27FC236}">
                <a16:creationId xmlns:a16="http://schemas.microsoft.com/office/drawing/2014/main" id="{172A4CFF-7BEA-D1AF-2983-F076ED9FF6F7}"/>
              </a:ext>
            </a:extLst>
          </p:cNvPr>
          <p:cNvSpPr txBox="1"/>
          <p:nvPr/>
        </p:nvSpPr>
        <p:spPr>
          <a:xfrm>
            <a:off x="1213004" y="1341570"/>
            <a:ext cx="7584631" cy="646331"/>
          </a:xfrm>
          <a:prstGeom prst="rect">
            <a:avLst/>
          </a:prstGeom>
          <a:noFill/>
        </p:spPr>
        <p:txBody>
          <a:bodyPr wrap="square" rtlCol="0">
            <a:spAutoFit/>
          </a:bodyPr>
          <a:lstStyle/>
          <a:p>
            <a:r>
              <a:rPr lang="en-GB" sz="1800">
                <a:latin typeface="Myriad Pro" panose="020B0503030403020204" pitchFamily="34" charset="0"/>
              </a:rPr>
              <a:t>Women experiencing physical violence or threats, and/</a:t>
            </a:r>
            <a:r>
              <a:rPr lang="en-GB">
                <a:latin typeface="Myriad Pro" panose="020B0503030403020204" pitchFamily="34" charset="0"/>
              </a:rPr>
              <a:t>or sexual violence</a:t>
            </a:r>
            <a:r>
              <a:rPr lang="en-GB" sz="1800">
                <a:latin typeface="Myriad Pro" panose="020B0503030403020204" pitchFamily="34" charset="0"/>
              </a:rPr>
              <a:t>, lifetime rate (%)</a:t>
            </a:r>
            <a:endParaRPr lang="en-GB"/>
          </a:p>
        </p:txBody>
      </p:sp>
      <p:graphicFrame>
        <p:nvGraphicFramePr>
          <p:cNvPr id="10" name="Chart 9">
            <a:extLst>
              <a:ext uri="{FF2B5EF4-FFF2-40B4-BE49-F238E27FC236}">
                <a16:creationId xmlns:a16="http://schemas.microsoft.com/office/drawing/2014/main" id="{DA2046F1-ADA6-7C21-C6D2-DBC8394C37AE}"/>
              </a:ext>
            </a:extLst>
          </p:cNvPr>
          <p:cNvGraphicFramePr>
            <a:graphicFrameLocks/>
          </p:cNvGraphicFramePr>
          <p:nvPr>
            <p:extLst>
              <p:ext uri="{D42A27DB-BD31-4B8C-83A1-F6EECF244321}">
                <p14:modId xmlns:p14="http://schemas.microsoft.com/office/powerpoint/2010/main" val="761272747"/>
              </p:ext>
            </p:extLst>
          </p:nvPr>
        </p:nvGraphicFramePr>
        <p:xfrm>
          <a:off x="1213005" y="2002808"/>
          <a:ext cx="7362338" cy="36428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0868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2152-EE8B-7CBF-B475-0F52F4C9E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84DBC-F21B-D04A-10AF-910A16AD5528}"/>
              </a:ext>
            </a:extLst>
          </p:cNvPr>
          <p:cNvSpPr>
            <a:spLocks noGrp="1"/>
          </p:cNvSpPr>
          <p:nvPr>
            <p:ph type="title"/>
          </p:nvPr>
        </p:nvSpPr>
        <p:spPr/>
        <p:txBody>
          <a:bodyPr>
            <a:normAutofit/>
          </a:bodyPr>
          <a:lstStyle/>
          <a:p>
            <a:r>
              <a:rPr lang="en-GB" sz="3200" b="1">
                <a:latin typeface="Gill Sans Nova"/>
              </a:rPr>
              <a:t>Violence by non-partners</a:t>
            </a:r>
          </a:p>
        </p:txBody>
      </p:sp>
      <p:pic>
        <p:nvPicPr>
          <p:cNvPr id="4" name="Graphic 3">
            <a:extLst>
              <a:ext uri="{FF2B5EF4-FFF2-40B4-BE49-F238E27FC236}">
                <a16:creationId xmlns:a16="http://schemas.microsoft.com/office/drawing/2014/main" id="{F533D905-9DA6-15CD-E195-9AD50D062D1B}"/>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5892010D-9DAE-98E4-1D14-FED588529D66}"/>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41689767-45D2-4839-F38F-02552820061A}"/>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1914" t="22733" r="50000" b="50000"/>
          <a:stretch/>
        </p:blipFill>
        <p:spPr>
          <a:xfrm>
            <a:off x="8286750" y="3066596"/>
            <a:ext cx="3905250" cy="3791404"/>
          </a:xfrm>
          <a:prstGeom prst="rect">
            <a:avLst/>
          </a:prstGeom>
        </p:spPr>
      </p:pic>
      <p:sp>
        <p:nvSpPr>
          <p:cNvPr id="9" name="TextBox 8">
            <a:extLst>
              <a:ext uri="{FF2B5EF4-FFF2-40B4-BE49-F238E27FC236}">
                <a16:creationId xmlns:a16="http://schemas.microsoft.com/office/drawing/2014/main" id="{36971FA6-A49F-287C-0B24-D7BDAB3126BE}"/>
              </a:ext>
            </a:extLst>
          </p:cNvPr>
          <p:cNvSpPr txBox="1"/>
          <p:nvPr/>
        </p:nvSpPr>
        <p:spPr>
          <a:xfrm>
            <a:off x="1005385" y="1728716"/>
            <a:ext cx="4931391" cy="646331"/>
          </a:xfrm>
          <a:prstGeom prst="rect">
            <a:avLst/>
          </a:prstGeom>
          <a:noFill/>
        </p:spPr>
        <p:txBody>
          <a:bodyPr wrap="square" lIns="91440" tIns="45720" rIns="91440" bIns="45720" rtlCol="0" anchor="t">
            <a:spAutoFit/>
          </a:bodyPr>
          <a:lstStyle/>
          <a:p>
            <a:r>
              <a:rPr lang="en-GB">
                <a:latin typeface="Gill Sans Nova"/>
              </a:rPr>
              <a:t>Women experiencing physical violence or threats, and/or sexual violence by non-partners, EU-27 (%)</a:t>
            </a:r>
          </a:p>
        </p:txBody>
      </p:sp>
      <p:sp>
        <p:nvSpPr>
          <p:cNvPr id="10" name="TextBox 9">
            <a:extLst>
              <a:ext uri="{FF2B5EF4-FFF2-40B4-BE49-F238E27FC236}">
                <a16:creationId xmlns:a16="http://schemas.microsoft.com/office/drawing/2014/main" id="{582EFFAB-CA19-B80E-C8FF-18330A8F7AF8}"/>
              </a:ext>
            </a:extLst>
          </p:cNvPr>
          <p:cNvSpPr txBox="1"/>
          <p:nvPr/>
        </p:nvSpPr>
        <p:spPr>
          <a:xfrm>
            <a:off x="6600967" y="1728716"/>
            <a:ext cx="4785815" cy="646331"/>
          </a:xfrm>
          <a:prstGeom prst="rect">
            <a:avLst/>
          </a:prstGeom>
          <a:noFill/>
        </p:spPr>
        <p:txBody>
          <a:bodyPr wrap="square" lIns="91440" tIns="45720" rIns="91440" bIns="45720" rtlCol="0" anchor="t">
            <a:spAutoFit/>
          </a:bodyPr>
          <a:lstStyle/>
          <a:p>
            <a:r>
              <a:rPr lang="en-GB">
                <a:latin typeface="Gill Sans Nova"/>
              </a:rPr>
              <a:t>Male perpetrators of non-partner violence, out of all EU-27 women (%)</a:t>
            </a:r>
          </a:p>
        </p:txBody>
      </p:sp>
      <p:graphicFrame>
        <p:nvGraphicFramePr>
          <p:cNvPr id="3" name="Chart 2">
            <a:extLst>
              <a:ext uri="{FF2B5EF4-FFF2-40B4-BE49-F238E27FC236}">
                <a16:creationId xmlns:a16="http://schemas.microsoft.com/office/drawing/2014/main" id="{B5E0B43E-96BE-8A04-14FB-4AD948EF2022}"/>
              </a:ext>
            </a:extLst>
          </p:cNvPr>
          <p:cNvGraphicFramePr>
            <a:graphicFrameLocks/>
          </p:cNvGraphicFramePr>
          <p:nvPr>
            <p:extLst>
              <p:ext uri="{D42A27DB-BD31-4B8C-83A1-F6EECF244321}">
                <p14:modId xmlns:p14="http://schemas.microsoft.com/office/powerpoint/2010/main" val="1906469386"/>
              </p:ext>
            </p:extLst>
          </p:nvPr>
        </p:nvGraphicFramePr>
        <p:xfrm>
          <a:off x="1112292" y="2589663"/>
          <a:ext cx="4572000"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Chart 10">
            <a:extLst>
              <a:ext uri="{FF2B5EF4-FFF2-40B4-BE49-F238E27FC236}">
                <a16:creationId xmlns:a16="http://schemas.microsoft.com/office/drawing/2014/main" id="{58020FDB-49B5-04EB-C713-06F8616F181C}"/>
              </a:ext>
            </a:extLst>
          </p:cNvPr>
          <p:cNvGraphicFramePr>
            <a:graphicFrameLocks/>
          </p:cNvGraphicFramePr>
          <p:nvPr>
            <p:extLst>
              <p:ext uri="{D42A27DB-BD31-4B8C-83A1-F6EECF244321}">
                <p14:modId xmlns:p14="http://schemas.microsoft.com/office/powerpoint/2010/main" val="4204331587"/>
              </p:ext>
            </p:extLst>
          </p:nvPr>
        </p:nvGraphicFramePr>
        <p:xfrm>
          <a:off x="6781799" y="2480480"/>
          <a:ext cx="4572000" cy="345629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25596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D34C-5229-6864-C785-524CD3D69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FD2DA-B51B-EC29-ADEC-180FCB67FD77}"/>
              </a:ext>
            </a:extLst>
          </p:cNvPr>
          <p:cNvSpPr>
            <a:spLocks noGrp="1"/>
          </p:cNvSpPr>
          <p:nvPr>
            <p:ph type="title"/>
          </p:nvPr>
        </p:nvSpPr>
        <p:spPr>
          <a:xfrm>
            <a:off x="838200" y="365125"/>
            <a:ext cx="10515600" cy="1206821"/>
          </a:xfrm>
        </p:spPr>
        <p:txBody>
          <a:bodyPr>
            <a:normAutofit/>
          </a:bodyPr>
          <a:lstStyle/>
          <a:p>
            <a:r>
              <a:rPr lang="es-ES" sz="3200" b="1">
                <a:latin typeface="Gill Sans Nova"/>
              </a:rPr>
              <a:t>C</a:t>
            </a:r>
            <a:r>
              <a:rPr lang="en-GB" sz="3200" b="1" err="1">
                <a:latin typeface="Gill Sans Nova"/>
              </a:rPr>
              <a:t>omparing</a:t>
            </a:r>
            <a:r>
              <a:rPr lang="en-GB" sz="3200" b="1">
                <a:latin typeface="Gill Sans Nova"/>
              </a:rPr>
              <a:t> types of perpetrators</a:t>
            </a:r>
          </a:p>
        </p:txBody>
      </p:sp>
      <p:pic>
        <p:nvPicPr>
          <p:cNvPr id="4" name="Graphic 3">
            <a:extLst>
              <a:ext uri="{FF2B5EF4-FFF2-40B4-BE49-F238E27FC236}">
                <a16:creationId xmlns:a16="http://schemas.microsoft.com/office/drawing/2014/main" id="{E14DD96F-4602-38A2-E039-3C590403D9FC}"/>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B7E16938-3C4A-FE6C-5786-F114DB7F201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sp>
        <p:nvSpPr>
          <p:cNvPr id="12" name="TextBox 11">
            <a:extLst>
              <a:ext uri="{FF2B5EF4-FFF2-40B4-BE49-F238E27FC236}">
                <a16:creationId xmlns:a16="http://schemas.microsoft.com/office/drawing/2014/main" id="{B37AAA2A-CBFD-CE45-FFB8-E3C18CF4E55F}"/>
              </a:ext>
            </a:extLst>
          </p:cNvPr>
          <p:cNvSpPr txBox="1"/>
          <p:nvPr/>
        </p:nvSpPr>
        <p:spPr>
          <a:xfrm>
            <a:off x="837607" y="1470657"/>
            <a:ext cx="8347033" cy="646331"/>
          </a:xfrm>
          <a:prstGeom prst="rect">
            <a:avLst/>
          </a:prstGeom>
          <a:noFill/>
        </p:spPr>
        <p:txBody>
          <a:bodyPr wrap="square" lIns="91440" tIns="45720" rIns="91440" bIns="45720" rtlCol="0" anchor="t">
            <a:spAutoFit/>
          </a:bodyPr>
          <a:lstStyle/>
          <a:p>
            <a:r>
              <a:rPr lang="en-GB" sz="1800" b="0" i="0" u="none" strike="noStrike" kern="1200" spc="0" baseline="0">
                <a:effectLst/>
              </a:rPr>
              <a:t>Women in the EU-27 who have experienced violence, by type of perpetrator</a:t>
            </a:r>
            <a:r>
              <a:rPr lang="en-GB" sz="1800" b="0" i="0" u="none" strike="noStrike" kern="1200" spc="0" baseline="0"/>
              <a:t> and type of violence (excluding/including sexual violence (</a:t>
            </a:r>
            <a:r>
              <a:rPr lang="en-GB"/>
              <a:t>%)</a:t>
            </a:r>
          </a:p>
        </p:txBody>
      </p:sp>
      <p:graphicFrame>
        <p:nvGraphicFramePr>
          <p:cNvPr id="6" name="Chart 5">
            <a:extLst>
              <a:ext uri="{FF2B5EF4-FFF2-40B4-BE49-F238E27FC236}">
                <a16:creationId xmlns:a16="http://schemas.microsoft.com/office/drawing/2014/main" id="{CCB76E4F-A605-447A-AD03-182BEDDE6AE4}"/>
              </a:ext>
            </a:extLst>
          </p:cNvPr>
          <p:cNvGraphicFramePr>
            <a:graphicFrameLocks/>
          </p:cNvGraphicFramePr>
          <p:nvPr>
            <p:extLst>
              <p:ext uri="{D42A27DB-BD31-4B8C-83A1-F6EECF244321}">
                <p14:modId xmlns:p14="http://schemas.microsoft.com/office/powerpoint/2010/main" val="613805553"/>
              </p:ext>
            </p:extLst>
          </p:nvPr>
        </p:nvGraphicFramePr>
        <p:xfrm>
          <a:off x="1828801" y="2346961"/>
          <a:ext cx="7715654" cy="342105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1103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F822-2726-1789-236F-487F3FFA6969}"/>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240FDE4-0A92-4C8B-07C9-46E8B91E9D5A}"/>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7CB9A717-1982-4B5A-0A33-A6FDBE91251B}"/>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FFCEE375-6398-D3B8-C183-AB77ED08B7F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CFF0C708-F080-A380-82B0-A6929A3DD2F2}"/>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
        <p:nvSpPr>
          <p:cNvPr id="8" name="Title 1">
            <a:extLst>
              <a:ext uri="{FF2B5EF4-FFF2-40B4-BE49-F238E27FC236}">
                <a16:creationId xmlns:a16="http://schemas.microsoft.com/office/drawing/2014/main" id="{039977C4-54EC-86E9-20EC-9CD398A2C343}"/>
              </a:ext>
            </a:extLst>
          </p:cNvPr>
          <p:cNvSpPr txBox="1">
            <a:spLocks/>
          </p:cNvSpPr>
          <p:nvPr/>
        </p:nvSpPr>
        <p:spPr>
          <a:xfrm>
            <a:off x="1012517" y="2682860"/>
            <a:ext cx="5331722" cy="19259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tx1"/>
                </a:solidFill>
                <a:latin typeface="Myriad Pro" panose="020B0503030403020204" pitchFamily="34" charset="0"/>
                <a:ea typeface="+mj-ea"/>
                <a:cs typeface="+mj-cs"/>
              </a:defRPr>
            </a:lvl1pPr>
          </a:lstStyle>
          <a:p>
            <a:r>
              <a:rPr lang="en-US" sz="3200" b="1">
                <a:solidFill>
                  <a:srgbClr val="1C1E52"/>
                </a:solidFill>
                <a:latin typeface="Gill Sans Nova"/>
              </a:rPr>
              <a:t>ACROSS THE UNION, GENDER-BASED VIOLENCE REMAINS </a:t>
            </a:r>
            <a:r>
              <a:rPr lang="en-US" sz="3200" b="1">
                <a:solidFill>
                  <a:srgbClr val="ED1B58"/>
                </a:solidFill>
                <a:latin typeface="Gill Sans Nova"/>
              </a:rPr>
              <a:t>MOSTLY INVISIBLE </a:t>
            </a:r>
            <a:r>
              <a:rPr lang="en-US" sz="3200" b="1">
                <a:solidFill>
                  <a:srgbClr val="1C1E52"/>
                </a:solidFill>
                <a:latin typeface="Gill Sans Nova"/>
              </a:rPr>
              <a:t>TO THE AUTHORITIES</a:t>
            </a:r>
            <a:endParaRPr lang="en-GB" sz="3200" b="1">
              <a:solidFill>
                <a:srgbClr val="ED1B58"/>
              </a:solidFill>
              <a:latin typeface="Gill Sans Nova"/>
            </a:endParaRPr>
          </a:p>
        </p:txBody>
      </p:sp>
    </p:spTree>
    <p:extLst>
      <p:ext uri="{BB962C8B-B14F-4D97-AF65-F5344CB8AC3E}">
        <p14:creationId xmlns:p14="http://schemas.microsoft.com/office/powerpoint/2010/main" val="93571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A624-B7F8-8858-7DB3-B3BC16B9A924}"/>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19BD342F-9743-86F2-2780-0DB06CF1D7B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998C7230-6AD1-6788-E9A9-EC2C1C6F12E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graphicFrame>
        <p:nvGraphicFramePr>
          <p:cNvPr id="14" name="Chart 13">
            <a:extLst>
              <a:ext uri="{FF2B5EF4-FFF2-40B4-BE49-F238E27FC236}">
                <a16:creationId xmlns:a16="http://schemas.microsoft.com/office/drawing/2014/main" id="{1A957D33-4140-84A7-7D4D-6A593775DFDC}"/>
              </a:ext>
            </a:extLst>
          </p:cNvPr>
          <p:cNvGraphicFramePr>
            <a:graphicFrameLocks/>
          </p:cNvGraphicFramePr>
          <p:nvPr>
            <p:extLst>
              <p:ext uri="{D42A27DB-BD31-4B8C-83A1-F6EECF244321}">
                <p14:modId xmlns:p14="http://schemas.microsoft.com/office/powerpoint/2010/main" val="3205742736"/>
              </p:ext>
            </p:extLst>
          </p:nvPr>
        </p:nvGraphicFramePr>
        <p:xfrm>
          <a:off x="701525" y="1593011"/>
          <a:ext cx="6454793" cy="2969261"/>
        </p:xfrm>
        <a:graphic>
          <a:graphicData uri="http://schemas.openxmlformats.org/drawingml/2006/chart">
            <c:chart xmlns:c="http://schemas.openxmlformats.org/drawingml/2006/chart" xmlns:r="http://schemas.openxmlformats.org/officeDocument/2006/relationships" r:id="rId7"/>
          </a:graphicData>
        </a:graphic>
      </p:graphicFrame>
      <p:sp>
        <p:nvSpPr>
          <p:cNvPr id="17" name="Title 1">
            <a:extLst>
              <a:ext uri="{FF2B5EF4-FFF2-40B4-BE49-F238E27FC236}">
                <a16:creationId xmlns:a16="http://schemas.microsoft.com/office/drawing/2014/main" id="{D13A4DD9-FAB8-EA8B-EC48-F144D6172E1C}"/>
              </a:ext>
            </a:extLst>
          </p:cNvPr>
          <p:cNvSpPr txBox="1">
            <a:spLocks/>
          </p:cNvSpPr>
          <p:nvPr/>
        </p:nvSpPr>
        <p:spPr>
          <a:xfrm>
            <a:off x="701525" y="546100"/>
            <a:ext cx="10515600" cy="81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ED1B58"/>
                </a:solidFill>
                <a:latin typeface="Gill Sans Nova"/>
              </a:rPr>
              <a:t>AWARENESS </a:t>
            </a:r>
            <a:r>
              <a:rPr lang="en-US" sz="2800" b="1">
                <a:solidFill>
                  <a:srgbClr val="1C1E52"/>
                </a:solidFill>
                <a:latin typeface="Gill Sans Nova"/>
              </a:rPr>
              <a:t>IS NOT ENOUGH, SAFE SPACES </a:t>
            </a:r>
            <a:endParaRPr lang="en-GB" sz="2800" b="1">
              <a:solidFill>
                <a:srgbClr val="ED1B58"/>
              </a:solidFill>
              <a:latin typeface="Gill Sans Nova"/>
            </a:endParaRPr>
          </a:p>
          <a:p>
            <a:pPr>
              <a:lnSpc>
                <a:spcPct val="100000"/>
              </a:lnSpc>
            </a:pPr>
            <a:r>
              <a:rPr lang="en-US" sz="2800" b="1">
                <a:solidFill>
                  <a:srgbClr val="1C1E52"/>
                </a:solidFill>
                <a:latin typeface="Gill Sans Nova"/>
              </a:rPr>
              <a:t>NEEDED</a:t>
            </a:r>
            <a:endParaRPr lang="en-GB" sz="2800" b="1">
              <a:solidFill>
                <a:srgbClr val="ED1B58"/>
              </a:solidFill>
              <a:latin typeface="Gill Sans Nova"/>
            </a:endParaRPr>
          </a:p>
        </p:txBody>
      </p:sp>
      <p:sp>
        <p:nvSpPr>
          <p:cNvPr id="18" name="Content Placeholder 2">
            <a:extLst>
              <a:ext uri="{FF2B5EF4-FFF2-40B4-BE49-F238E27FC236}">
                <a16:creationId xmlns:a16="http://schemas.microsoft.com/office/drawing/2014/main" id="{F8A74FAE-28E9-CBC4-F3D1-F2DF70161B3E}"/>
              </a:ext>
            </a:extLst>
          </p:cNvPr>
          <p:cNvSpPr>
            <a:spLocks noGrp="1"/>
          </p:cNvSpPr>
          <p:nvPr>
            <p:ph idx="1"/>
          </p:nvPr>
        </p:nvSpPr>
        <p:spPr>
          <a:xfrm>
            <a:off x="866479" y="4639263"/>
            <a:ext cx="5892539" cy="1200510"/>
          </a:xfrm>
        </p:spPr>
        <p:txBody>
          <a:bodyPr>
            <a:normAutofit lnSpcReduction="10000"/>
          </a:bodyPr>
          <a:lstStyle/>
          <a:p>
            <a:pPr algn="just">
              <a:lnSpc>
                <a:spcPct val="100000"/>
              </a:lnSpc>
            </a:pPr>
            <a:r>
              <a:rPr lang="en-US" sz="1600" i="0" u="none" strike="noStrike">
                <a:solidFill>
                  <a:srgbClr val="1C1E52"/>
                </a:solidFill>
                <a:effectLst/>
              </a:rPr>
              <a:t>Overall, </a:t>
            </a:r>
            <a:r>
              <a:rPr lang="en-US" sz="1600" b="1" i="0" u="none" strike="noStrike">
                <a:solidFill>
                  <a:srgbClr val="ED1B58"/>
                </a:solidFill>
                <a:effectLst/>
              </a:rPr>
              <a:t>68.2% of women </a:t>
            </a:r>
            <a:r>
              <a:rPr lang="en-US" sz="1600" i="0" u="none" strike="noStrike">
                <a:solidFill>
                  <a:srgbClr val="1C1E52"/>
                </a:solidFill>
                <a:effectLst/>
              </a:rPr>
              <a:t>reported the violence experienced to </a:t>
            </a:r>
            <a:r>
              <a:rPr lang="en-US" sz="1600" b="1" i="0" u="none" strike="noStrike">
                <a:solidFill>
                  <a:srgbClr val="1C1E52"/>
                </a:solidFill>
                <a:effectLst/>
              </a:rPr>
              <a:t>a close person </a:t>
            </a:r>
            <a:r>
              <a:rPr lang="en-US" sz="1600" b="1">
                <a:solidFill>
                  <a:srgbClr val="1C1E52"/>
                </a:solidFill>
              </a:rPr>
              <a:t>or a service</a:t>
            </a:r>
            <a:r>
              <a:rPr lang="en-US" sz="1600">
                <a:solidFill>
                  <a:srgbClr val="1C1E52"/>
                </a:solidFill>
              </a:rPr>
              <a:t>. Only 26.7% of women reported it </a:t>
            </a:r>
            <a:r>
              <a:rPr lang="en-US" sz="1600" i="0" u="none" strike="noStrike">
                <a:solidFill>
                  <a:srgbClr val="1C1E52"/>
                </a:solidFill>
                <a:effectLst/>
              </a:rPr>
              <a:t>to health, social or support services or the police. A third of women (31.8%) still had not shared their experiences with </a:t>
            </a:r>
            <a:r>
              <a:rPr lang="en-US" sz="1600" b="1" i="0" u="none" strike="noStrike">
                <a:solidFill>
                  <a:srgbClr val="1C1E52"/>
                </a:solidFill>
                <a:effectLst/>
              </a:rPr>
              <a:t>anyon</a:t>
            </a:r>
            <a:r>
              <a:rPr lang="en-US" sz="1600" b="1">
                <a:solidFill>
                  <a:srgbClr val="1C1E52"/>
                </a:solidFill>
              </a:rPr>
              <a:t>e – before the survey.</a:t>
            </a:r>
            <a:endParaRPr lang="en-US" sz="1600" i="0" u="none" strike="noStrike">
              <a:solidFill>
                <a:srgbClr val="1C1E52"/>
              </a:solidFill>
              <a:effectLst/>
            </a:endParaRPr>
          </a:p>
          <a:p>
            <a:pPr algn="just">
              <a:lnSpc>
                <a:spcPct val="100000"/>
              </a:lnSpc>
            </a:pPr>
            <a:endParaRPr lang="en-US" sz="1600" i="0" u="none" strike="noStrike">
              <a:solidFill>
                <a:srgbClr val="1C1E52"/>
              </a:solidFill>
              <a:effectLst/>
            </a:endParaRPr>
          </a:p>
        </p:txBody>
      </p:sp>
      <p:pic>
        <p:nvPicPr>
          <p:cNvPr id="19" name="Graphic 18">
            <a:extLst>
              <a:ext uri="{FF2B5EF4-FFF2-40B4-BE49-F238E27FC236}">
                <a16:creationId xmlns:a16="http://schemas.microsoft.com/office/drawing/2014/main" id="{5C428B7A-6D06-3576-E4F6-CD6CEDF6A960}"/>
              </a:ext>
            </a:extLst>
          </p:cNvPr>
          <p:cNvPicPr>
            <a:picLocks noChangeAspect="1"/>
          </p:cNvPicPr>
          <p:nvPr/>
        </p:nvPicPr>
        <p:blipFill>
          <a:blip r:embed="rId8">
            <a:extLst>
              <a:ext uri="{96DAC541-7B7A-43D3-8B79-37D633B846F1}">
                <asvg:svgBlip xmlns:asvg="http://schemas.microsoft.com/office/drawing/2016/SVG/main" r:embed="rId9"/>
              </a:ext>
            </a:extLst>
          </a:blip>
          <a:srcRect l="16721" t="16721" r="16721" b="16721"/>
          <a:stretch/>
        </p:blipFill>
        <p:spPr>
          <a:xfrm>
            <a:off x="838200" y="4667545"/>
            <a:ext cx="302968" cy="302968"/>
          </a:xfrm>
          <a:prstGeom prst="rect">
            <a:avLst/>
          </a:prstGeom>
        </p:spPr>
      </p:pic>
      <p:graphicFrame>
        <p:nvGraphicFramePr>
          <p:cNvPr id="21" name="Chart 20">
            <a:extLst>
              <a:ext uri="{FF2B5EF4-FFF2-40B4-BE49-F238E27FC236}">
                <a16:creationId xmlns:a16="http://schemas.microsoft.com/office/drawing/2014/main" id="{AB55359B-2161-D1AE-24F3-F6DFC4633CC9}"/>
              </a:ext>
            </a:extLst>
          </p:cNvPr>
          <p:cNvGraphicFramePr>
            <a:graphicFrameLocks/>
          </p:cNvGraphicFramePr>
          <p:nvPr>
            <p:extLst>
              <p:ext uri="{D42A27DB-BD31-4B8C-83A1-F6EECF244321}">
                <p14:modId xmlns:p14="http://schemas.microsoft.com/office/powerpoint/2010/main" val="4115118010"/>
              </p:ext>
            </p:extLst>
          </p:nvPr>
        </p:nvGraphicFramePr>
        <p:xfrm>
          <a:off x="7383858" y="3295945"/>
          <a:ext cx="45720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22" name="Content Placeholder 2">
            <a:extLst>
              <a:ext uri="{FF2B5EF4-FFF2-40B4-BE49-F238E27FC236}">
                <a16:creationId xmlns:a16="http://schemas.microsoft.com/office/drawing/2014/main" id="{C4161030-E523-1213-5651-E53994B41A4A}"/>
              </a:ext>
            </a:extLst>
          </p:cNvPr>
          <p:cNvSpPr txBox="1">
            <a:spLocks/>
          </p:cNvSpPr>
          <p:nvPr/>
        </p:nvSpPr>
        <p:spPr>
          <a:xfrm>
            <a:off x="7111228" y="1743199"/>
            <a:ext cx="4214293" cy="1470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1400">
                <a:solidFill>
                  <a:srgbClr val="1C1E52"/>
                </a:solidFill>
              </a:rPr>
              <a:t>Awareness of official support services varies greatly from country to country.​ Overall, </a:t>
            </a:r>
            <a:r>
              <a:rPr lang="en-US" sz="1400" b="1">
                <a:solidFill>
                  <a:srgbClr val="ED1B58"/>
                </a:solidFill>
              </a:rPr>
              <a:t>74.3% of victims</a:t>
            </a:r>
            <a:r>
              <a:rPr lang="en-US" sz="1400" b="1">
                <a:solidFill>
                  <a:srgbClr val="1C1E52"/>
                </a:solidFill>
              </a:rPr>
              <a:t> </a:t>
            </a:r>
            <a:r>
              <a:rPr lang="en-US" sz="1400">
                <a:solidFill>
                  <a:srgbClr val="1C1E52"/>
                </a:solidFill>
              </a:rPr>
              <a:t>in the EU are </a:t>
            </a:r>
            <a:r>
              <a:rPr lang="en-US" sz="1400" b="1">
                <a:solidFill>
                  <a:srgbClr val="1C1E52"/>
                </a:solidFill>
              </a:rPr>
              <a:t>aware of the existence of support services</a:t>
            </a:r>
            <a:r>
              <a:rPr lang="en-US" sz="1400">
                <a:solidFill>
                  <a:srgbClr val="1C1E52"/>
                </a:solidFill>
              </a:rPr>
              <a:t>. However, the rate of contacting these services remains lower than what might be expected.</a:t>
            </a:r>
          </a:p>
        </p:txBody>
      </p:sp>
      <p:pic>
        <p:nvPicPr>
          <p:cNvPr id="23" name="Graphic 22">
            <a:extLst>
              <a:ext uri="{FF2B5EF4-FFF2-40B4-BE49-F238E27FC236}">
                <a16:creationId xmlns:a16="http://schemas.microsoft.com/office/drawing/2014/main" id="{972959B2-962B-CD35-0E85-4F968EBEAA04}"/>
              </a:ext>
            </a:extLst>
          </p:cNvPr>
          <p:cNvPicPr>
            <a:picLocks noChangeAspect="1"/>
          </p:cNvPicPr>
          <p:nvPr/>
        </p:nvPicPr>
        <p:blipFill>
          <a:blip r:embed="rId8">
            <a:extLst>
              <a:ext uri="{96DAC541-7B7A-43D3-8B79-37D633B846F1}">
                <asvg:svgBlip xmlns:asvg="http://schemas.microsoft.com/office/drawing/2016/SVG/main" r:embed="rId9"/>
              </a:ext>
            </a:extLst>
          </a:blip>
          <a:srcRect l="16721" t="16721" r="16721" b="16721"/>
          <a:stretch/>
        </p:blipFill>
        <p:spPr>
          <a:xfrm>
            <a:off x="7080890" y="1752626"/>
            <a:ext cx="302968" cy="302968"/>
          </a:xfrm>
          <a:prstGeom prst="rect">
            <a:avLst/>
          </a:prstGeom>
        </p:spPr>
      </p:pic>
    </p:spTree>
    <p:extLst>
      <p:ext uri="{BB962C8B-B14F-4D97-AF65-F5344CB8AC3E}">
        <p14:creationId xmlns:p14="http://schemas.microsoft.com/office/powerpoint/2010/main" val="118341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5D351-685F-482A-313B-C7ABAB010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5316F-7E1D-B1C9-BFE0-490877D88F07}"/>
              </a:ext>
            </a:extLst>
          </p:cNvPr>
          <p:cNvSpPr>
            <a:spLocks noGrp="1"/>
          </p:cNvSpPr>
          <p:nvPr>
            <p:ph type="title"/>
          </p:nvPr>
        </p:nvSpPr>
        <p:spPr/>
        <p:txBody>
          <a:bodyPr>
            <a:normAutofit/>
          </a:bodyPr>
          <a:lstStyle/>
          <a:p>
            <a:r>
              <a:rPr lang="en-GB" sz="3200" b="1">
                <a:latin typeface="Gill Sans Nova" panose="020B0602020104020203" pitchFamily="34" charset="0"/>
              </a:rPr>
              <a:t>Reporting and support</a:t>
            </a:r>
          </a:p>
        </p:txBody>
      </p:sp>
      <p:pic>
        <p:nvPicPr>
          <p:cNvPr id="4" name="Graphic 3">
            <a:extLst>
              <a:ext uri="{FF2B5EF4-FFF2-40B4-BE49-F238E27FC236}">
                <a16:creationId xmlns:a16="http://schemas.microsoft.com/office/drawing/2014/main" id="{13846196-7BF8-3B60-3110-1E7E52FD4D28}"/>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1BC8EFB0-4F0B-D6D1-79C7-9DE43F15E1CB}"/>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751C4155-2F38-DEC2-A24E-ADE560D37D78}"/>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rcRect l="21914" t="22733" r="50000" b="50000"/>
          <a:stretch/>
        </p:blipFill>
        <p:spPr>
          <a:xfrm>
            <a:off x="8286750" y="3066596"/>
            <a:ext cx="3905250" cy="3791404"/>
          </a:xfrm>
          <a:prstGeom prst="rect">
            <a:avLst/>
          </a:prstGeom>
        </p:spPr>
      </p:pic>
      <p:graphicFrame>
        <p:nvGraphicFramePr>
          <p:cNvPr id="6" name="Chart 5">
            <a:extLst>
              <a:ext uri="{FF2B5EF4-FFF2-40B4-BE49-F238E27FC236}">
                <a16:creationId xmlns:a16="http://schemas.microsoft.com/office/drawing/2014/main" id="{B2FAEBCA-0BCC-65E9-AD7D-8713AB5CAFCE}"/>
              </a:ext>
            </a:extLst>
          </p:cNvPr>
          <p:cNvGraphicFramePr>
            <a:graphicFrameLocks/>
          </p:cNvGraphicFramePr>
          <p:nvPr>
            <p:extLst>
              <p:ext uri="{D42A27DB-BD31-4B8C-83A1-F6EECF244321}">
                <p14:modId xmlns:p14="http://schemas.microsoft.com/office/powerpoint/2010/main" val="3442671432"/>
              </p:ext>
            </p:extLst>
          </p:nvPr>
        </p:nvGraphicFramePr>
        <p:xfrm>
          <a:off x="723900" y="2558473"/>
          <a:ext cx="4964942" cy="306123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Chart 7">
            <a:extLst>
              <a:ext uri="{FF2B5EF4-FFF2-40B4-BE49-F238E27FC236}">
                <a16:creationId xmlns:a16="http://schemas.microsoft.com/office/drawing/2014/main" id="{6327DA04-1753-DA81-51B2-CB7A60852D32}"/>
              </a:ext>
            </a:extLst>
          </p:cNvPr>
          <p:cNvGraphicFramePr>
            <a:graphicFrameLocks/>
          </p:cNvGraphicFramePr>
          <p:nvPr>
            <p:extLst>
              <p:ext uri="{D42A27DB-BD31-4B8C-83A1-F6EECF244321}">
                <p14:modId xmlns:p14="http://schemas.microsoft.com/office/powerpoint/2010/main" val="781899333"/>
              </p:ext>
            </p:extLst>
          </p:nvPr>
        </p:nvGraphicFramePr>
        <p:xfrm>
          <a:off x="6608668" y="2703058"/>
          <a:ext cx="4776715" cy="2920345"/>
        </p:xfrm>
        <a:graphic>
          <a:graphicData uri="http://schemas.openxmlformats.org/drawingml/2006/chart">
            <c:chart xmlns:c="http://schemas.openxmlformats.org/drawingml/2006/chart" xmlns:r="http://schemas.openxmlformats.org/officeDocument/2006/relationships" r:id="rId9"/>
          </a:graphicData>
        </a:graphic>
      </p:graphicFrame>
      <p:sp>
        <p:nvSpPr>
          <p:cNvPr id="9" name="TextBox 8">
            <a:extLst>
              <a:ext uri="{FF2B5EF4-FFF2-40B4-BE49-F238E27FC236}">
                <a16:creationId xmlns:a16="http://schemas.microsoft.com/office/drawing/2014/main" id="{B04CED3D-FCF7-6679-EFED-1ADE4B9D4782}"/>
              </a:ext>
            </a:extLst>
          </p:cNvPr>
          <p:cNvSpPr txBox="1"/>
          <p:nvPr/>
        </p:nvSpPr>
        <p:spPr>
          <a:xfrm>
            <a:off x="1005385" y="1728716"/>
            <a:ext cx="4785815" cy="646331"/>
          </a:xfrm>
          <a:prstGeom prst="rect">
            <a:avLst/>
          </a:prstGeom>
          <a:noFill/>
        </p:spPr>
        <p:txBody>
          <a:bodyPr wrap="square" lIns="91440" tIns="45720" rIns="91440" bIns="45720" rtlCol="0" anchor="t">
            <a:spAutoFit/>
          </a:bodyPr>
          <a:lstStyle/>
          <a:p>
            <a:r>
              <a:rPr lang="en-GB"/>
              <a:t>Women </a:t>
            </a:r>
            <a:r>
              <a:rPr lang="en-GB">
                <a:latin typeface="Gill Sans Nova"/>
              </a:rPr>
              <a:t>victims</a:t>
            </a:r>
            <a:r>
              <a:rPr lang="en-GB"/>
              <a:t> reporting and contacting authorities, EU-27 (%)</a:t>
            </a:r>
          </a:p>
        </p:txBody>
      </p:sp>
      <p:sp>
        <p:nvSpPr>
          <p:cNvPr id="10" name="TextBox 9">
            <a:extLst>
              <a:ext uri="{FF2B5EF4-FFF2-40B4-BE49-F238E27FC236}">
                <a16:creationId xmlns:a16="http://schemas.microsoft.com/office/drawing/2014/main" id="{7F08EF2E-7C77-70B4-FCA5-450D962A91AC}"/>
              </a:ext>
            </a:extLst>
          </p:cNvPr>
          <p:cNvSpPr txBox="1"/>
          <p:nvPr/>
        </p:nvSpPr>
        <p:spPr>
          <a:xfrm>
            <a:off x="6600967" y="1728716"/>
            <a:ext cx="4785815" cy="923330"/>
          </a:xfrm>
          <a:prstGeom prst="rect">
            <a:avLst/>
          </a:prstGeom>
          <a:noFill/>
        </p:spPr>
        <p:txBody>
          <a:bodyPr wrap="square" lIns="91440" tIns="45720" rIns="91440" bIns="45720" rtlCol="0" anchor="t">
            <a:spAutoFit/>
          </a:bodyPr>
          <a:lstStyle/>
          <a:p>
            <a:r>
              <a:rPr lang="en-GB"/>
              <a:t>Incidence of </a:t>
            </a:r>
            <a:r>
              <a:rPr lang="en-GB">
                <a:latin typeface="Gill Sans Nova"/>
              </a:rPr>
              <a:t>physical</a:t>
            </a:r>
            <a:r>
              <a:rPr lang="en-GB"/>
              <a:t> violence or threats, and/or sexual violence experienced by women, EU-27 (%)</a:t>
            </a:r>
          </a:p>
        </p:txBody>
      </p:sp>
    </p:spTree>
    <p:extLst>
      <p:ext uri="{BB962C8B-B14F-4D97-AF65-F5344CB8AC3E}">
        <p14:creationId xmlns:p14="http://schemas.microsoft.com/office/powerpoint/2010/main" val="94537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DC580-E0F0-64D1-1585-BB1C6A7C67A7}"/>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AF90592-ECAB-AC21-AC23-88B4B4A303DF}"/>
              </a:ext>
            </a:extLst>
          </p:cNvPr>
          <p:cNvGraphicFramePr>
            <a:graphicFrameLocks/>
          </p:cNvGraphicFramePr>
          <p:nvPr>
            <p:extLst>
              <p:ext uri="{D42A27DB-BD31-4B8C-83A1-F6EECF244321}">
                <p14:modId xmlns:p14="http://schemas.microsoft.com/office/powerpoint/2010/main" val="3026614715"/>
              </p:ext>
            </p:extLst>
          </p:nvPr>
        </p:nvGraphicFramePr>
        <p:xfrm>
          <a:off x="1277330" y="2285518"/>
          <a:ext cx="7243422" cy="34468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24C9D7D-32AC-466B-E5FC-106D34987551}"/>
              </a:ext>
            </a:extLst>
          </p:cNvPr>
          <p:cNvSpPr>
            <a:spLocks noGrp="1"/>
          </p:cNvSpPr>
          <p:nvPr>
            <p:ph type="title"/>
          </p:nvPr>
        </p:nvSpPr>
        <p:spPr/>
        <p:txBody>
          <a:bodyPr>
            <a:normAutofit/>
          </a:bodyPr>
          <a:lstStyle/>
          <a:p>
            <a:r>
              <a:rPr lang="en-GB" sz="3200">
                <a:latin typeface="Myriad Pro" panose="020B0503030403020204" pitchFamily="34" charset="0"/>
              </a:rPr>
              <a:t>Awareness of availability of support</a:t>
            </a:r>
          </a:p>
        </p:txBody>
      </p:sp>
      <p:pic>
        <p:nvPicPr>
          <p:cNvPr id="4" name="Graphic 3">
            <a:extLst>
              <a:ext uri="{FF2B5EF4-FFF2-40B4-BE49-F238E27FC236}">
                <a16:creationId xmlns:a16="http://schemas.microsoft.com/office/drawing/2014/main" id="{1151A5C8-551C-B1F3-54EE-42FBF06F379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DFC653B8-8B0D-33D9-F917-7845EB373450}"/>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F403134A-8694-1B03-4919-F1677BF21783}"/>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l="21914" t="22733" r="50000" b="50000"/>
          <a:stretch/>
        </p:blipFill>
        <p:spPr>
          <a:xfrm>
            <a:off x="8286750" y="3066596"/>
            <a:ext cx="3905250" cy="3791404"/>
          </a:xfrm>
          <a:prstGeom prst="rect">
            <a:avLst/>
          </a:prstGeom>
        </p:spPr>
      </p:pic>
      <p:sp>
        <p:nvSpPr>
          <p:cNvPr id="8" name="TextBox 7">
            <a:extLst>
              <a:ext uri="{FF2B5EF4-FFF2-40B4-BE49-F238E27FC236}">
                <a16:creationId xmlns:a16="http://schemas.microsoft.com/office/drawing/2014/main" id="{6D160665-9760-FE8D-7543-0390E25D578B}"/>
              </a:ext>
            </a:extLst>
          </p:cNvPr>
          <p:cNvSpPr txBox="1"/>
          <p:nvPr/>
        </p:nvSpPr>
        <p:spPr>
          <a:xfrm>
            <a:off x="674451" y="1362188"/>
            <a:ext cx="7846301" cy="646331"/>
          </a:xfrm>
          <a:prstGeom prst="rect">
            <a:avLst/>
          </a:prstGeom>
          <a:noFill/>
        </p:spPr>
        <p:txBody>
          <a:bodyPr wrap="square" rtlCol="0">
            <a:spAutoFit/>
          </a:bodyPr>
          <a:lstStyle/>
          <a:p>
            <a:r>
              <a:rPr lang="en-GB" sz="1800">
                <a:latin typeface="Myriad Pro" panose="020B0503030403020204" pitchFamily="34" charset="0"/>
              </a:rPr>
              <a:t>Awareness of existing support </a:t>
            </a:r>
            <a:r>
              <a:rPr lang="en-GB">
                <a:latin typeface="Myriad Pro" panose="020B0503030403020204" pitchFamily="34" charset="0"/>
              </a:rPr>
              <a:t>services among women </a:t>
            </a:r>
            <a:r>
              <a:rPr lang="en-GB" sz="1800">
                <a:latin typeface="Myriad Pro" panose="020B0503030403020204" pitchFamily="34" charset="0"/>
              </a:rPr>
              <a:t>who have experienced physical violence or threats, </a:t>
            </a:r>
            <a:r>
              <a:rPr lang="en-GB">
                <a:latin typeface="Myriad Pro" panose="020B0503030403020204" pitchFamily="34" charset="0"/>
              </a:rPr>
              <a:t>and/or sexual violence </a:t>
            </a:r>
            <a:r>
              <a:rPr lang="en-GB" sz="1800">
                <a:latin typeface="Myriad Pro" panose="020B0503030403020204" pitchFamily="34" charset="0"/>
              </a:rPr>
              <a:t>by any perpetrator (%)</a:t>
            </a:r>
            <a:endParaRPr lang="en-GB"/>
          </a:p>
        </p:txBody>
      </p:sp>
      <p:sp>
        <p:nvSpPr>
          <p:cNvPr id="9" name="TextBox 8">
            <a:extLst>
              <a:ext uri="{FF2B5EF4-FFF2-40B4-BE49-F238E27FC236}">
                <a16:creationId xmlns:a16="http://schemas.microsoft.com/office/drawing/2014/main" id="{3C3584D1-A053-1B82-37A0-FAF79DE40763}"/>
              </a:ext>
            </a:extLst>
          </p:cNvPr>
          <p:cNvSpPr txBox="1"/>
          <p:nvPr/>
        </p:nvSpPr>
        <p:spPr>
          <a:xfrm>
            <a:off x="8753582" y="1583140"/>
            <a:ext cx="3274645" cy="1200329"/>
          </a:xfrm>
          <a:prstGeom prst="rect">
            <a:avLst/>
          </a:prstGeom>
          <a:noFill/>
        </p:spPr>
        <p:txBody>
          <a:bodyPr wrap="square" rtlCol="0">
            <a:spAutoFit/>
          </a:bodyPr>
          <a:lstStyle/>
          <a:p>
            <a:pPr marL="285750" indent="-285750">
              <a:buFont typeface="Arial" panose="020B0604020202020204" pitchFamily="34" charset="0"/>
              <a:buChar char="•"/>
            </a:pPr>
            <a:r>
              <a:rPr lang="en-GB" b="1">
                <a:solidFill>
                  <a:srgbClr val="ED1B58"/>
                </a:solidFill>
              </a:rPr>
              <a:t>1 in 4 victims </a:t>
            </a:r>
            <a:r>
              <a:rPr lang="en-GB"/>
              <a:t>in EU-27 are not aware of the support services available in their country</a:t>
            </a:r>
          </a:p>
        </p:txBody>
      </p:sp>
    </p:spTree>
    <p:extLst>
      <p:ext uri="{BB962C8B-B14F-4D97-AF65-F5344CB8AC3E}">
        <p14:creationId xmlns:p14="http://schemas.microsoft.com/office/powerpoint/2010/main" val="422316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C2A9-482D-407C-7101-7BD9FEF621C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3BD6D95-4B64-977C-89C8-5F6D66AF843E}"/>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F700C964-FF2B-5B0B-68E9-0C98411236A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EC426253-A8B6-8DF5-365E-EF618C85130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ED6476F4-7DDC-1AA4-D424-25C6E626A600}"/>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
        <p:nvSpPr>
          <p:cNvPr id="8" name="Title 1">
            <a:extLst>
              <a:ext uri="{FF2B5EF4-FFF2-40B4-BE49-F238E27FC236}">
                <a16:creationId xmlns:a16="http://schemas.microsoft.com/office/drawing/2014/main" id="{2153BDC0-F447-941E-C72A-9962659584B6}"/>
              </a:ext>
            </a:extLst>
          </p:cNvPr>
          <p:cNvSpPr txBox="1">
            <a:spLocks/>
          </p:cNvSpPr>
          <p:nvPr/>
        </p:nvSpPr>
        <p:spPr>
          <a:xfrm>
            <a:off x="1012517" y="2786119"/>
            <a:ext cx="5331722" cy="147436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tx1"/>
                </a:solidFill>
                <a:latin typeface="Myriad Pro" panose="020B0503030403020204" pitchFamily="34" charset="0"/>
                <a:ea typeface="+mj-ea"/>
                <a:cs typeface="+mj-cs"/>
              </a:defRPr>
            </a:lvl1pPr>
          </a:lstStyle>
          <a:p>
            <a:r>
              <a:rPr lang="en-US" sz="3200" b="1">
                <a:solidFill>
                  <a:srgbClr val="1C1E52"/>
                </a:solidFill>
                <a:latin typeface="Gill Sans Nova"/>
              </a:rPr>
              <a:t>INTERSECTIONAL ASPECTS AND THE HIGHER RISKS FACED BY </a:t>
            </a:r>
            <a:r>
              <a:rPr lang="en-US" sz="3200" b="1">
                <a:solidFill>
                  <a:srgbClr val="ED1B58"/>
                </a:solidFill>
                <a:latin typeface="Gill Sans Nova"/>
              </a:rPr>
              <a:t>YOUNG WOMEN</a:t>
            </a:r>
            <a:endParaRPr lang="en-GB" sz="3200" b="1">
              <a:solidFill>
                <a:srgbClr val="ED1B58"/>
              </a:solidFill>
              <a:latin typeface="Gill Sans Nova"/>
            </a:endParaRPr>
          </a:p>
        </p:txBody>
      </p:sp>
    </p:spTree>
    <p:extLst>
      <p:ext uri="{BB962C8B-B14F-4D97-AF65-F5344CB8AC3E}">
        <p14:creationId xmlns:p14="http://schemas.microsoft.com/office/powerpoint/2010/main" val="404446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FD56-1F15-14C6-2F04-3B0A8199FE18}"/>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CB6222AD-E753-568E-3BA6-32E37EA6704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650578" y="5839773"/>
            <a:ext cx="4686300" cy="472127"/>
          </a:xfrm>
          <a:prstGeom prst="rect">
            <a:avLst/>
          </a:prstGeom>
        </p:spPr>
      </p:pic>
      <p:pic>
        <p:nvPicPr>
          <p:cNvPr id="5" name="Graphic 4">
            <a:extLst>
              <a:ext uri="{FF2B5EF4-FFF2-40B4-BE49-F238E27FC236}">
                <a16:creationId xmlns:a16="http://schemas.microsoft.com/office/drawing/2014/main" id="{5568820E-E153-FA02-430B-6EE125A1735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444500" y="5751966"/>
            <a:ext cx="1903121" cy="668564"/>
          </a:xfrm>
          <a:prstGeom prst="rect">
            <a:avLst/>
          </a:prstGeom>
        </p:spPr>
      </p:pic>
      <p:sp>
        <p:nvSpPr>
          <p:cNvPr id="7" name="Rectangle 6">
            <a:extLst>
              <a:ext uri="{FF2B5EF4-FFF2-40B4-BE49-F238E27FC236}">
                <a16:creationId xmlns:a16="http://schemas.microsoft.com/office/drawing/2014/main" id="{6F8978E7-62AE-97D9-3D80-C6B2469AAB5F}"/>
              </a:ext>
            </a:extLst>
          </p:cNvPr>
          <p:cNvSpPr>
            <a:spLocks noGrp="1" noRot="1" noMove="1" noResize="1" noEditPoints="1" noAdjustHandles="1" noChangeArrowheads="1" noChangeShapeType="1"/>
          </p:cNvSpPr>
          <p:nvPr/>
        </p:nvSpPr>
        <p:spPr>
          <a:xfrm>
            <a:off x="8033534" y="0"/>
            <a:ext cx="4158465" cy="6858000"/>
          </a:xfrm>
          <a:prstGeom prst="rect">
            <a:avLst/>
          </a:prstGeom>
          <a:solidFill>
            <a:srgbClr val="ED1B5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Gill Sans Nova"/>
            </a:endParaRPr>
          </a:p>
        </p:txBody>
      </p:sp>
      <p:pic>
        <p:nvPicPr>
          <p:cNvPr id="8" name="Graphic 7">
            <a:extLst>
              <a:ext uri="{FF2B5EF4-FFF2-40B4-BE49-F238E27FC236}">
                <a16:creationId xmlns:a16="http://schemas.microsoft.com/office/drawing/2014/main" id="{09616030-B32E-6A13-5D1B-C0BE59F981BC}"/>
              </a:ext>
            </a:extLst>
          </p:cNvPr>
          <p:cNvPicPr>
            <a:picLocks noChangeAspect="1"/>
          </p:cNvPicPr>
          <p:nvPr/>
        </p:nvPicPr>
        <p:blipFill>
          <a:blip r:embed="rId7">
            <a:extLst>
              <a:ext uri="{96DAC541-7B7A-43D3-8B79-37D633B846F1}">
                <asvg:svgBlip xmlns:asvg="http://schemas.microsoft.com/office/drawing/2016/SVG/main" r:embed="rId8"/>
              </a:ext>
            </a:extLst>
          </a:blip>
          <a:srcRect l="62184" t="14426" r="11666" b="37737"/>
          <a:stretch/>
        </p:blipFill>
        <p:spPr>
          <a:xfrm flipH="1">
            <a:off x="8033534" y="0"/>
            <a:ext cx="4158465" cy="6858000"/>
          </a:xfrm>
          <a:prstGeom prst="rect">
            <a:avLst/>
          </a:prstGeom>
        </p:spPr>
      </p:pic>
      <p:sp>
        <p:nvSpPr>
          <p:cNvPr id="11" name="Content Placeholder 2">
            <a:extLst>
              <a:ext uri="{FF2B5EF4-FFF2-40B4-BE49-F238E27FC236}">
                <a16:creationId xmlns:a16="http://schemas.microsoft.com/office/drawing/2014/main" id="{4F303360-4868-36F6-A0BE-ABC5168D3BBD}"/>
              </a:ext>
            </a:extLst>
          </p:cNvPr>
          <p:cNvSpPr txBox="1">
            <a:spLocks/>
          </p:cNvSpPr>
          <p:nvPr/>
        </p:nvSpPr>
        <p:spPr>
          <a:xfrm>
            <a:off x="5086197" y="1897903"/>
            <a:ext cx="2655969" cy="12011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400">
                <a:solidFill>
                  <a:srgbClr val="1C1E52"/>
                </a:solidFill>
                <a:latin typeface="Gill Sans Nova"/>
              </a:rPr>
              <a:t>Prevalence seems to  be lower for women 65-74 years old.​ </a:t>
            </a:r>
            <a:r>
              <a:rPr lang="en-US" sz="1400" b="1">
                <a:solidFill>
                  <a:srgbClr val="ED1B58"/>
                </a:solidFill>
                <a:latin typeface="Gill Sans Nova"/>
              </a:rPr>
              <a:t>Younger women </a:t>
            </a:r>
            <a:r>
              <a:rPr lang="en-US" sz="1400">
                <a:solidFill>
                  <a:srgbClr val="1C1E52"/>
                </a:solidFill>
                <a:latin typeface="Gill Sans Nova"/>
              </a:rPr>
              <a:t>disclosed a </a:t>
            </a:r>
            <a:r>
              <a:rPr lang="en-US" sz="1400" b="1">
                <a:solidFill>
                  <a:srgbClr val="1C1E52"/>
                </a:solidFill>
                <a:latin typeface="Gill Sans Nova"/>
              </a:rPr>
              <a:t>high rate </a:t>
            </a:r>
            <a:r>
              <a:rPr lang="en-US" sz="1400">
                <a:solidFill>
                  <a:srgbClr val="1C1E52"/>
                </a:solidFill>
                <a:latin typeface="Gill Sans Nova"/>
              </a:rPr>
              <a:t>of violence, especially in MS where the overall prevalence is high.​</a:t>
            </a:r>
          </a:p>
        </p:txBody>
      </p:sp>
      <p:pic>
        <p:nvPicPr>
          <p:cNvPr id="12" name="Graphic 11">
            <a:extLst>
              <a:ext uri="{FF2B5EF4-FFF2-40B4-BE49-F238E27FC236}">
                <a16:creationId xmlns:a16="http://schemas.microsoft.com/office/drawing/2014/main" id="{CB618767-0871-7213-6907-12860203270C}"/>
              </a:ext>
            </a:extLst>
          </p:cNvPr>
          <p:cNvPicPr>
            <a:picLocks noChangeAspect="1"/>
          </p:cNvPicPr>
          <p:nvPr/>
        </p:nvPicPr>
        <p:blipFill>
          <a:blip r:embed="rId9">
            <a:extLst>
              <a:ext uri="{96DAC541-7B7A-43D3-8B79-37D633B846F1}">
                <asvg:svgBlip xmlns:asvg="http://schemas.microsoft.com/office/drawing/2016/SVG/main" r:embed="rId10"/>
              </a:ext>
            </a:extLst>
          </a:blip>
          <a:srcRect l="16721" t="16721" r="16721" b="16721"/>
          <a:stretch/>
        </p:blipFill>
        <p:spPr>
          <a:xfrm>
            <a:off x="5129166" y="1594935"/>
            <a:ext cx="317427" cy="302968"/>
          </a:xfrm>
          <a:prstGeom prst="rect">
            <a:avLst/>
          </a:prstGeom>
        </p:spPr>
      </p:pic>
      <mc:AlternateContent xmlns:mc="http://schemas.openxmlformats.org/markup-compatibility/2006" xmlns:cx2="http://schemas.microsoft.com/office/drawing/2015/10/21/chartex">
        <mc:Choice Requires="cx2">
          <p:graphicFrame>
            <p:nvGraphicFramePr>
              <p:cNvPr id="13" name="Chart 12">
                <a:extLst>
                  <a:ext uri="{FF2B5EF4-FFF2-40B4-BE49-F238E27FC236}">
                    <a16:creationId xmlns:a16="http://schemas.microsoft.com/office/drawing/2014/main" id="{7BFE8308-B22E-DED9-D31C-0ADBDE9F2C91}"/>
                  </a:ext>
                </a:extLst>
              </p:cNvPr>
              <p:cNvGraphicFramePr/>
              <p:nvPr/>
            </p:nvGraphicFramePr>
            <p:xfrm>
              <a:off x="513028" y="1437749"/>
              <a:ext cx="4449497" cy="1991252"/>
            </p:xfrm>
            <a:graphic>
              <a:graphicData uri="http://schemas.microsoft.com/office/drawing/2014/chartex">
                <cx:chart xmlns:cx="http://schemas.microsoft.com/office/drawing/2014/chartex" xmlns:r="http://schemas.openxmlformats.org/officeDocument/2006/relationships" r:id="rId11"/>
              </a:graphicData>
            </a:graphic>
          </p:graphicFrame>
        </mc:Choice>
        <mc:Fallback xmlns="">
          <p:pic>
            <p:nvPicPr>
              <p:cNvPr id="13" name="Chart 12">
                <a:extLst>
                  <a:ext uri="{FF2B5EF4-FFF2-40B4-BE49-F238E27FC236}">
                    <a16:creationId xmlns:a16="http://schemas.microsoft.com/office/drawing/2014/main" id="{7BFE8308-B22E-DED9-D31C-0ADBDE9F2C91}"/>
                  </a:ext>
                </a:extLst>
              </p:cNvPr>
              <p:cNvPicPr>
                <a:picLocks noGrp="1" noRot="1" noChangeAspect="1" noMove="1" noResize="1" noEditPoints="1" noAdjustHandles="1" noChangeArrowheads="1" noChangeShapeType="1"/>
              </p:cNvPicPr>
              <p:nvPr/>
            </p:nvPicPr>
            <p:blipFill>
              <a:blip r:embed="rId13"/>
              <a:stretch>
                <a:fillRect/>
              </a:stretch>
            </p:blipFill>
            <p:spPr>
              <a:xfrm>
                <a:off x="513028" y="1437749"/>
                <a:ext cx="4449497" cy="1991252"/>
              </a:xfrm>
              <a:prstGeom prst="rect">
                <a:avLst/>
              </a:prstGeom>
            </p:spPr>
          </p:pic>
        </mc:Fallback>
      </mc:AlternateContent>
      <p:sp>
        <p:nvSpPr>
          <p:cNvPr id="16" name="Title 1">
            <a:extLst>
              <a:ext uri="{FF2B5EF4-FFF2-40B4-BE49-F238E27FC236}">
                <a16:creationId xmlns:a16="http://schemas.microsoft.com/office/drawing/2014/main" id="{2DEB1338-0C47-0158-F811-978D9D4656E0}"/>
              </a:ext>
            </a:extLst>
          </p:cNvPr>
          <p:cNvSpPr txBox="1">
            <a:spLocks/>
          </p:cNvSpPr>
          <p:nvPr/>
        </p:nvSpPr>
        <p:spPr>
          <a:xfrm>
            <a:off x="443999" y="331214"/>
            <a:ext cx="6887170" cy="1036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1C1E52"/>
                </a:solidFill>
                <a:latin typeface="Gill Sans Nova"/>
              </a:rPr>
              <a:t>WOMEN WHO HAVE EXPERIENCED VIOLENCE BY ANY PERPETRATOR</a:t>
            </a:r>
            <a:endParaRPr lang="en-GB" sz="2800" b="1">
              <a:solidFill>
                <a:srgbClr val="1C1E52"/>
              </a:solidFill>
              <a:latin typeface="Gill Sans Nova"/>
            </a:endParaRPr>
          </a:p>
        </p:txBody>
      </p:sp>
      <p:sp>
        <p:nvSpPr>
          <p:cNvPr id="21" name="Title 1">
            <a:extLst>
              <a:ext uri="{FF2B5EF4-FFF2-40B4-BE49-F238E27FC236}">
                <a16:creationId xmlns:a16="http://schemas.microsoft.com/office/drawing/2014/main" id="{A6B9C28E-05D2-2538-29FB-2265084127E2}"/>
              </a:ext>
            </a:extLst>
          </p:cNvPr>
          <p:cNvSpPr txBox="1">
            <a:spLocks/>
          </p:cNvSpPr>
          <p:nvPr/>
        </p:nvSpPr>
        <p:spPr>
          <a:xfrm>
            <a:off x="5446593" y="1529856"/>
            <a:ext cx="2295573" cy="43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ED1B58"/>
                </a:solidFill>
                <a:latin typeface="Gill Sans Nova"/>
              </a:rPr>
              <a:t>BY AGE GROUP</a:t>
            </a:r>
            <a:endParaRPr lang="en-GB" sz="2000" b="1">
              <a:solidFill>
                <a:srgbClr val="ED1B58"/>
              </a:solidFill>
              <a:latin typeface="Gill Sans Nova"/>
            </a:endParaRPr>
          </a:p>
        </p:txBody>
      </p:sp>
      <p:sp>
        <p:nvSpPr>
          <p:cNvPr id="22" name="Content Placeholder 2">
            <a:extLst>
              <a:ext uri="{FF2B5EF4-FFF2-40B4-BE49-F238E27FC236}">
                <a16:creationId xmlns:a16="http://schemas.microsoft.com/office/drawing/2014/main" id="{A407757D-76C9-5F93-38C1-1F43CB64F71C}"/>
              </a:ext>
            </a:extLst>
          </p:cNvPr>
          <p:cNvSpPr txBox="1">
            <a:spLocks/>
          </p:cNvSpPr>
          <p:nvPr/>
        </p:nvSpPr>
        <p:spPr>
          <a:xfrm>
            <a:off x="443999" y="4059366"/>
            <a:ext cx="3108825" cy="13608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400">
                <a:solidFill>
                  <a:srgbClr val="1C1E52"/>
                </a:solidFill>
                <a:latin typeface="Gill Sans Nova"/>
              </a:rPr>
              <a:t>Women with </a:t>
            </a:r>
            <a:r>
              <a:rPr lang="en-US" sz="1400" b="1">
                <a:solidFill>
                  <a:srgbClr val="ED1B58"/>
                </a:solidFill>
                <a:latin typeface="Gill Sans Nova"/>
              </a:rPr>
              <a:t>tertiary education </a:t>
            </a:r>
            <a:r>
              <a:rPr lang="en-US" sz="1400">
                <a:solidFill>
                  <a:srgbClr val="1C1E52"/>
                </a:solidFill>
                <a:latin typeface="Gill Sans Nova"/>
              </a:rPr>
              <a:t>disclosed more</a:t>
            </a:r>
            <a:r>
              <a:rPr lang="en-US" sz="1400" b="1">
                <a:solidFill>
                  <a:srgbClr val="1C1E52"/>
                </a:solidFill>
                <a:latin typeface="Gill Sans Nova"/>
              </a:rPr>
              <a:t> non-partner violence</a:t>
            </a:r>
            <a:r>
              <a:rPr lang="en-US" sz="1400">
                <a:solidFill>
                  <a:srgbClr val="1C1E52"/>
                </a:solidFill>
                <a:latin typeface="Gill Sans Nova"/>
              </a:rPr>
              <a:t>. Intimate partner and domestic violence prevalence resulted similar across different education levels. </a:t>
            </a:r>
          </a:p>
        </p:txBody>
      </p:sp>
      <p:pic>
        <p:nvPicPr>
          <p:cNvPr id="23" name="Graphic 22">
            <a:extLst>
              <a:ext uri="{FF2B5EF4-FFF2-40B4-BE49-F238E27FC236}">
                <a16:creationId xmlns:a16="http://schemas.microsoft.com/office/drawing/2014/main" id="{C2D66765-E301-C087-BB58-CF4F36AB280E}"/>
              </a:ext>
            </a:extLst>
          </p:cNvPr>
          <p:cNvPicPr>
            <a:picLocks noChangeAspect="1"/>
          </p:cNvPicPr>
          <p:nvPr/>
        </p:nvPicPr>
        <p:blipFill>
          <a:blip r:embed="rId9">
            <a:extLst>
              <a:ext uri="{96DAC541-7B7A-43D3-8B79-37D633B846F1}">
                <asvg:svgBlip xmlns:asvg="http://schemas.microsoft.com/office/drawing/2016/SVG/main" r:embed="rId10"/>
              </a:ext>
            </a:extLst>
          </a:blip>
          <a:srcRect l="16721" t="16721" r="16721" b="16721"/>
          <a:stretch/>
        </p:blipFill>
        <p:spPr>
          <a:xfrm>
            <a:off x="486969" y="3691319"/>
            <a:ext cx="317427" cy="302968"/>
          </a:xfrm>
          <a:prstGeom prst="rect">
            <a:avLst/>
          </a:prstGeom>
        </p:spPr>
      </p:pic>
      <p:sp>
        <p:nvSpPr>
          <p:cNvPr id="24" name="Title 1">
            <a:extLst>
              <a:ext uri="{FF2B5EF4-FFF2-40B4-BE49-F238E27FC236}">
                <a16:creationId xmlns:a16="http://schemas.microsoft.com/office/drawing/2014/main" id="{B40429A2-F24C-358D-6379-44C50E01EF42}"/>
              </a:ext>
            </a:extLst>
          </p:cNvPr>
          <p:cNvSpPr txBox="1">
            <a:spLocks/>
          </p:cNvSpPr>
          <p:nvPr/>
        </p:nvSpPr>
        <p:spPr>
          <a:xfrm>
            <a:off x="804396" y="3626240"/>
            <a:ext cx="2295573" cy="43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ED1B58"/>
                </a:solidFill>
                <a:latin typeface="Gill Sans Nova"/>
              </a:rPr>
              <a:t>BY EDUCATION</a:t>
            </a:r>
            <a:endParaRPr lang="en-GB" sz="2000" b="1">
              <a:solidFill>
                <a:srgbClr val="ED1B58"/>
              </a:solidFill>
              <a:latin typeface="Gill Sans Nova"/>
            </a:endParaRPr>
          </a:p>
        </p:txBody>
      </p:sp>
      <p:graphicFrame>
        <p:nvGraphicFramePr>
          <p:cNvPr id="25" name="Chart 24">
            <a:extLst>
              <a:ext uri="{FF2B5EF4-FFF2-40B4-BE49-F238E27FC236}">
                <a16:creationId xmlns:a16="http://schemas.microsoft.com/office/drawing/2014/main" id="{85B64CC2-62BE-DADA-27FF-37F0FD102DCC}"/>
              </a:ext>
            </a:extLst>
          </p:cNvPr>
          <p:cNvGraphicFramePr>
            <a:graphicFrameLocks/>
          </p:cNvGraphicFramePr>
          <p:nvPr>
            <p:extLst>
              <p:ext uri="{D42A27DB-BD31-4B8C-83A1-F6EECF244321}">
                <p14:modId xmlns:p14="http://schemas.microsoft.com/office/powerpoint/2010/main" val="1319369291"/>
              </p:ext>
            </p:extLst>
          </p:nvPr>
        </p:nvGraphicFramePr>
        <p:xfrm>
          <a:off x="3887971" y="3206194"/>
          <a:ext cx="4155451" cy="254288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77759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DF04-5141-6343-9A03-5D0A63F9B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C4848-2251-DB0F-AA3B-A6D042D05E87}"/>
              </a:ext>
            </a:extLst>
          </p:cNvPr>
          <p:cNvSpPr>
            <a:spLocks noGrp="1"/>
          </p:cNvSpPr>
          <p:nvPr>
            <p:ph type="title"/>
          </p:nvPr>
        </p:nvSpPr>
        <p:spPr>
          <a:xfrm>
            <a:off x="838200" y="546100"/>
            <a:ext cx="10515600" cy="1144588"/>
          </a:xfrm>
        </p:spPr>
        <p:txBody>
          <a:bodyPr>
            <a:normAutofit/>
          </a:bodyPr>
          <a:lstStyle/>
          <a:p>
            <a:r>
              <a:rPr lang="en-GB" sz="3600" b="1">
                <a:solidFill>
                  <a:srgbClr val="1C1E52"/>
                </a:solidFill>
                <a:latin typeface="Myriad Pro"/>
              </a:rPr>
              <a:t>Why</a:t>
            </a:r>
            <a:r>
              <a:rPr lang="en-GB" sz="3600" b="1">
                <a:latin typeface="Myriad Pro"/>
              </a:rPr>
              <a:t> gender-based violence data?</a:t>
            </a:r>
          </a:p>
        </p:txBody>
      </p:sp>
      <p:sp>
        <p:nvSpPr>
          <p:cNvPr id="3" name="Content Placeholder 2">
            <a:extLst>
              <a:ext uri="{FF2B5EF4-FFF2-40B4-BE49-F238E27FC236}">
                <a16:creationId xmlns:a16="http://schemas.microsoft.com/office/drawing/2014/main" id="{C2644D1A-767F-910F-5AD5-370F8F40374C}"/>
              </a:ext>
            </a:extLst>
          </p:cNvPr>
          <p:cNvSpPr>
            <a:spLocks noGrp="1"/>
          </p:cNvSpPr>
          <p:nvPr>
            <p:ph idx="1"/>
          </p:nvPr>
        </p:nvSpPr>
        <p:spPr>
          <a:xfrm>
            <a:off x="552893" y="1690688"/>
            <a:ext cx="7177685" cy="3636223"/>
          </a:xfrm>
        </p:spPr>
        <p:txBody>
          <a:bodyPr vert="horz" lIns="91440" tIns="45720" rIns="91440" bIns="45720" rtlCol="0" anchor="t">
            <a:normAutofit/>
          </a:bodyPr>
          <a:lstStyle/>
          <a:p>
            <a:pPr>
              <a:lnSpc>
                <a:spcPct val="100000"/>
              </a:lnSpc>
            </a:pPr>
            <a:r>
              <a:rPr lang="en-US" sz="2400">
                <a:latin typeface="Gill Sans Nova"/>
                <a:ea typeface="Calibri"/>
                <a:cs typeface="Calibri"/>
              </a:rPr>
              <a:t>To estimate the </a:t>
            </a:r>
            <a:r>
              <a:rPr lang="en-US" sz="2400" b="1">
                <a:solidFill>
                  <a:srgbClr val="ED1B58"/>
                </a:solidFill>
                <a:latin typeface="Gill Sans Nova"/>
                <a:ea typeface="Calibri"/>
                <a:cs typeface="Calibri"/>
              </a:rPr>
              <a:t>prevalence of gender-based violence</a:t>
            </a:r>
            <a:r>
              <a:rPr lang="en-US" sz="2400">
                <a:solidFill>
                  <a:srgbClr val="ED1B58"/>
                </a:solidFill>
                <a:latin typeface="Gill Sans Nova"/>
                <a:ea typeface="Calibri"/>
                <a:cs typeface="Calibri"/>
              </a:rPr>
              <a:t> </a:t>
            </a:r>
            <a:r>
              <a:rPr lang="en-US" sz="2400">
                <a:latin typeface="Gill Sans Nova"/>
                <a:ea typeface="Calibri"/>
                <a:cs typeface="Calibri"/>
              </a:rPr>
              <a:t>across the European Union based on population survey</a:t>
            </a:r>
          </a:p>
          <a:p>
            <a:pPr>
              <a:lnSpc>
                <a:spcPct val="100000"/>
              </a:lnSpc>
            </a:pPr>
            <a:r>
              <a:rPr lang="en-US" sz="2400">
                <a:latin typeface="Gill Sans Nova"/>
                <a:ea typeface="Calibri"/>
                <a:cs typeface="Calibri"/>
              </a:rPr>
              <a:t>The </a:t>
            </a:r>
            <a:r>
              <a:rPr lang="en-US" sz="2400" b="1">
                <a:solidFill>
                  <a:srgbClr val="ED1B58"/>
                </a:solidFill>
                <a:latin typeface="Gill Sans Nova"/>
                <a:ea typeface="Calibri"/>
                <a:cs typeface="Calibri"/>
              </a:rPr>
              <a:t>EU gender equality strategy 2020-2025</a:t>
            </a:r>
            <a:endParaRPr lang="en-US" sz="2400">
              <a:latin typeface="Gill Sans Nova"/>
              <a:ea typeface="Calibri"/>
              <a:cs typeface="Calibri"/>
            </a:endParaRPr>
          </a:p>
          <a:p>
            <a:pPr>
              <a:lnSpc>
                <a:spcPct val="100000"/>
              </a:lnSpc>
            </a:pPr>
            <a:r>
              <a:rPr lang="en-US" sz="2400">
                <a:latin typeface="Gill Sans Nova"/>
                <a:ea typeface="Calibri"/>
                <a:cs typeface="Calibri"/>
              </a:rPr>
              <a:t>Need for regular data collection highlighted in:</a:t>
            </a:r>
          </a:p>
          <a:p>
            <a:pPr lvl="1">
              <a:lnSpc>
                <a:spcPct val="100000"/>
              </a:lnSpc>
              <a:buFont typeface="Courier New" panose="020B0604020202020204" pitchFamily="34" charset="0"/>
              <a:buChar char="o"/>
            </a:pPr>
            <a:r>
              <a:rPr lang="en-US" sz="2000">
                <a:latin typeface="Gill Sans Nova"/>
                <a:ea typeface="Calibri"/>
                <a:cs typeface="Calibri"/>
              </a:rPr>
              <a:t>Istanbul Convention, EU joined in 2023</a:t>
            </a:r>
          </a:p>
          <a:p>
            <a:pPr lvl="1">
              <a:lnSpc>
                <a:spcPct val="100000"/>
              </a:lnSpc>
              <a:buFont typeface="Courier New" panose="020B0604020202020204" pitchFamily="34" charset="0"/>
              <a:buChar char="o"/>
            </a:pPr>
            <a:r>
              <a:rPr lang="en-US" sz="2000">
                <a:latin typeface="Gill Sans Nova"/>
                <a:ea typeface="Calibri"/>
                <a:cs typeface="Calibri"/>
              </a:rPr>
              <a:t>The Directive 2024/1385 on combating violence against women and domestic violence </a:t>
            </a:r>
          </a:p>
        </p:txBody>
      </p:sp>
      <p:pic>
        <p:nvPicPr>
          <p:cNvPr id="4" name="Graphic 3">
            <a:extLst>
              <a:ext uri="{FF2B5EF4-FFF2-40B4-BE49-F238E27FC236}">
                <a16:creationId xmlns:a16="http://schemas.microsoft.com/office/drawing/2014/main" id="{D817F784-5F0C-7F5E-B909-57AC2A951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3044278" y="5839773"/>
            <a:ext cx="4686300" cy="472127"/>
          </a:xfrm>
          <a:prstGeom prst="rect">
            <a:avLst/>
          </a:prstGeom>
        </p:spPr>
      </p:pic>
      <p:pic>
        <p:nvPicPr>
          <p:cNvPr id="5" name="Graphic 4">
            <a:extLst>
              <a:ext uri="{FF2B5EF4-FFF2-40B4-BE49-F238E27FC236}">
                <a16:creationId xmlns:a16="http://schemas.microsoft.com/office/drawing/2014/main" id="{D5F9050D-32CA-CB08-A167-D38D02E076CD}"/>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38200" y="5751966"/>
            <a:ext cx="1903121" cy="668564"/>
          </a:xfrm>
          <a:prstGeom prst="rect">
            <a:avLst/>
          </a:prstGeom>
        </p:spPr>
      </p:pic>
      <p:pic>
        <p:nvPicPr>
          <p:cNvPr id="7" name="Graphic 6">
            <a:extLst>
              <a:ext uri="{FF2B5EF4-FFF2-40B4-BE49-F238E27FC236}">
                <a16:creationId xmlns:a16="http://schemas.microsoft.com/office/drawing/2014/main" id="{4CF4B155-26B2-7592-BEEA-35F71B9D459F}"/>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3009" t="25339" r="50001" b="25340"/>
          <a:stretch/>
        </p:blipFill>
        <p:spPr>
          <a:xfrm>
            <a:off x="8439149" y="0"/>
            <a:ext cx="3752851" cy="6858000"/>
          </a:xfrm>
          <a:prstGeom prst="rect">
            <a:avLst/>
          </a:prstGeom>
        </p:spPr>
      </p:pic>
    </p:spTree>
    <p:extLst>
      <p:ext uri="{BB962C8B-B14F-4D97-AF65-F5344CB8AC3E}">
        <p14:creationId xmlns:p14="http://schemas.microsoft.com/office/powerpoint/2010/main" val="129162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1162C-76C5-09A1-769F-DD6B20A5E49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F425B16-AFCB-7920-AA6C-066CBC7F00A9}"/>
              </a:ext>
            </a:extLst>
          </p:cNvPr>
          <p:cNvSpPr>
            <a:spLocks noGrp="1"/>
          </p:cNvSpPr>
          <p:nvPr>
            <p:ph type="ctrTitle"/>
          </p:nvPr>
        </p:nvSpPr>
        <p:spPr>
          <a:xfrm>
            <a:off x="740850" y="1630556"/>
            <a:ext cx="5845769" cy="3610679"/>
          </a:xfrm>
        </p:spPr>
        <p:txBody>
          <a:bodyPr>
            <a:normAutofit fontScale="90000"/>
          </a:bodyPr>
          <a:lstStyle/>
          <a:p>
            <a:pPr algn="ctr"/>
            <a:r>
              <a:rPr lang="en-US" b="1">
                <a:latin typeface="Gill Sans Nova"/>
              </a:rPr>
              <a:t>OTHER RELEVANT SOURCES AND ACTIVITIES ON THE TOPIC</a:t>
            </a:r>
            <a:endParaRPr lang="en-US" sz="5400" b="1">
              <a:latin typeface="Gill Sans Nova"/>
            </a:endParaRPr>
          </a:p>
        </p:txBody>
      </p:sp>
      <p:grpSp>
        <p:nvGrpSpPr>
          <p:cNvPr id="17" name="Group 16">
            <a:extLst>
              <a:ext uri="{FF2B5EF4-FFF2-40B4-BE49-F238E27FC236}">
                <a16:creationId xmlns:a16="http://schemas.microsoft.com/office/drawing/2014/main" id="{EC0CC994-7A57-04C4-3882-42E3369CF7D5}"/>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72F6326B-5A69-7FDC-715E-B8EE88089B5B}"/>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0420762D-3C72-12B2-84F1-3AD3EF4AD3C9}"/>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FE99966E-706C-E585-8E1B-C72001C310F6}"/>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Tree>
    <p:extLst>
      <p:ext uri="{BB962C8B-B14F-4D97-AF65-F5344CB8AC3E}">
        <p14:creationId xmlns:p14="http://schemas.microsoft.com/office/powerpoint/2010/main" val="2483849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6E3BA-ECC8-0035-A895-87F67C70E42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9B27AC5-694E-5469-4E1C-14ED6B1ACABB}"/>
              </a:ext>
            </a:extLst>
          </p:cNvPr>
          <p:cNvSpPr txBox="1">
            <a:spLocks/>
          </p:cNvSpPr>
          <p:nvPr/>
        </p:nvSpPr>
        <p:spPr>
          <a:xfrm>
            <a:off x="838592" y="608170"/>
            <a:ext cx="10514815"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Gill Sans Nova"/>
              </a:rPr>
              <a:t>Annual crime data collection</a:t>
            </a:r>
          </a:p>
        </p:txBody>
      </p:sp>
      <p:sp>
        <p:nvSpPr>
          <p:cNvPr id="3" name="Content Placeholder 2">
            <a:extLst>
              <a:ext uri="{FF2B5EF4-FFF2-40B4-BE49-F238E27FC236}">
                <a16:creationId xmlns:a16="http://schemas.microsoft.com/office/drawing/2014/main" id="{7017B355-C4E0-ECB0-EFFD-B74515F5742A}"/>
              </a:ext>
            </a:extLst>
          </p:cNvPr>
          <p:cNvSpPr>
            <a:spLocks noGrp="1"/>
          </p:cNvSpPr>
          <p:nvPr>
            <p:ph idx="1"/>
          </p:nvPr>
        </p:nvSpPr>
        <p:spPr>
          <a:xfrm>
            <a:off x="838199" y="1415147"/>
            <a:ext cx="7755835" cy="4021494"/>
          </a:xfrm>
        </p:spPr>
        <p:txBody>
          <a:bodyPr vert="horz" lIns="91440" tIns="45720" rIns="91440" bIns="45720" rtlCol="0" anchor="t">
            <a:noAutofit/>
          </a:bodyPr>
          <a:lstStyle/>
          <a:p>
            <a:pPr>
              <a:spcAft>
                <a:spcPts val="600"/>
              </a:spcAft>
            </a:pPr>
            <a:r>
              <a:rPr lang="en-US" sz="2400">
                <a:latin typeface="Gill Sans Nova"/>
              </a:rPr>
              <a:t>Data on police recorded crime offences provided voluntary, joint data collection with Eurostat and UNODC</a:t>
            </a:r>
          </a:p>
          <a:p>
            <a:pPr>
              <a:spcAft>
                <a:spcPts val="600"/>
              </a:spcAft>
            </a:pPr>
            <a:r>
              <a:rPr lang="en-US" sz="2400">
                <a:latin typeface="Gill Sans Nova"/>
              </a:rPr>
              <a:t>Data on trafficking of human beings (THB) required in the Directive 2011/36/EU</a:t>
            </a:r>
          </a:p>
          <a:p>
            <a:pPr>
              <a:spcAft>
                <a:spcPts val="600"/>
              </a:spcAft>
            </a:pPr>
            <a:r>
              <a:rPr lang="en-US" sz="2400">
                <a:latin typeface="Gill Sans Nova"/>
              </a:rPr>
              <a:t>Relevant data disseminated by Eurostat:</a:t>
            </a:r>
          </a:p>
          <a:p>
            <a:pPr lvl="1">
              <a:spcAft>
                <a:spcPts val="600"/>
              </a:spcAft>
              <a:buFont typeface="Courier New" panose="020B0604020202020204" pitchFamily="34" charset="0"/>
              <a:buChar char="o"/>
            </a:pPr>
            <a:r>
              <a:rPr lang="en-US" sz="1800">
                <a:latin typeface="Gill Sans Nova"/>
              </a:rPr>
              <a:t>Intentional homicide victims by victim-offender relationship and sex (</a:t>
            </a:r>
            <a:r>
              <a:rPr lang="en-US" sz="1800" err="1">
                <a:latin typeface="Gill Sans Nova"/>
              </a:rPr>
              <a:t>crim_hom_vrel</a:t>
            </a:r>
            <a:r>
              <a:rPr lang="en-US" sz="1800">
                <a:latin typeface="Gill Sans Nova"/>
              </a:rPr>
              <a:t>) </a:t>
            </a:r>
          </a:p>
          <a:p>
            <a:pPr lvl="1">
              <a:spcAft>
                <a:spcPts val="600"/>
              </a:spcAft>
              <a:buFont typeface="Courier New" panose="020B0604020202020204" pitchFamily="34" charset="0"/>
              <a:buChar char="o"/>
            </a:pPr>
            <a:r>
              <a:rPr lang="en-US" sz="1800">
                <a:latin typeface="Gill Sans Nova"/>
              </a:rPr>
              <a:t>Victims of intentional homicide and sexual exploitation by age and sex (</a:t>
            </a:r>
            <a:r>
              <a:rPr lang="en-US" sz="1800" err="1">
                <a:latin typeface="Gill Sans Nova"/>
              </a:rPr>
              <a:t>crim_hom_vage</a:t>
            </a:r>
            <a:r>
              <a:rPr lang="en-US" sz="1800">
                <a:latin typeface="Gill Sans Nova"/>
              </a:rPr>
              <a:t>) </a:t>
            </a:r>
          </a:p>
          <a:p>
            <a:pPr lvl="1">
              <a:spcAft>
                <a:spcPts val="600"/>
              </a:spcAft>
              <a:buFont typeface="Courier New" panose="020B0604020202020204" pitchFamily="34" charset="0"/>
              <a:buChar char="o"/>
            </a:pPr>
            <a:r>
              <a:rPr lang="en-US" sz="1800">
                <a:latin typeface="Gill Sans Nova"/>
              </a:rPr>
              <a:t>Persons involved in trafficking in human beings by legal status and sex (</a:t>
            </a:r>
            <a:r>
              <a:rPr lang="en-US" sz="1800" err="1">
                <a:latin typeface="Gill Sans Nova"/>
              </a:rPr>
              <a:t>crim_thb_sex</a:t>
            </a:r>
            <a:r>
              <a:rPr lang="en-US" sz="1800">
                <a:latin typeface="Gill Sans Nova"/>
              </a:rPr>
              <a:t>)</a:t>
            </a:r>
          </a:p>
          <a:p>
            <a:pPr lvl="1">
              <a:spcAft>
                <a:spcPts val="600"/>
              </a:spcAft>
              <a:buFont typeface="Courier New" panose="020B0604020202020204" pitchFamily="34" charset="0"/>
              <a:buChar char="o"/>
            </a:pPr>
            <a:endParaRPr lang="en-US" sz="2000">
              <a:latin typeface="Gill Sans Nova"/>
            </a:endParaRPr>
          </a:p>
        </p:txBody>
      </p:sp>
      <p:pic>
        <p:nvPicPr>
          <p:cNvPr id="4" name="Graphic 3">
            <a:extLst>
              <a:ext uri="{FF2B5EF4-FFF2-40B4-BE49-F238E27FC236}">
                <a16:creationId xmlns:a16="http://schemas.microsoft.com/office/drawing/2014/main" id="{4190720D-9D53-10A4-C864-B8CD6750FEF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E00E30D6-A2E0-6BF3-9403-F22A685E662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2" name="Graphic 1">
            <a:extLst>
              <a:ext uri="{FF2B5EF4-FFF2-40B4-BE49-F238E27FC236}">
                <a16:creationId xmlns:a16="http://schemas.microsoft.com/office/drawing/2014/main" id="{62DB6D6D-1BCE-EA57-FDAF-5E6B1BE7641B}"/>
              </a:ext>
            </a:extLst>
          </p:cNvPr>
          <p:cNvPicPr/>
          <p:nvPr/>
        </p:nvPicPr>
        <p:blipFill>
          <a:blip r:embed="rId7">
            <a:extLst>
              <a:ext uri="{96DAC541-7B7A-43D3-8B79-37D633B846F1}">
                <asvg:svgBlip xmlns:asvg="http://schemas.microsoft.com/office/drawing/2016/SVG/main" r:embed="rId8"/>
              </a:ext>
            </a:extLst>
          </a:blip>
          <a:srcRect l="21118" t="21477" r="50000" b="27186"/>
          <a:stretch/>
        </p:blipFill>
        <p:spPr>
          <a:xfrm>
            <a:off x="8286749" y="0"/>
            <a:ext cx="3905251" cy="6858000"/>
          </a:xfrm>
          <a:prstGeom prst="rect">
            <a:avLst/>
          </a:prstGeom>
        </p:spPr>
      </p:pic>
    </p:spTree>
    <p:extLst>
      <p:ext uri="{BB962C8B-B14F-4D97-AF65-F5344CB8AC3E}">
        <p14:creationId xmlns:p14="http://schemas.microsoft.com/office/powerpoint/2010/main" val="1188233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1D94-1E97-7508-3FE0-D9B0BB6C7D7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D860822-14B9-16CE-1744-051B27BA008B}"/>
              </a:ext>
            </a:extLst>
          </p:cNvPr>
          <p:cNvSpPr txBox="1">
            <a:spLocks/>
          </p:cNvSpPr>
          <p:nvPr/>
        </p:nvSpPr>
        <p:spPr>
          <a:xfrm>
            <a:off x="838592" y="395379"/>
            <a:ext cx="10514815" cy="77628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Gill Sans Nova"/>
              </a:rPr>
              <a:t>EIGE’s Administrative data collection on VAW</a:t>
            </a:r>
          </a:p>
        </p:txBody>
      </p:sp>
      <p:sp>
        <p:nvSpPr>
          <p:cNvPr id="3" name="Content Placeholder 2">
            <a:extLst>
              <a:ext uri="{FF2B5EF4-FFF2-40B4-BE49-F238E27FC236}">
                <a16:creationId xmlns:a16="http://schemas.microsoft.com/office/drawing/2014/main" id="{949A283D-5599-0BB2-7317-0B7C685CB6EB}"/>
              </a:ext>
            </a:extLst>
          </p:cNvPr>
          <p:cNvSpPr>
            <a:spLocks noGrp="1"/>
          </p:cNvSpPr>
          <p:nvPr>
            <p:ph idx="1"/>
          </p:nvPr>
        </p:nvSpPr>
        <p:spPr>
          <a:xfrm>
            <a:off x="713249" y="1359052"/>
            <a:ext cx="10885515" cy="1388242"/>
          </a:xfrm>
        </p:spPr>
        <p:txBody>
          <a:bodyPr vert="horz" lIns="91440" tIns="45720" rIns="91440" bIns="45720" rtlCol="0" anchor="t">
            <a:noAutofit/>
          </a:bodyPr>
          <a:lstStyle/>
          <a:p>
            <a:pPr>
              <a:spcAft>
                <a:spcPts val="600"/>
              </a:spcAft>
            </a:pPr>
            <a:r>
              <a:rPr lang="en-US" sz="2400">
                <a:latin typeface="Gill Sans Nova"/>
              </a:rPr>
              <a:t>Administrative data as a crucial tool to monitor violence against women.</a:t>
            </a:r>
          </a:p>
          <a:p>
            <a:pPr>
              <a:spcAft>
                <a:spcPts val="600"/>
              </a:spcAft>
            </a:pPr>
            <a:r>
              <a:rPr lang="en-US" sz="2400">
                <a:latin typeface="Gill Sans Nova"/>
              </a:rPr>
              <a:t>EIGE created 13 </a:t>
            </a:r>
            <a:r>
              <a:rPr lang="en-US" sz="2400" b="1">
                <a:latin typeface="Gill Sans Nova"/>
              </a:rPr>
              <a:t>refined</a:t>
            </a:r>
            <a:r>
              <a:rPr lang="en-US" sz="2400">
                <a:latin typeface="Gill Sans Nova"/>
              </a:rPr>
              <a:t> indicators on data about violence against women from the police and justice sectors.</a:t>
            </a:r>
          </a:p>
          <a:p>
            <a:pPr>
              <a:spcAft>
                <a:spcPts val="600"/>
              </a:spcAft>
            </a:pPr>
            <a:endParaRPr lang="en-US" sz="2400">
              <a:highlight>
                <a:srgbClr val="FFFF00"/>
              </a:highlight>
              <a:latin typeface="Gill Sans Nova"/>
            </a:endParaRPr>
          </a:p>
        </p:txBody>
      </p:sp>
      <p:pic>
        <p:nvPicPr>
          <p:cNvPr id="4" name="Graphic 3">
            <a:extLst>
              <a:ext uri="{FF2B5EF4-FFF2-40B4-BE49-F238E27FC236}">
                <a16:creationId xmlns:a16="http://schemas.microsoft.com/office/drawing/2014/main" id="{922E1C98-62E6-2C70-526A-D64AB19B74B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7299492" y="6226557"/>
            <a:ext cx="4686300" cy="472127"/>
          </a:xfrm>
          <a:prstGeom prst="rect">
            <a:avLst/>
          </a:prstGeom>
        </p:spPr>
      </p:pic>
      <p:pic>
        <p:nvPicPr>
          <p:cNvPr id="5" name="Graphic 4">
            <a:extLst>
              <a:ext uri="{FF2B5EF4-FFF2-40B4-BE49-F238E27FC236}">
                <a16:creationId xmlns:a16="http://schemas.microsoft.com/office/drawing/2014/main" id="{CD3533B0-1891-A785-01B8-FA2A60809FBB}"/>
              </a:ext>
            </a:extLst>
          </p:cNvPr>
          <p:cNvPicPr>
            <a:picLocks noChangeAspect="1"/>
          </p:cNvPicPr>
          <p:nvPr/>
        </p:nvPicPr>
        <p:blipFill>
          <a:blip r:embed="rId5">
            <a:extLst>
              <a:ext uri="{96DAC541-7B7A-43D3-8B79-37D633B846F1}">
                <asvg:svgBlip xmlns:asvg="http://schemas.microsoft.com/office/drawing/2016/SVG/main" r:embed="rId6"/>
              </a:ext>
            </a:extLst>
          </a:blip>
          <a:srcRect l="16721" t="16721" r="16721" b="16721"/>
          <a:stretch/>
        </p:blipFill>
        <p:spPr>
          <a:xfrm>
            <a:off x="1834496" y="2915222"/>
            <a:ext cx="509345" cy="509345"/>
          </a:xfrm>
          <a:prstGeom prst="rect">
            <a:avLst/>
          </a:prstGeom>
        </p:spPr>
      </p:pic>
      <p:sp>
        <p:nvSpPr>
          <p:cNvPr id="7" name="TextBox 6">
            <a:extLst>
              <a:ext uri="{FF2B5EF4-FFF2-40B4-BE49-F238E27FC236}">
                <a16:creationId xmlns:a16="http://schemas.microsoft.com/office/drawing/2014/main" id="{3ED21636-D943-0040-ABA5-9F9406841FA8}"/>
              </a:ext>
            </a:extLst>
          </p:cNvPr>
          <p:cNvSpPr txBox="1"/>
          <p:nvPr/>
        </p:nvSpPr>
        <p:spPr>
          <a:xfrm>
            <a:off x="2180503" y="2838233"/>
            <a:ext cx="2821483" cy="590290"/>
          </a:xfrm>
          <a:prstGeom prst="rect">
            <a:avLst/>
          </a:prstGeom>
          <a:noFill/>
        </p:spPr>
        <p:txBody>
          <a:bodyPr wrap="square">
            <a:spAutoFit/>
          </a:bodyPr>
          <a:lstStyle/>
          <a:p>
            <a:pPr algn="ctr">
              <a:lnSpc>
                <a:spcPct val="150000"/>
              </a:lnSpc>
              <a:spcBef>
                <a:spcPts val="600"/>
              </a:spcBef>
            </a:pPr>
            <a:r>
              <a:rPr lang="en-US" sz="2400" b="1">
                <a:latin typeface="Gill Sans Nova"/>
              </a:rPr>
              <a:t>Police sector</a:t>
            </a:r>
            <a:endParaRPr lang="en-US" sz="2400" b="1"/>
          </a:p>
        </p:txBody>
      </p:sp>
      <p:pic>
        <p:nvPicPr>
          <p:cNvPr id="9" name="Graphic 8">
            <a:extLst>
              <a:ext uri="{FF2B5EF4-FFF2-40B4-BE49-F238E27FC236}">
                <a16:creationId xmlns:a16="http://schemas.microsoft.com/office/drawing/2014/main" id="{C6483A1E-4F37-F85B-CF8A-2D36CCBC048A}"/>
              </a:ext>
            </a:extLst>
          </p:cNvPr>
          <p:cNvPicPr>
            <a:picLocks noChangeAspect="1"/>
          </p:cNvPicPr>
          <p:nvPr/>
        </p:nvPicPr>
        <p:blipFill>
          <a:blip r:embed="rId5">
            <a:extLst>
              <a:ext uri="{96DAC541-7B7A-43D3-8B79-37D633B846F1}">
                <asvg:svgBlip xmlns:asvg="http://schemas.microsoft.com/office/drawing/2016/SVG/main" r:embed="rId6"/>
              </a:ext>
            </a:extLst>
          </a:blip>
          <a:srcRect l="16721" t="16721" r="16721" b="16721"/>
          <a:stretch/>
        </p:blipFill>
        <p:spPr>
          <a:xfrm>
            <a:off x="7427779" y="2886647"/>
            <a:ext cx="509345" cy="509345"/>
          </a:xfrm>
          <a:prstGeom prst="rect">
            <a:avLst/>
          </a:prstGeom>
        </p:spPr>
      </p:pic>
      <p:sp>
        <p:nvSpPr>
          <p:cNvPr id="10" name="TextBox 9">
            <a:extLst>
              <a:ext uri="{FF2B5EF4-FFF2-40B4-BE49-F238E27FC236}">
                <a16:creationId xmlns:a16="http://schemas.microsoft.com/office/drawing/2014/main" id="{F11E9426-B065-8121-AE9F-4C022E4DEBDF}"/>
              </a:ext>
            </a:extLst>
          </p:cNvPr>
          <p:cNvSpPr txBox="1"/>
          <p:nvPr/>
        </p:nvSpPr>
        <p:spPr>
          <a:xfrm>
            <a:off x="7616662" y="2776498"/>
            <a:ext cx="3089437" cy="590290"/>
          </a:xfrm>
          <a:prstGeom prst="rect">
            <a:avLst/>
          </a:prstGeom>
          <a:noFill/>
        </p:spPr>
        <p:txBody>
          <a:bodyPr wrap="square">
            <a:spAutoFit/>
          </a:bodyPr>
          <a:lstStyle/>
          <a:p>
            <a:pPr algn="ctr">
              <a:lnSpc>
                <a:spcPct val="150000"/>
              </a:lnSpc>
              <a:spcBef>
                <a:spcPts val="600"/>
              </a:spcBef>
            </a:pPr>
            <a:r>
              <a:rPr lang="en-US" sz="2400" b="1">
                <a:latin typeface="Gill Sans Nova"/>
              </a:rPr>
              <a:t>Justice sector</a:t>
            </a:r>
            <a:endParaRPr lang="en-US" sz="2400" b="1"/>
          </a:p>
        </p:txBody>
      </p:sp>
      <p:graphicFrame>
        <p:nvGraphicFramePr>
          <p:cNvPr id="13" name="Table 12">
            <a:extLst>
              <a:ext uri="{FF2B5EF4-FFF2-40B4-BE49-F238E27FC236}">
                <a16:creationId xmlns:a16="http://schemas.microsoft.com/office/drawing/2014/main" id="{93081861-EBF0-FF06-3F7F-AA11A61D1067}"/>
              </a:ext>
            </a:extLst>
          </p:cNvPr>
          <p:cNvGraphicFramePr>
            <a:graphicFrameLocks noGrp="1"/>
          </p:cNvGraphicFramePr>
          <p:nvPr>
            <p:extLst>
              <p:ext uri="{D42A27DB-BD31-4B8C-83A1-F6EECF244321}">
                <p14:modId xmlns:p14="http://schemas.microsoft.com/office/powerpoint/2010/main" val="3278371026"/>
              </p:ext>
            </p:extLst>
          </p:nvPr>
        </p:nvGraphicFramePr>
        <p:xfrm>
          <a:off x="315687" y="3589983"/>
          <a:ext cx="6237514" cy="2940560"/>
        </p:xfrm>
        <a:graphic>
          <a:graphicData uri="http://schemas.openxmlformats.org/drawingml/2006/table">
            <a:tbl>
              <a:tblPr>
                <a:tableStyleId>{5C22544A-7EE6-4342-B048-85BDC9FD1C3A}</a:tableStyleId>
              </a:tblPr>
              <a:tblGrid>
                <a:gridCol w="588010">
                  <a:extLst>
                    <a:ext uri="{9D8B030D-6E8A-4147-A177-3AD203B41FA5}">
                      <a16:colId xmlns:a16="http://schemas.microsoft.com/office/drawing/2014/main" val="880051013"/>
                    </a:ext>
                  </a:extLst>
                </a:gridCol>
                <a:gridCol w="5649504">
                  <a:extLst>
                    <a:ext uri="{9D8B030D-6E8A-4147-A177-3AD203B41FA5}">
                      <a16:colId xmlns:a16="http://schemas.microsoft.com/office/drawing/2014/main" val="1108034089"/>
                    </a:ext>
                  </a:extLst>
                </a:gridCol>
              </a:tblGrid>
              <a:tr h="302790">
                <a:tc>
                  <a:txBody>
                    <a:bodyPr/>
                    <a:lstStyle/>
                    <a:p>
                      <a:pPr marL="36195" marR="36195" algn="just">
                        <a:lnSpc>
                          <a:spcPts val="1100"/>
                        </a:lnSpc>
                      </a:pPr>
                      <a:r>
                        <a:rPr lang="en-GB" sz="800">
                          <a:effectLst/>
                        </a:rPr>
                        <a:t>Indicator 1</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[female and total] </a:t>
                      </a:r>
                      <a:r>
                        <a:rPr lang="en-GB" sz="800" b="1">
                          <a:effectLst/>
                        </a:rPr>
                        <a:t>victims</a:t>
                      </a:r>
                      <a:r>
                        <a:rPr lang="en-GB" sz="800">
                          <a:effectLst/>
                        </a:rPr>
                        <a:t> of [intimate partner/domestic/any] violence,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3065743008"/>
                  </a:ext>
                </a:extLst>
              </a:tr>
              <a:tr h="336712">
                <a:tc>
                  <a:txBody>
                    <a:bodyPr/>
                    <a:lstStyle/>
                    <a:p>
                      <a:pPr marL="36195" marR="36195" algn="just">
                        <a:lnSpc>
                          <a:spcPts val="1100"/>
                        </a:lnSpc>
                      </a:pPr>
                      <a:r>
                        <a:rPr lang="en-GB" sz="800">
                          <a:effectLst/>
                        </a:rPr>
                        <a:t>Indicator 2</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tc>
                  <a:txBody>
                    <a:bodyPr/>
                    <a:lstStyle/>
                    <a:p>
                      <a:pPr marL="36195" marR="36195" algn="just">
                        <a:lnSpc>
                          <a:spcPts val="1100"/>
                        </a:lnSpc>
                      </a:pPr>
                      <a:r>
                        <a:rPr lang="en-GB" sz="800">
                          <a:effectLst/>
                        </a:rPr>
                        <a:t>Annual number of reported </a:t>
                      </a:r>
                      <a:r>
                        <a:rPr lang="en-GB" sz="800" b="1">
                          <a:effectLst/>
                        </a:rPr>
                        <a:t>offences</a:t>
                      </a:r>
                      <a:r>
                        <a:rPr lang="en-GB" sz="800">
                          <a:effectLst/>
                        </a:rPr>
                        <a:t> of [intimate partner/domestic/any] violence against [female and total] victims,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extLst>
                  <a:ext uri="{0D108BD9-81ED-4DB2-BD59-A6C34878D82A}">
                    <a16:rowId xmlns:a16="http://schemas.microsoft.com/office/drawing/2014/main" val="1526599694"/>
                  </a:ext>
                </a:extLst>
              </a:tr>
              <a:tr h="336712">
                <a:tc>
                  <a:txBody>
                    <a:bodyPr/>
                    <a:lstStyle/>
                    <a:p>
                      <a:pPr marL="36195" marR="36195" algn="just">
                        <a:lnSpc>
                          <a:spcPts val="1100"/>
                        </a:lnSpc>
                      </a:pPr>
                      <a:r>
                        <a:rPr lang="en-GB" sz="800">
                          <a:effectLst/>
                        </a:rPr>
                        <a:t>Indicator 3</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a:t>
                      </a:r>
                      <a:r>
                        <a:rPr lang="en-GB" sz="800" b="1">
                          <a:effectLst/>
                        </a:rPr>
                        <a:t>male</a:t>
                      </a:r>
                      <a:r>
                        <a:rPr lang="en-GB" sz="800">
                          <a:effectLst/>
                        </a:rPr>
                        <a:t> </a:t>
                      </a:r>
                      <a:r>
                        <a:rPr lang="en-GB" sz="800" b="1">
                          <a:effectLst/>
                        </a:rPr>
                        <a:t>perpetrators</a:t>
                      </a:r>
                      <a:r>
                        <a:rPr lang="en-GB" sz="800">
                          <a:effectLst/>
                        </a:rPr>
                        <a:t> of [intimate partner/domestic/any] violence against [female and total] victims,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1395597486"/>
                  </a:ext>
                </a:extLst>
              </a:tr>
              <a:tr h="327391">
                <a:tc>
                  <a:txBody>
                    <a:bodyPr/>
                    <a:lstStyle/>
                    <a:p>
                      <a:pPr marL="36195" marR="36195" algn="just">
                        <a:lnSpc>
                          <a:spcPts val="1100"/>
                        </a:lnSpc>
                      </a:pPr>
                      <a:r>
                        <a:rPr lang="en-GB" sz="800">
                          <a:effectLst/>
                        </a:rPr>
                        <a:t>Indicator 4</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tc>
                  <a:txBody>
                    <a:bodyPr/>
                    <a:lstStyle/>
                    <a:p>
                      <a:pPr marL="36195" marR="36195" algn="just">
                        <a:lnSpc>
                          <a:spcPts val="1100"/>
                        </a:lnSpc>
                      </a:pPr>
                      <a:r>
                        <a:rPr lang="en-GB" sz="800">
                          <a:effectLst/>
                        </a:rPr>
                        <a:t>Annual number of [female and total] </a:t>
                      </a:r>
                      <a:r>
                        <a:rPr lang="en-GB" sz="800" b="0">
                          <a:effectLst/>
                        </a:rPr>
                        <a:t>victims</a:t>
                      </a:r>
                      <a:r>
                        <a:rPr lang="en-GB" sz="800">
                          <a:effectLst/>
                        </a:rPr>
                        <a:t> of [intimate partner/domestic/any] </a:t>
                      </a:r>
                      <a:r>
                        <a:rPr lang="en-GB" sz="800" b="1">
                          <a:effectLst/>
                        </a:rPr>
                        <a:t>physical</a:t>
                      </a:r>
                      <a:r>
                        <a:rPr lang="en-GB" sz="800">
                          <a:effectLst/>
                        </a:rPr>
                        <a:t> violence,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extLst>
                  <a:ext uri="{0D108BD9-81ED-4DB2-BD59-A6C34878D82A}">
                    <a16:rowId xmlns:a16="http://schemas.microsoft.com/office/drawing/2014/main" val="793431614"/>
                  </a:ext>
                </a:extLst>
              </a:tr>
              <a:tr h="327391">
                <a:tc>
                  <a:txBody>
                    <a:bodyPr/>
                    <a:lstStyle/>
                    <a:p>
                      <a:pPr marL="36195" marR="36195" algn="just">
                        <a:lnSpc>
                          <a:spcPts val="1100"/>
                        </a:lnSpc>
                      </a:pPr>
                      <a:r>
                        <a:rPr lang="en-GB" sz="800">
                          <a:effectLst/>
                        </a:rPr>
                        <a:t>Indicator 5</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[female and total] victims of [intimate partner/domestic/any] </a:t>
                      </a:r>
                      <a:r>
                        <a:rPr lang="en-GB" sz="800" b="1">
                          <a:effectLst/>
                        </a:rPr>
                        <a:t>psychological</a:t>
                      </a:r>
                      <a:r>
                        <a:rPr lang="en-GB" sz="800">
                          <a:effectLst/>
                        </a:rPr>
                        <a:t> violence,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3936848441"/>
                  </a:ext>
                </a:extLst>
              </a:tr>
              <a:tr h="327391">
                <a:tc>
                  <a:txBody>
                    <a:bodyPr/>
                    <a:lstStyle/>
                    <a:p>
                      <a:pPr marL="36195" marR="36195" algn="just">
                        <a:lnSpc>
                          <a:spcPts val="1100"/>
                        </a:lnSpc>
                      </a:pPr>
                      <a:r>
                        <a:rPr lang="en-GB" sz="800">
                          <a:effectLst/>
                        </a:rPr>
                        <a:t>Indicator 6</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tc>
                  <a:txBody>
                    <a:bodyPr/>
                    <a:lstStyle/>
                    <a:p>
                      <a:pPr marL="36195" marR="36195" algn="just">
                        <a:lnSpc>
                          <a:spcPts val="1100"/>
                        </a:lnSpc>
                      </a:pPr>
                      <a:r>
                        <a:rPr lang="en-GB" sz="800">
                          <a:effectLst/>
                        </a:rPr>
                        <a:t>Annual number of [female and total] victims of [intimate partner/domestic/any] </a:t>
                      </a:r>
                      <a:r>
                        <a:rPr lang="en-GB" sz="800" b="1">
                          <a:effectLst/>
                        </a:rPr>
                        <a:t>sexual</a:t>
                      </a:r>
                      <a:r>
                        <a:rPr lang="en-GB" sz="800">
                          <a:effectLst/>
                        </a:rPr>
                        <a:t> violence,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extLst>
                  <a:ext uri="{0D108BD9-81ED-4DB2-BD59-A6C34878D82A}">
                    <a16:rowId xmlns:a16="http://schemas.microsoft.com/office/drawing/2014/main" val="3418263846"/>
                  </a:ext>
                </a:extLst>
              </a:tr>
              <a:tr h="327391">
                <a:tc>
                  <a:txBody>
                    <a:bodyPr/>
                    <a:lstStyle/>
                    <a:p>
                      <a:pPr marL="36195" marR="36195" algn="just">
                        <a:lnSpc>
                          <a:spcPts val="1100"/>
                        </a:lnSpc>
                      </a:pPr>
                      <a:r>
                        <a:rPr lang="en-GB" sz="800">
                          <a:effectLst/>
                        </a:rPr>
                        <a:t>Indicator 7</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[female and total] victims of [intimate partner/domestic/any] </a:t>
                      </a:r>
                      <a:r>
                        <a:rPr lang="en-GB" sz="800" b="1">
                          <a:effectLst/>
                        </a:rPr>
                        <a:t>economic</a:t>
                      </a:r>
                      <a:r>
                        <a:rPr lang="en-GB" sz="800">
                          <a:effectLst/>
                        </a:rPr>
                        <a:t> violence,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2256220469"/>
                  </a:ext>
                </a:extLst>
              </a:tr>
              <a:tr h="327391">
                <a:tc>
                  <a:txBody>
                    <a:bodyPr/>
                    <a:lstStyle/>
                    <a:p>
                      <a:pPr marL="36195" marR="36195" algn="just">
                        <a:lnSpc>
                          <a:spcPts val="1100"/>
                        </a:lnSpc>
                      </a:pPr>
                      <a:r>
                        <a:rPr lang="en-GB" sz="800">
                          <a:effectLst/>
                        </a:rPr>
                        <a:t>Indicator 8</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tc>
                  <a:txBody>
                    <a:bodyPr/>
                    <a:lstStyle/>
                    <a:p>
                      <a:pPr marL="36195" marR="36195" algn="just">
                        <a:lnSpc>
                          <a:spcPts val="1100"/>
                        </a:lnSpc>
                      </a:pPr>
                      <a:r>
                        <a:rPr lang="en-GB" sz="800">
                          <a:effectLst/>
                        </a:rPr>
                        <a:t>Annual number of [female and total] victims reporting [intimate partner/domestic/any] </a:t>
                      </a:r>
                      <a:r>
                        <a:rPr lang="en-GB" sz="800" b="1">
                          <a:effectLst/>
                        </a:rPr>
                        <a:t>rape</a:t>
                      </a:r>
                      <a:r>
                        <a:rPr lang="en-GB" sz="800">
                          <a:effectLst/>
                        </a:rPr>
                        <a:t>,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extLst>
                  <a:ext uri="{0D108BD9-81ED-4DB2-BD59-A6C34878D82A}">
                    <a16:rowId xmlns:a16="http://schemas.microsoft.com/office/drawing/2014/main" val="3225314488"/>
                  </a:ext>
                </a:extLst>
              </a:tr>
              <a:tr h="327391">
                <a:tc>
                  <a:txBody>
                    <a:bodyPr/>
                    <a:lstStyle/>
                    <a:p>
                      <a:pPr marL="36195" marR="36195" algn="just">
                        <a:lnSpc>
                          <a:spcPts val="1100"/>
                        </a:lnSpc>
                      </a:pPr>
                      <a:r>
                        <a:rPr lang="en-GB" sz="800">
                          <a:effectLst/>
                        </a:rPr>
                        <a:t>Indicator 9</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[female and total] victims of [intimate partner/domestic/any] [</a:t>
                      </a:r>
                      <a:r>
                        <a:rPr lang="en-GB" sz="800" b="1">
                          <a:effectLst/>
                        </a:rPr>
                        <a:t>femicide/homicide</a:t>
                      </a:r>
                      <a:r>
                        <a:rPr lang="en-GB" sz="800">
                          <a:effectLst/>
                        </a:rPr>
                        <a:t>], as recorded by the police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1414979284"/>
                  </a:ext>
                </a:extLst>
              </a:tr>
            </a:tbl>
          </a:graphicData>
        </a:graphic>
      </p:graphicFrame>
      <p:graphicFrame>
        <p:nvGraphicFramePr>
          <p:cNvPr id="14" name="Table 13">
            <a:extLst>
              <a:ext uri="{FF2B5EF4-FFF2-40B4-BE49-F238E27FC236}">
                <a16:creationId xmlns:a16="http://schemas.microsoft.com/office/drawing/2014/main" id="{811A665C-38CE-6D0F-13DC-677FF2883532}"/>
              </a:ext>
            </a:extLst>
          </p:cNvPr>
          <p:cNvGraphicFramePr>
            <a:graphicFrameLocks noGrp="1"/>
          </p:cNvGraphicFramePr>
          <p:nvPr>
            <p:extLst>
              <p:ext uri="{D42A27DB-BD31-4B8C-83A1-F6EECF244321}">
                <p14:modId xmlns:p14="http://schemas.microsoft.com/office/powerpoint/2010/main" val="3209572164"/>
              </p:ext>
            </p:extLst>
          </p:nvPr>
        </p:nvGraphicFramePr>
        <p:xfrm>
          <a:off x="6861041" y="3589983"/>
          <a:ext cx="5178559" cy="1976824"/>
        </p:xfrm>
        <a:graphic>
          <a:graphicData uri="http://schemas.openxmlformats.org/drawingml/2006/table">
            <a:tbl>
              <a:tblPr>
                <a:tableStyleId>{5C22544A-7EE6-4342-B048-85BDC9FD1C3A}</a:tableStyleId>
              </a:tblPr>
              <a:tblGrid>
                <a:gridCol w="592272">
                  <a:extLst>
                    <a:ext uri="{9D8B030D-6E8A-4147-A177-3AD203B41FA5}">
                      <a16:colId xmlns:a16="http://schemas.microsoft.com/office/drawing/2014/main" val="2436930391"/>
                    </a:ext>
                  </a:extLst>
                </a:gridCol>
                <a:gridCol w="4586287">
                  <a:extLst>
                    <a:ext uri="{9D8B030D-6E8A-4147-A177-3AD203B41FA5}">
                      <a16:colId xmlns:a16="http://schemas.microsoft.com/office/drawing/2014/main" val="2604294328"/>
                    </a:ext>
                  </a:extLst>
                </a:gridCol>
              </a:tblGrid>
              <a:tr h="494206">
                <a:tc>
                  <a:txBody>
                    <a:bodyPr/>
                    <a:lstStyle/>
                    <a:p>
                      <a:pPr marL="36195" marR="36195" algn="just">
                        <a:lnSpc>
                          <a:spcPts val="1100"/>
                        </a:lnSpc>
                      </a:pPr>
                      <a:r>
                        <a:rPr lang="en-GB" sz="800">
                          <a:effectLst/>
                        </a:rPr>
                        <a:t>Indicator 10</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a:t>
                      </a:r>
                      <a:r>
                        <a:rPr lang="en-GB" sz="800" b="1">
                          <a:effectLst/>
                        </a:rPr>
                        <a:t>protection orders</a:t>
                      </a:r>
                      <a:r>
                        <a:rPr lang="en-GB" sz="800">
                          <a:effectLst/>
                        </a:rPr>
                        <a:t> [applied for and granted] in cases of [intimate partner/domestic/any] violence against [female and total] victims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500842084"/>
                  </a:ext>
                </a:extLst>
              </a:tr>
              <a:tr h="494206">
                <a:tc>
                  <a:txBody>
                    <a:bodyPr/>
                    <a:lstStyle/>
                    <a:p>
                      <a:pPr marL="36195" marR="36195" algn="just">
                        <a:lnSpc>
                          <a:spcPts val="1100"/>
                        </a:lnSpc>
                      </a:pPr>
                      <a:r>
                        <a:rPr lang="en-GB" sz="800">
                          <a:effectLst/>
                        </a:rPr>
                        <a:t>Indicator 11</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tc>
                  <a:txBody>
                    <a:bodyPr/>
                    <a:lstStyle/>
                    <a:p>
                      <a:pPr marL="36195" marR="36195" algn="just">
                        <a:lnSpc>
                          <a:spcPts val="1100"/>
                        </a:lnSpc>
                      </a:pPr>
                      <a:r>
                        <a:rPr lang="en-GB" sz="800">
                          <a:effectLst/>
                        </a:rPr>
                        <a:t>Annual number of </a:t>
                      </a:r>
                      <a:r>
                        <a:rPr lang="en-GB" sz="800" b="1">
                          <a:effectLst/>
                        </a:rPr>
                        <a:t>male perpetrators prosecuted</a:t>
                      </a:r>
                      <a:r>
                        <a:rPr lang="en-GB" sz="800">
                          <a:effectLst/>
                        </a:rPr>
                        <a:t> for [intimate partner/domestic/any] violence against [female and total] victims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extLst>
                  <a:ext uri="{0D108BD9-81ED-4DB2-BD59-A6C34878D82A}">
                    <a16:rowId xmlns:a16="http://schemas.microsoft.com/office/drawing/2014/main" val="3901259442"/>
                  </a:ext>
                </a:extLst>
              </a:tr>
              <a:tr h="494206">
                <a:tc>
                  <a:txBody>
                    <a:bodyPr/>
                    <a:lstStyle/>
                    <a:p>
                      <a:pPr marL="36195" marR="36195" algn="just">
                        <a:lnSpc>
                          <a:spcPts val="1100"/>
                        </a:lnSpc>
                      </a:pPr>
                      <a:r>
                        <a:rPr lang="en-GB" sz="800">
                          <a:effectLst/>
                        </a:rPr>
                        <a:t>Indicator 12</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tc>
                  <a:txBody>
                    <a:bodyPr/>
                    <a:lstStyle/>
                    <a:p>
                      <a:pPr marL="36195" marR="36195" algn="just">
                        <a:lnSpc>
                          <a:spcPts val="1100"/>
                        </a:lnSpc>
                      </a:pPr>
                      <a:r>
                        <a:rPr lang="en-GB" sz="800">
                          <a:effectLst/>
                        </a:rPr>
                        <a:t>Annual number of </a:t>
                      </a:r>
                      <a:r>
                        <a:rPr lang="en-GB" sz="800" b="1">
                          <a:effectLst/>
                        </a:rPr>
                        <a:t>male perpetrators sentenced </a:t>
                      </a:r>
                      <a:r>
                        <a:rPr lang="en-GB" sz="800">
                          <a:effectLst/>
                        </a:rPr>
                        <a:t>for [intimate partner/domestic/any] violence against [female and total] victims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tc>
                <a:extLst>
                  <a:ext uri="{0D108BD9-81ED-4DB2-BD59-A6C34878D82A}">
                    <a16:rowId xmlns:a16="http://schemas.microsoft.com/office/drawing/2014/main" val="4223898961"/>
                  </a:ext>
                </a:extLst>
              </a:tr>
              <a:tr h="494206">
                <a:tc>
                  <a:txBody>
                    <a:bodyPr/>
                    <a:lstStyle/>
                    <a:p>
                      <a:pPr marL="36195" marR="36195" algn="just">
                        <a:lnSpc>
                          <a:spcPts val="1100"/>
                        </a:lnSpc>
                      </a:pPr>
                      <a:r>
                        <a:rPr lang="en-GB" sz="800">
                          <a:effectLst/>
                        </a:rPr>
                        <a:t>Indicator 13</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tc>
                  <a:txBody>
                    <a:bodyPr/>
                    <a:lstStyle/>
                    <a:p>
                      <a:pPr marL="36195" marR="36195" algn="just">
                        <a:lnSpc>
                          <a:spcPts val="1100"/>
                        </a:lnSpc>
                      </a:pPr>
                      <a:r>
                        <a:rPr lang="en-GB" sz="800">
                          <a:effectLst/>
                        </a:rPr>
                        <a:t>Number of </a:t>
                      </a:r>
                      <a:r>
                        <a:rPr lang="en-GB" sz="800" b="1">
                          <a:effectLst/>
                        </a:rPr>
                        <a:t>male perpetrators held in prison or with a sanction </a:t>
                      </a:r>
                      <a:r>
                        <a:rPr lang="en-GB" sz="800">
                          <a:effectLst/>
                        </a:rPr>
                        <a:t>involving a form of deprivation of liberty for [intimate partner/domestic/any] violence against [female and total] victims </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0" marR="0" marT="33858" marB="16632" anchor="ctr">
                    <a:solidFill>
                      <a:schemeClr val="accent2">
                        <a:lumMod val="20000"/>
                        <a:lumOff val="80000"/>
                      </a:schemeClr>
                    </a:solidFill>
                  </a:tcPr>
                </a:tc>
                <a:extLst>
                  <a:ext uri="{0D108BD9-81ED-4DB2-BD59-A6C34878D82A}">
                    <a16:rowId xmlns:a16="http://schemas.microsoft.com/office/drawing/2014/main" val="20472610"/>
                  </a:ext>
                </a:extLst>
              </a:tr>
            </a:tbl>
          </a:graphicData>
        </a:graphic>
      </p:graphicFrame>
    </p:spTree>
    <p:extLst>
      <p:ext uri="{BB962C8B-B14F-4D97-AF65-F5344CB8AC3E}">
        <p14:creationId xmlns:p14="http://schemas.microsoft.com/office/powerpoint/2010/main" val="82790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738CB-4656-BE7B-FDE0-600D5D76521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0067D78-D5C4-307C-BF7E-DAEA92515966}"/>
              </a:ext>
            </a:extLst>
          </p:cNvPr>
          <p:cNvSpPr txBox="1">
            <a:spLocks/>
          </p:cNvSpPr>
          <p:nvPr/>
        </p:nvSpPr>
        <p:spPr>
          <a:xfrm>
            <a:off x="838199" y="371587"/>
            <a:ext cx="10514815" cy="77628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Gill Sans Nova"/>
              </a:rPr>
              <a:t>EIGE’s Administrative data collection on VAW</a:t>
            </a:r>
          </a:p>
        </p:txBody>
      </p:sp>
      <p:sp>
        <p:nvSpPr>
          <p:cNvPr id="3" name="Content Placeholder 2">
            <a:extLst>
              <a:ext uri="{FF2B5EF4-FFF2-40B4-BE49-F238E27FC236}">
                <a16:creationId xmlns:a16="http://schemas.microsoft.com/office/drawing/2014/main" id="{6C116BBE-7FBB-B18E-7CAA-E66C91E3D427}"/>
              </a:ext>
            </a:extLst>
          </p:cNvPr>
          <p:cNvSpPr>
            <a:spLocks noGrp="1"/>
          </p:cNvSpPr>
          <p:nvPr>
            <p:ph idx="1"/>
          </p:nvPr>
        </p:nvSpPr>
        <p:spPr>
          <a:xfrm>
            <a:off x="383281" y="1415147"/>
            <a:ext cx="5908010" cy="4021494"/>
          </a:xfrm>
        </p:spPr>
        <p:txBody>
          <a:bodyPr vert="horz" lIns="91440" tIns="45720" rIns="91440" bIns="45720" rtlCol="0" anchor="t">
            <a:noAutofit/>
          </a:bodyPr>
          <a:lstStyle/>
          <a:p>
            <a:pPr>
              <a:spcAft>
                <a:spcPts val="600"/>
              </a:spcAft>
            </a:pPr>
            <a:r>
              <a:rPr lang="en-US" sz="2300">
                <a:latin typeface="Gill Sans Nova"/>
              </a:rPr>
              <a:t>Collected data from 26 MS during 2023-2024.</a:t>
            </a:r>
          </a:p>
          <a:p>
            <a:pPr>
              <a:spcAft>
                <a:spcPts val="600"/>
              </a:spcAft>
            </a:pPr>
            <a:r>
              <a:rPr lang="en-US" sz="2300">
                <a:latin typeface="Gill Sans Nova"/>
              </a:rPr>
              <a:t>Data were presented in individual </a:t>
            </a:r>
            <a:r>
              <a:rPr lang="en-US" sz="2300" b="1">
                <a:solidFill>
                  <a:srgbClr val="ED1B58"/>
                </a:solidFill>
                <a:latin typeface="Gill Sans Nova"/>
              </a:rPr>
              <a:t>country profiles</a:t>
            </a:r>
            <a:r>
              <a:rPr lang="en-US" sz="2300">
                <a:solidFill>
                  <a:srgbClr val="ED1B58"/>
                </a:solidFill>
                <a:latin typeface="Gill Sans Nova"/>
              </a:rPr>
              <a:t> </a:t>
            </a:r>
            <a:r>
              <a:rPr lang="en-US" sz="2300">
                <a:latin typeface="Gill Sans Nova"/>
              </a:rPr>
              <a:t>and </a:t>
            </a:r>
            <a:r>
              <a:rPr lang="en-US" sz="2300" b="1">
                <a:solidFill>
                  <a:srgbClr val="ED1B58"/>
                </a:solidFill>
                <a:latin typeface="Gill Sans Nova"/>
              </a:rPr>
              <a:t>absolute number maps </a:t>
            </a:r>
            <a:r>
              <a:rPr lang="en-US" sz="2300">
                <a:latin typeface="Gill Sans Nova"/>
              </a:rPr>
              <a:t>due to problems with comparability.</a:t>
            </a:r>
          </a:p>
          <a:p>
            <a:pPr>
              <a:spcAft>
                <a:spcPts val="600"/>
              </a:spcAft>
            </a:pPr>
            <a:r>
              <a:rPr lang="en-US" sz="2300">
                <a:latin typeface="Gill Sans Nova"/>
              </a:rPr>
              <a:t>Methodological and analytical report forthcoming, as well as a policy brief on the importance of administrative data collection.</a:t>
            </a:r>
          </a:p>
          <a:p>
            <a:pPr>
              <a:spcAft>
                <a:spcPts val="600"/>
              </a:spcAft>
            </a:pPr>
            <a:r>
              <a:rPr lang="en-US" sz="2300">
                <a:latin typeface="Gill Sans Nova"/>
              </a:rPr>
              <a:t>This project will be </a:t>
            </a:r>
            <a:r>
              <a:rPr lang="en-US" sz="2300" u="sng">
                <a:latin typeface="Gill Sans Nova"/>
              </a:rPr>
              <a:t>essential</a:t>
            </a:r>
            <a:r>
              <a:rPr lang="en-US" sz="2300">
                <a:latin typeface="Gill Sans Nova"/>
              </a:rPr>
              <a:t> to the implementation of Article 44 on data collection of the </a:t>
            </a:r>
            <a:r>
              <a:rPr lang="en-US" sz="2300" b="1">
                <a:latin typeface="Gill Sans Nova"/>
              </a:rPr>
              <a:t>EU Directive on combatting VAW and DV</a:t>
            </a:r>
            <a:r>
              <a:rPr lang="en-US" sz="2300">
                <a:latin typeface="Gill Sans Nova"/>
              </a:rPr>
              <a:t>.</a:t>
            </a:r>
          </a:p>
        </p:txBody>
      </p:sp>
      <p:pic>
        <p:nvPicPr>
          <p:cNvPr id="4" name="Graphic 3">
            <a:extLst>
              <a:ext uri="{FF2B5EF4-FFF2-40B4-BE49-F238E27FC236}">
                <a16:creationId xmlns:a16="http://schemas.microsoft.com/office/drawing/2014/main" id="{3E3C8042-BD8F-BFE9-5322-0A08BE6DB4F0}"/>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460394" y="6250349"/>
            <a:ext cx="4686300" cy="472127"/>
          </a:xfrm>
          <a:prstGeom prst="rect">
            <a:avLst/>
          </a:prstGeom>
        </p:spPr>
      </p:pic>
      <p:pic>
        <p:nvPicPr>
          <p:cNvPr id="15" name="Picture 14">
            <a:extLst>
              <a:ext uri="{FF2B5EF4-FFF2-40B4-BE49-F238E27FC236}">
                <a16:creationId xmlns:a16="http://schemas.microsoft.com/office/drawing/2014/main" id="{6D16E002-57EC-27E2-BB7B-B24538EFFEC4}"/>
              </a:ext>
            </a:extLst>
          </p:cNvPr>
          <p:cNvPicPr>
            <a:picLocks noChangeAspect="1"/>
          </p:cNvPicPr>
          <p:nvPr/>
        </p:nvPicPr>
        <p:blipFill>
          <a:blip r:embed="rId5"/>
          <a:stretch>
            <a:fillRect/>
          </a:stretch>
        </p:blipFill>
        <p:spPr>
          <a:xfrm>
            <a:off x="7736619" y="1184943"/>
            <a:ext cx="4252789" cy="4510499"/>
          </a:xfrm>
          <a:prstGeom prst="rect">
            <a:avLst/>
          </a:prstGeom>
        </p:spPr>
      </p:pic>
      <p:grpSp>
        <p:nvGrpSpPr>
          <p:cNvPr id="16" name="Group 15">
            <a:extLst>
              <a:ext uri="{FF2B5EF4-FFF2-40B4-BE49-F238E27FC236}">
                <a16:creationId xmlns:a16="http://schemas.microsoft.com/office/drawing/2014/main" id="{007341B3-8484-5A4C-A309-5D567B091909}"/>
              </a:ext>
            </a:extLst>
          </p:cNvPr>
          <p:cNvGrpSpPr/>
          <p:nvPr/>
        </p:nvGrpSpPr>
        <p:grpSpPr>
          <a:xfrm>
            <a:off x="5592112" y="4364670"/>
            <a:ext cx="3940645" cy="2357806"/>
            <a:chOff x="8105098" y="1160796"/>
            <a:chExt cx="3984187" cy="2603049"/>
          </a:xfrm>
        </p:grpSpPr>
        <p:pic>
          <p:nvPicPr>
            <p:cNvPr id="7" name="Picture 6" descr="A map of europe with different colored countries/regions&#10;&#10;Description automatically generated">
              <a:extLst>
                <a:ext uri="{FF2B5EF4-FFF2-40B4-BE49-F238E27FC236}">
                  <a16:creationId xmlns:a16="http://schemas.microsoft.com/office/drawing/2014/main" id="{E82568D5-0B2B-5F0F-7222-3FFF66B434EF}"/>
                </a:ext>
              </a:extLst>
            </p:cNvPr>
            <p:cNvPicPr>
              <a:picLocks noChangeAspect="1"/>
            </p:cNvPicPr>
            <p:nvPr/>
          </p:nvPicPr>
          <p:blipFill>
            <a:blip r:embed="rId6">
              <a:extLst>
                <a:ext uri="{28A0092B-C50C-407E-A947-70E740481C1C}">
                  <a14:useLocalDpi xmlns:a14="http://schemas.microsoft.com/office/drawing/2010/main" val="0"/>
                </a:ext>
              </a:extLst>
            </a:blip>
            <a:srcRect b="10487"/>
            <a:stretch/>
          </p:blipFill>
          <p:spPr>
            <a:xfrm>
              <a:off x="8105098" y="1160796"/>
              <a:ext cx="3793054" cy="2603049"/>
            </a:xfrm>
            <a:prstGeom prst="rect">
              <a:avLst/>
            </a:prstGeom>
          </p:spPr>
        </p:pic>
        <p:sp>
          <p:nvSpPr>
            <p:cNvPr id="9" name="TextBox 8">
              <a:extLst>
                <a:ext uri="{FF2B5EF4-FFF2-40B4-BE49-F238E27FC236}">
                  <a16:creationId xmlns:a16="http://schemas.microsoft.com/office/drawing/2014/main" id="{A26E90B6-48F9-438E-6FAD-3948C7D15B16}"/>
                </a:ext>
              </a:extLst>
            </p:cNvPr>
            <p:cNvSpPr txBox="1"/>
            <p:nvPr/>
          </p:nvSpPr>
          <p:spPr>
            <a:xfrm>
              <a:off x="8559051" y="1329777"/>
              <a:ext cx="3530234" cy="523220"/>
            </a:xfrm>
            <a:prstGeom prst="rect">
              <a:avLst/>
            </a:prstGeom>
            <a:solidFill>
              <a:schemeClr val="bg1"/>
            </a:solidFill>
          </p:spPr>
          <p:txBody>
            <a:bodyPr wrap="square">
              <a:spAutoFit/>
            </a:bodyPr>
            <a:lstStyle/>
            <a:p>
              <a:pPr algn="l"/>
              <a:r>
                <a:rPr lang="en-US" sz="1400" b="0" i="0">
                  <a:effectLst/>
                  <a:latin typeface="Gill Sans Nova" panose="020B0602020104020203" pitchFamily="34" charset="0"/>
                </a:rPr>
                <a:t>Annual number of female victims of domestic violence in 2022, as recorded by the police</a:t>
              </a:r>
            </a:p>
          </p:txBody>
        </p:sp>
        <p:pic>
          <p:nvPicPr>
            <p:cNvPr id="10" name="Graphic 9">
              <a:extLst>
                <a:ext uri="{FF2B5EF4-FFF2-40B4-BE49-F238E27FC236}">
                  <a16:creationId xmlns:a16="http://schemas.microsoft.com/office/drawing/2014/main" id="{B977DD9F-021E-A19F-8065-65868E6F03A3}"/>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8380507" y="1371346"/>
              <a:ext cx="248801" cy="248801"/>
            </a:xfrm>
            <a:prstGeom prst="rect">
              <a:avLst/>
            </a:prstGeom>
          </p:spPr>
        </p:pic>
        <p:sp>
          <p:nvSpPr>
            <p:cNvPr id="13" name="Rectangle: Rounded Corners 12">
              <a:extLst>
                <a:ext uri="{FF2B5EF4-FFF2-40B4-BE49-F238E27FC236}">
                  <a16:creationId xmlns:a16="http://schemas.microsoft.com/office/drawing/2014/main" id="{77FE1D13-3289-9328-0284-9372359BB114}"/>
                </a:ext>
              </a:extLst>
            </p:cNvPr>
            <p:cNvSpPr/>
            <p:nvPr/>
          </p:nvSpPr>
          <p:spPr>
            <a:xfrm>
              <a:off x="8903079" y="2496199"/>
              <a:ext cx="793941" cy="377806"/>
            </a:xfrm>
            <a:prstGeom prst="roundRect">
              <a:avLst/>
            </a:prstGeom>
            <a:noFill/>
            <a:ln w="28575">
              <a:solidFill>
                <a:srgbClr val="001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ED1B58"/>
                  </a:solidFill>
                  <a:latin typeface="Gill Sans Nova"/>
                </a:rPr>
                <a:t>Maps</a:t>
              </a:r>
              <a:endParaRPr lang="en-GB"/>
            </a:p>
          </p:txBody>
        </p:sp>
      </p:grpSp>
      <p:sp>
        <p:nvSpPr>
          <p:cNvPr id="19" name="Rectangle: Rounded Corners 18">
            <a:extLst>
              <a:ext uri="{FF2B5EF4-FFF2-40B4-BE49-F238E27FC236}">
                <a16:creationId xmlns:a16="http://schemas.microsoft.com/office/drawing/2014/main" id="{81677016-E2D9-F182-1A44-FFF2B057E01C}"/>
              </a:ext>
            </a:extLst>
          </p:cNvPr>
          <p:cNvSpPr/>
          <p:nvPr/>
        </p:nvSpPr>
        <p:spPr>
          <a:xfrm>
            <a:off x="10474534" y="2999451"/>
            <a:ext cx="1461152" cy="647199"/>
          </a:xfrm>
          <a:prstGeom prst="roundRect">
            <a:avLst/>
          </a:prstGeom>
          <a:noFill/>
          <a:ln w="28575">
            <a:solidFill>
              <a:srgbClr val="001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ED1B58"/>
                </a:solidFill>
                <a:latin typeface="Gill Sans Nova"/>
              </a:rPr>
              <a:t>Country profile</a:t>
            </a:r>
            <a:endParaRPr lang="en-GB"/>
          </a:p>
        </p:txBody>
      </p:sp>
    </p:spTree>
    <p:extLst>
      <p:ext uri="{BB962C8B-B14F-4D97-AF65-F5344CB8AC3E}">
        <p14:creationId xmlns:p14="http://schemas.microsoft.com/office/powerpoint/2010/main" val="1027946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AC1F-022A-B795-0E50-4539FE6DEF6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9E17E33-7B73-0311-6136-0653A4BFACD7}"/>
              </a:ext>
            </a:extLst>
          </p:cNvPr>
          <p:cNvSpPr txBox="1">
            <a:spLocks/>
          </p:cNvSpPr>
          <p:nvPr/>
        </p:nvSpPr>
        <p:spPr>
          <a:xfrm>
            <a:off x="838592" y="608170"/>
            <a:ext cx="10514815"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Gill Sans Nova"/>
              </a:rPr>
              <a:t>Selected FRA activities</a:t>
            </a:r>
          </a:p>
        </p:txBody>
      </p:sp>
      <p:sp>
        <p:nvSpPr>
          <p:cNvPr id="3" name="Content Placeholder 2">
            <a:extLst>
              <a:ext uri="{FF2B5EF4-FFF2-40B4-BE49-F238E27FC236}">
                <a16:creationId xmlns:a16="http://schemas.microsoft.com/office/drawing/2014/main" id="{E4622337-8A4D-1291-9C7B-B179AE3BD05D}"/>
              </a:ext>
            </a:extLst>
          </p:cNvPr>
          <p:cNvSpPr>
            <a:spLocks noGrp="1"/>
          </p:cNvSpPr>
          <p:nvPr>
            <p:ph idx="1"/>
          </p:nvPr>
        </p:nvSpPr>
        <p:spPr>
          <a:xfrm>
            <a:off x="838199" y="1415147"/>
            <a:ext cx="7755835" cy="4021494"/>
          </a:xfrm>
        </p:spPr>
        <p:txBody>
          <a:bodyPr vert="horz" lIns="91440" tIns="45720" rIns="91440" bIns="45720" rtlCol="0" anchor="t">
            <a:noAutofit/>
          </a:bodyPr>
          <a:lstStyle/>
          <a:p>
            <a:pPr>
              <a:spcAft>
                <a:spcPts val="600"/>
              </a:spcAft>
            </a:pPr>
            <a:r>
              <a:rPr lang="en-US" sz="2400">
                <a:latin typeface="Gill Sans Nova"/>
              </a:rPr>
              <a:t>Survey results to be published in 2025</a:t>
            </a:r>
          </a:p>
          <a:p>
            <a:pPr lvl="1">
              <a:spcAft>
                <a:spcPts val="600"/>
              </a:spcAft>
            </a:pPr>
            <a:r>
              <a:rPr lang="en-US" sz="2000">
                <a:latin typeface="Gill Sans Nova"/>
              </a:rPr>
              <a:t>Violence against women displaced by the war in Ukraine</a:t>
            </a:r>
          </a:p>
          <a:p>
            <a:pPr lvl="1">
              <a:spcAft>
                <a:spcPts val="600"/>
              </a:spcAft>
            </a:pPr>
            <a:r>
              <a:rPr lang="en-US" sz="2000">
                <a:latin typeface="Gill Sans Nova"/>
              </a:rPr>
              <a:t>Experiences of hate-motivated violence, harassment and discrimination among LGBTIQ, Roma, immigrants and descendants of immigrants</a:t>
            </a:r>
          </a:p>
          <a:p>
            <a:pPr>
              <a:spcAft>
                <a:spcPts val="600"/>
              </a:spcAft>
            </a:pPr>
            <a:r>
              <a:rPr lang="en-US" sz="2400">
                <a:latin typeface="Gill Sans Nova"/>
              </a:rPr>
              <a:t>Report on online content moderation, based on data collected on online harassment, hate speech and (incitement to) violence – including misogynist content; planning for further data collection</a:t>
            </a:r>
          </a:p>
          <a:p>
            <a:pPr>
              <a:spcAft>
                <a:spcPts val="600"/>
              </a:spcAft>
            </a:pPr>
            <a:r>
              <a:rPr lang="en-US" sz="2400">
                <a:latin typeface="Gill Sans Nova"/>
              </a:rPr>
              <a:t>Report on violence against persons with disabilities in institutions</a:t>
            </a:r>
          </a:p>
          <a:p>
            <a:pPr lvl="1">
              <a:spcAft>
                <a:spcPts val="600"/>
              </a:spcAft>
            </a:pPr>
            <a:endParaRPr lang="en-US" sz="2000">
              <a:highlight>
                <a:srgbClr val="FFFF00"/>
              </a:highlight>
              <a:latin typeface="Gill Sans Nova"/>
            </a:endParaRPr>
          </a:p>
        </p:txBody>
      </p:sp>
      <p:pic>
        <p:nvPicPr>
          <p:cNvPr id="4" name="Graphic 3">
            <a:extLst>
              <a:ext uri="{FF2B5EF4-FFF2-40B4-BE49-F238E27FC236}">
                <a16:creationId xmlns:a16="http://schemas.microsoft.com/office/drawing/2014/main" id="{AFBA74BF-7A03-5B0D-B9FF-4168822A84C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00358FF7-1ACE-B334-FEE0-0F8FD49E2C4A}"/>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2" name="Graphic 1">
            <a:extLst>
              <a:ext uri="{FF2B5EF4-FFF2-40B4-BE49-F238E27FC236}">
                <a16:creationId xmlns:a16="http://schemas.microsoft.com/office/drawing/2014/main" id="{7097F7F2-52BC-A29E-CFA5-E8E8A934C760}"/>
              </a:ext>
            </a:extLst>
          </p:cNvPr>
          <p:cNvPicPr/>
          <p:nvPr/>
        </p:nvPicPr>
        <p:blipFill>
          <a:blip r:embed="rId7">
            <a:extLst>
              <a:ext uri="{96DAC541-7B7A-43D3-8B79-37D633B846F1}">
                <asvg:svgBlip xmlns:asvg="http://schemas.microsoft.com/office/drawing/2016/SVG/main" r:embed="rId8"/>
              </a:ext>
            </a:extLst>
          </a:blip>
          <a:srcRect l="21118" t="21477" r="50000" b="27186"/>
          <a:stretch/>
        </p:blipFill>
        <p:spPr>
          <a:xfrm>
            <a:off x="8286749" y="0"/>
            <a:ext cx="3905251" cy="6858000"/>
          </a:xfrm>
          <a:prstGeom prst="rect">
            <a:avLst/>
          </a:prstGeom>
        </p:spPr>
      </p:pic>
    </p:spTree>
    <p:extLst>
      <p:ext uri="{BB962C8B-B14F-4D97-AF65-F5344CB8AC3E}">
        <p14:creationId xmlns:p14="http://schemas.microsoft.com/office/powerpoint/2010/main" val="1211433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6BD9-477B-7295-9686-F5D4B61658B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75C07E0-9ECB-AAAB-78F4-806522449D04}"/>
              </a:ext>
            </a:extLst>
          </p:cNvPr>
          <p:cNvSpPr>
            <a:spLocks noGrp="1"/>
          </p:cNvSpPr>
          <p:nvPr>
            <p:ph type="ctrTitle"/>
          </p:nvPr>
        </p:nvSpPr>
        <p:spPr/>
        <p:txBody>
          <a:bodyPr/>
          <a:lstStyle/>
          <a:p>
            <a:r>
              <a:rPr lang="en-GB" b="1">
                <a:solidFill>
                  <a:srgbClr val="001262"/>
                </a:solidFill>
                <a:latin typeface="Gill Sans Nova"/>
              </a:rPr>
              <a:t>THANK YOU</a:t>
            </a:r>
          </a:p>
        </p:txBody>
      </p:sp>
      <p:grpSp>
        <p:nvGrpSpPr>
          <p:cNvPr id="17" name="Group 16">
            <a:extLst>
              <a:ext uri="{FF2B5EF4-FFF2-40B4-BE49-F238E27FC236}">
                <a16:creationId xmlns:a16="http://schemas.microsoft.com/office/drawing/2014/main" id="{521B7EF4-C898-D656-EEDF-FA9FB4084136}"/>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F1EC7701-E4F0-110B-BCD2-6DB9364C3A4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8CDC675A-A14B-0D08-A58F-4BD1BACE52CC}"/>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9F13006C-16C3-AA53-7E4C-C2F7F1355E5C}"/>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Tree>
    <p:extLst>
      <p:ext uri="{BB962C8B-B14F-4D97-AF65-F5344CB8AC3E}">
        <p14:creationId xmlns:p14="http://schemas.microsoft.com/office/powerpoint/2010/main" val="211891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1">
            <a:extLst>
              <a:ext uri="{FF2B5EF4-FFF2-40B4-BE49-F238E27FC236}">
                <a16:creationId xmlns:a16="http://schemas.microsoft.com/office/drawing/2014/main" id="{600D0029-1995-1636-6CD8-310FF11E7F1A}"/>
              </a:ext>
            </a:extLst>
          </p:cNvPr>
          <p:cNvSpPr/>
          <p:nvPr/>
        </p:nvSpPr>
        <p:spPr>
          <a:xfrm rot="5400000">
            <a:off x="-752957" y="3200826"/>
            <a:ext cx="3483840" cy="313422"/>
          </a:xfrm>
          <a:custGeom>
            <a:avLst/>
            <a:gdLst>
              <a:gd name="connsiteX0" fmla="*/ 0 w 2387600"/>
              <a:gd name="connsiteY0" fmla="*/ 0 h 12700"/>
              <a:gd name="connsiteX1" fmla="*/ 2387600 w 2387600"/>
              <a:gd name="connsiteY1" fmla="*/ 0 h 12700"/>
            </a:gdLst>
            <a:ahLst/>
            <a:cxnLst>
              <a:cxn ang="0">
                <a:pos x="connsiteX0" y="connsiteY0"/>
              </a:cxn>
              <a:cxn ang="0">
                <a:pos x="connsiteX1" y="connsiteY1"/>
              </a:cxn>
            </a:cxnLst>
            <a:rect l="l" t="t" r="r" b="b"/>
            <a:pathLst>
              <a:path w="2387600" h="12700">
                <a:moveTo>
                  <a:pt x="0" y="0"/>
                </a:moveTo>
                <a:lnTo>
                  <a:pt x="2387600" y="0"/>
                </a:lnTo>
              </a:path>
            </a:pathLst>
          </a:custGeom>
          <a:ln w="12700" cap="flat">
            <a:solidFill>
              <a:srgbClr val="1C1E52"/>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a:solidFill>
                <a:srgbClr val="2CA09A"/>
              </a:solidFill>
            </a:endParaRPr>
          </a:p>
        </p:txBody>
      </p:sp>
      <p:pic>
        <p:nvPicPr>
          <p:cNvPr id="4" name="Graphic 3">
            <a:extLst>
              <a:ext uri="{FF2B5EF4-FFF2-40B4-BE49-F238E27FC236}">
                <a16:creationId xmlns:a16="http://schemas.microsoft.com/office/drawing/2014/main" id="{07C7C1F2-6C3B-64E6-C0A2-EA3582B9E42F}"/>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838200" y="5839773"/>
            <a:ext cx="4686300" cy="472127"/>
          </a:xfrm>
          <a:prstGeom prst="rect">
            <a:avLst/>
          </a:prstGeom>
        </p:spPr>
      </p:pic>
      <p:pic>
        <p:nvPicPr>
          <p:cNvPr id="5" name="Graphic 4">
            <a:extLst>
              <a:ext uri="{FF2B5EF4-FFF2-40B4-BE49-F238E27FC236}">
                <a16:creationId xmlns:a16="http://schemas.microsoft.com/office/drawing/2014/main" id="{EC5B7CFE-2098-5914-6BE0-AEB0CBEE6B10}"/>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9450678" y="693624"/>
            <a:ext cx="1903121" cy="668564"/>
          </a:xfrm>
          <a:prstGeom prst="rect">
            <a:avLst/>
          </a:prstGeom>
        </p:spPr>
      </p:pic>
      <p:pic>
        <p:nvPicPr>
          <p:cNvPr id="7" name="Graphic 6">
            <a:extLst>
              <a:ext uri="{FF2B5EF4-FFF2-40B4-BE49-F238E27FC236}">
                <a16:creationId xmlns:a16="http://schemas.microsoft.com/office/drawing/2014/main" id="{3A25FE86-B5E1-7384-1199-C1FD1CB7D290}"/>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1914" t="22733" r="50000" b="50000"/>
          <a:stretch/>
        </p:blipFill>
        <p:spPr>
          <a:xfrm>
            <a:off x="8286750" y="3066596"/>
            <a:ext cx="3905250" cy="3791404"/>
          </a:xfrm>
          <a:prstGeom prst="rect">
            <a:avLst/>
          </a:prstGeom>
        </p:spPr>
      </p:pic>
      <p:sp>
        <p:nvSpPr>
          <p:cNvPr id="9" name="Title 1">
            <a:extLst>
              <a:ext uri="{FF2B5EF4-FFF2-40B4-BE49-F238E27FC236}">
                <a16:creationId xmlns:a16="http://schemas.microsoft.com/office/drawing/2014/main" id="{55673FE1-4070-4747-7728-D89357E2835A}"/>
              </a:ext>
            </a:extLst>
          </p:cNvPr>
          <p:cNvSpPr>
            <a:spLocks noGrp="1"/>
          </p:cNvSpPr>
          <p:nvPr/>
        </p:nvSpPr>
        <p:spPr>
          <a:xfrm>
            <a:off x="757765" y="370184"/>
            <a:ext cx="6766173" cy="1032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2"/>
              </a:buClr>
              <a:buSzPts val="4000"/>
            </a:pPr>
            <a:r>
              <a:rPr lang="en-GB" sz="3600" b="1">
                <a:latin typeface="+mn-lt"/>
              </a:rPr>
              <a:t>EU-GBV survey timeline</a:t>
            </a:r>
            <a:endParaRPr lang="en-US" sz="3600" b="1">
              <a:latin typeface="+mn-lt"/>
            </a:endParaRPr>
          </a:p>
        </p:txBody>
      </p:sp>
      <p:sp>
        <p:nvSpPr>
          <p:cNvPr id="13" name="Freeform 31">
            <a:extLst>
              <a:ext uri="{FF2B5EF4-FFF2-40B4-BE49-F238E27FC236}">
                <a16:creationId xmlns:a16="http://schemas.microsoft.com/office/drawing/2014/main" id="{6B595542-A386-4ECC-D07A-807EBE367986}"/>
              </a:ext>
            </a:extLst>
          </p:cNvPr>
          <p:cNvSpPr/>
          <p:nvPr/>
        </p:nvSpPr>
        <p:spPr>
          <a:xfrm flipV="1">
            <a:off x="2005506" y="1537183"/>
            <a:ext cx="812814" cy="74432"/>
          </a:xfrm>
          <a:custGeom>
            <a:avLst/>
            <a:gdLst>
              <a:gd name="connsiteX0" fmla="*/ 0 w 2387600"/>
              <a:gd name="connsiteY0" fmla="*/ 0 h 12700"/>
              <a:gd name="connsiteX1" fmla="*/ 2387600 w 2387600"/>
              <a:gd name="connsiteY1" fmla="*/ 0 h 12700"/>
            </a:gdLst>
            <a:ahLst/>
            <a:cxnLst>
              <a:cxn ang="0">
                <a:pos x="connsiteX0" y="connsiteY0"/>
              </a:cxn>
              <a:cxn ang="0">
                <a:pos x="connsiteX1" y="connsiteY1"/>
              </a:cxn>
            </a:cxnLst>
            <a:rect l="l" t="t" r="r" b="b"/>
            <a:pathLst>
              <a:path w="2387600" h="12700">
                <a:moveTo>
                  <a:pt x="0" y="0"/>
                </a:moveTo>
                <a:lnTo>
                  <a:pt x="2387600" y="0"/>
                </a:lnTo>
              </a:path>
            </a:pathLst>
          </a:custGeom>
          <a:ln w="12700" cap="flat">
            <a:solidFill>
              <a:srgbClr val="ED1B58"/>
            </a:solidFill>
            <a:prstDash val="solid"/>
            <a:miter/>
            <a:headEnd type="oval" w="med" len="med"/>
            <a:tailEnd type="triangle" w="med" len="me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
              <a:solidFill>
                <a:srgbClr val="2CA09A"/>
              </a:solidFill>
            </a:endParaRPr>
          </a:p>
        </p:txBody>
      </p:sp>
      <p:sp>
        <p:nvSpPr>
          <p:cNvPr id="14" name="Text 15">
            <a:extLst>
              <a:ext uri="{FF2B5EF4-FFF2-40B4-BE49-F238E27FC236}">
                <a16:creationId xmlns:a16="http://schemas.microsoft.com/office/drawing/2014/main" id="{D162C19A-E8F7-0FE2-E951-9037549CE1FA}"/>
              </a:ext>
            </a:extLst>
          </p:cNvPr>
          <p:cNvSpPr/>
          <p:nvPr/>
        </p:nvSpPr>
        <p:spPr>
          <a:xfrm>
            <a:off x="1382707" y="1362188"/>
            <a:ext cx="490416" cy="475261"/>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ea typeface="Inter Tight" pitchFamily="2" charset="0"/>
                <a:cs typeface="Inter Tight" pitchFamily="2" charset="0"/>
              </a:rPr>
              <a:t>2016</a:t>
            </a:r>
          </a:p>
        </p:txBody>
      </p:sp>
      <p:sp>
        <p:nvSpPr>
          <p:cNvPr id="15" name="Freeform 31">
            <a:extLst>
              <a:ext uri="{FF2B5EF4-FFF2-40B4-BE49-F238E27FC236}">
                <a16:creationId xmlns:a16="http://schemas.microsoft.com/office/drawing/2014/main" id="{7C7BACD3-FC46-A773-5A42-599C8D36A990}"/>
              </a:ext>
            </a:extLst>
          </p:cNvPr>
          <p:cNvSpPr/>
          <p:nvPr/>
        </p:nvSpPr>
        <p:spPr>
          <a:xfrm flipV="1">
            <a:off x="2005137" y="2298947"/>
            <a:ext cx="812814" cy="74432"/>
          </a:xfrm>
          <a:custGeom>
            <a:avLst/>
            <a:gdLst>
              <a:gd name="connsiteX0" fmla="*/ 0 w 2387600"/>
              <a:gd name="connsiteY0" fmla="*/ 0 h 12700"/>
              <a:gd name="connsiteX1" fmla="*/ 2387600 w 2387600"/>
              <a:gd name="connsiteY1" fmla="*/ 0 h 12700"/>
            </a:gdLst>
            <a:ahLst/>
            <a:cxnLst>
              <a:cxn ang="0">
                <a:pos x="connsiteX0" y="connsiteY0"/>
              </a:cxn>
              <a:cxn ang="0">
                <a:pos x="connsiteX1" y="connsiteY1"/>
              </a:cxn>
            </a:cxnLst>
            <a:rect l="l" t="t" r="r" b="b"/>
            <a:pathLst>
              <a:path w="2387600" h="12700">
                <a:moveTo>
                  <a:pt x="0" y="0"/>
                </a:moveTo>
                <a:lnTo>
                  <a:pt x="2387600" y="0"/>
                </a:lnTo>
              </a:path>
            </a:pathLst>
          </a:custGeom>
          <a:ln w="12700" cap="flat">
            <a:solidFill>
              <a:srgbClr val="ED1B58"/>
            </a:solidFill>
            <a:prstDash val="solid"/>
            <a:miter/>
            <a:headEnd type="oval" w="med" len="med"/>
            <a:tailEnd type="triangle" w="med" len="me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
              <a:solidFill>
                <a:srgbClr val="2CA09A"/>
              </a:solidFill>
            </a:endParaRPr>
          </a:p>
        </p:txBody>
      </p:sp>
      <p:sp>
        <p:nvSpPr>
          <p:cNvPr id="16" name="Text 15">
            <a:extLst>
              <a:ext uri="{FF2B5EF4-FFF2-40B4-BE49-F238E27FC236}">
                <a16:creationId xmlns:a16="http://schemas.microsoft.com/office/drawing/2014/main" id="{F4F6D1E2-22FC-B25E-A1D0-ED851AA6917F}"/>
              </a:ext>
            </a:extLst>
          </p:cNvPr>
          <p:cNvSpPr/>
          <p:nvPr/>
        </p:nvSpPr>
        <p:spPr>
          <a:xfrm>
            <a:off x="1390568" y="2062813"/>
            <a:ext cx="482186" cy="58608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ea typeface="Inter Tight" pitchFamily="2" charset="0"/>
                <a:cs typeface="Inter Tight" pitchFamily="2" charset="0"/>
              </a:rPr>
              <a:t>2017</a:t>
            </a:r>
          </a:p>
          <a:p>
            <a:pPr algn="ctr"/>
            <a:r>
              <a:rPr lang="en-US" sz="1400">
                <a:ea typeface="Inter Tight" pitchFamily="2" charset="0"/>
                <a:cs typeface="Inter Tight" pitchFamily="2" charset="0"/>
              </a:rPr>
              <a:t>2019</a:t>
            </a:r>
          </a:p>
        </p:txBody>
      </p:sp>
      <p:sp>
        <p:nvSpPr>
          <p:cNvPr id="17" name="Freeform 31">
            <a:extLst>
              <a:ext uri="{FF2B5EF4-FFF2-40B4-BE49-F238E27FC236}">
                <a16:creationId xmlns:a16="http://schemas.microsoft.com/office/drawing/2014/main" id="{90EAFCDA-EF82-3B3F-61CD-7AE1E3E6F730}"/>
              </a:ext>
            </a:extLst>
          </p:cNvPr>
          <p:cNvSpPr/>
          <p:nvPr/>
        </p:nvSpPr>
        <p:spPr>
          <a:xfrm flipV="1">
            <a:off x="2005137" y="3096216"/>
            <a:ext cx="812814" cy="74432"/>
          </a:xfrm>
          <a:custGeom>
            <a:avLst/>
            <a:gdLst>
              <a:gd name="connsiteX0" fmla="*/ 0 w 2387600"/>
              <a:gd name="connsiteY0" fmla="*/ 0 h 12700"/>
              <a:gd name="connsiteX1" fmla="*/ 2387600 w 2387600"/>
              <a:gd name="connsiteY1" fmla="*/ 0 h 12700"/>
            </a:gdLst>
            <a:ahLst/>
            <a:cxnLst>
              <a:cxn ang="0">
                <a:pos x="connsiteX0" y="connsiteY0"/>
              </a:cxn>
              <a:cxn ang="0">
                <a:pos x="connsiteX1" y="connsiteY1"/>
              </a:cxn>
            </a:cxnLst>
            <a:rect l="l" t="t" r="r" b="b"/>
            <a:pathLst>
              <a:path w="2387600" h="12700">
                <a:moveTo>
                  <a:pt x="0" y="0"/>
                </a:moveTo>
                <a:lnTo>
                  <a:pt x="2387600" y="0"/>
                </a:lnTo>
              </a:path>
            </a:pathLst>
          </a:custGeom>
          <a:ln w="12700" cap="flat">
            <a:solidFill>
              <a:srgbClr val="ED1B58"/>
            </a:solidFill>
            <a:prstDash val="solid"/>
            <a:miter/>
            <a:headEnd type="oval" w="med" len="med"/>
            <a:tailEnd type="triangle" w="med" len="me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
              <a:solidFill>
                <a:srgbClr val="2CA09A"/>
              </a:solidFill>
            </a:endParaRPr>
          </a:p>
        </p:txBody>
      </p:sp>
      <p:sp>
        <p:nvSpPr>
          <p:cNvPr id="18" name="Text 15">
            <a:extLst>
              <a:ext uri="{FF2B5EF4-FFF2-40B4-BE49-F238E27FC236}">
                <a16:creationId xmlns:a16="http://schemas.microsoft.com/office/drawing/2014/main" id="{A54CEEE6-4004-4D75-7BDB-142B56B4EDDE}"/>
              </a:ext>
            </a:extLst>
          </p:cNvPr>
          <p:cNvSpPr/>
          <p:nvPr/>
        </p:nvSpPr>
        <p:spPr>
          <a:xfrm>
            <a:off x="1382338" y="2991603"/>
            <a:ext cx="482186" cy="350637"/>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ea typeface="Inter Tight" pitchFamily="2" charset="0"/>
                <a:cs typeface="Inter Tight" pitchFamily="2" charset="0"/>
              </a:rPr>
              <a:t>2020</a:t>
            </a:r>
          </a:p>
          <a:p>
            <a:pPr algn="ctr"/>
            <a:r>
              <a:rPr lang="en-US" sz="1400">
                <a:ea typeface="Inter Tight" pitchFamily="2" charset="0"/>
                <a:cs typeface="Inter Tight" pitchFamily="2" charset="0"/>
              </a:rPr>
              <a:t>2024</a:t>
            </a:r>
          </a:p>
        </p:txBody>
      </p:sp>
      <p:sp>
        <p:nvSpPr>
          <p:cNvPr id="19" name="Freeform 31">
            <a:extLst>
              <a:ext uri="{FF2B5EF4-FFF2-40B4-BE49-F238E27FC236}">
                <a16:creationId xmlns:a16="http://schemas.microsoft.com/office/drawing/2014/main" id="{D0C90CEC-849C-127F-A5F8-47E5DF10A019}"/>
              </a:ext>
            </a:extLst>
          </p:cNvPr>
          <p:cNvSpPr/>
          <p:nvPr/>
        </p:nvSpPr>
        <p:spPr>
          <a:xfrm flipV="1">
            <a:off x="2005506" y="4036761"/>
            <a:ext cx="812445" cy="45719"/>
          </a:xfrm>
          <a:custGeom>
            <a:avLst/>
            <a:gdLst>
              <a:gd name="connsiteX0" fmla="*/ 0 w 2387600"/>
              <a:gd name="connsiteY0" fmla="*/ 0 h 12700"/>
              <a:gd name="connsiteX1" fmla="*/ 2387600 w 2387600"/>
              <a:gd name="connsiteY1" fmla="*/ 0 h 12700"/>
            </a:gdLst>
            <a:ahLst/>
            <a:cxnLst>
              <a:cxn ang="0">
                <a:pos x="connsiteX0" y="connsiteY0"/>
              </a:cxn>
              <a:cxn ang="0">
                <a:pos x="connsiteX1" y="connsiteY1"/>
              </a:cxn>
            </a:cxnLst>
            <a:rect l="l" t="t" r="r" b="b"/>
            <a:pathLst>
              <a:path w="2387600" h="12700">
                <a:moveTo>
                  <a:pt x="0" y="0"/>
                </a:moveTo>
                <a:lnTo>
                  <a:pt x="2387600" y="0"/>
                </a:lnTo>
              </a:path>
            </a:pathLst>
          </a:custGeom>
          <a:ln w="12700" cap="flat">
            <a:solidFill>
              <a:srgbClr val="ED1B58"/>
            </a:solidFill>
            <a:prstDash val="solid"/>
            <a:miter/>
            <a:headEnd type="oval" w="med" len="med"/>
            <a:tailEnd type="triangle" w="med" len="me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
              <a:solidFill>
                <a:srgbClr val="2CA09A"/>
              </a:solidFill>
            </a:endParaRPr>
          </a:p>
        </p:txBody>
      </p:sp>
      <p:sp>
        <p:nvSpPr>
          <p:cNvPr id="20" name="Text 15">
            <a:extLst>
              <a:ext uri="{FF2B5EF4-FFF2-40B4-BE49-F238E27FC236}">
                <a16:creationId xmlns:a16="http://schemas.microsoft.com/office/drawing/2014/main" id="{F90C3F2A-5C8B-8CDC-24D6-20D89CFDBE9B}"/>
              </a:ext>
            </a:extLst>
          </p:cNvPr>
          <p:cNvSpPr/>
          <p:nvPr/>
        </p:nvSpPr>
        <p:spPr>
          <a:xfrm>
            <a:off x="1395597" y="3792160"/>
            <a:ext cx="472127" cy="58608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ea typeface="Inter Tight" pitchFamily="2" charset="0"/>
                <a:cs typeface="Inter Tight" pitchFamily="2" charset="0"/>
              </a:rPr>
              <a:t>2022</a:t>
            </a:r>
          </a:p>
          <a:p>
            <a:pPr algn="ctr"/>
            <a:r>
              <a:rPr lang="en-US" sz="1400">
                <a:ea typeface="Inter Tight" pitchFamily="2" charset="0"/>
                <a:cs typeface="Inter Tight" pitchFamily="2" charset="0"/>
              </a:rPr>
              <a:t>2025</a:t>
            </a:r>
          </a:p>
        </p:txBody>
      </p:sp>
      <p:sp>
        <p:nvSpPr>
          <p:cNvPr id="21" name="Freeform 31">
            <a:extLst>
              <a:ext uri="{FF2B5EF4-FFF2-40B4-BE49-F238E27FC236}">
                <a16:creationId xmlns:a16="http://schemas.microsoft.com/office/drawing/2014/main" id="{B7822162-03AB-E21E-6D6D-C88FF260E6C9}"/>
              </a:ext>
            </a:extLst>
          </p:cNvPr>
          <p:cNvSpPr/>
          <p:nvPr/>
        </p:nvSpPr>
        <p:spPr>
          <a:xfrm flipV="1">
            <a:off x="2015454" y="4988726"/>
            <a:ext cx="812814" cy="74432"/>
          </a:xfrm>
          <a:custGeom>
            <a:avLst/>
            <a:gdLst>
              <a:gd name="connsiteX0" fmla="*/ 0 w 2387600"/>
              <a:gd name="connsiteY0" fmla="*/ 0 h 12700"/>
              <a:gd name="connsiteX1" fmla="*/ 2387600 w 2387600"/>
              <a:gd name="connsiteY1" fmla="*/ 0 h 12700"/>
            </a:gdLst>
            <a:ahLst/>
            <a:cxnLst>
              <a:cxn ang="0">
                <a:pos x="connsiteX0" y="connsiteY0"/>
              </a:cxn>
              <a:cxn ang="0">
                <a:pos x="connsiteX1" y="connsiteY1"/>
              </a:cxn>
            </a:cxnLst>
            <a:rect l="l" t="t" r="r" b="b"/>
            <a:pathLst>
              <a:path w="2387600" h="12700">
                <a:moveTo>
                  <a:pt x="0" y="0"/>
                </a:moveTo>
                <a:lnTo>
                  <a:pt x="2387600" y="0"/>
                </a:lnTo>
              </a:path>
            </a:pathLst>
          </a:custGeom>
          <a:ln w="12700" cap="flat">
            <a:solidFill>
              <a:srgbClr val="ED1B58"/>
            </a:solidFill>
            <a:prstDash val="solid"/>
            <a:miter/>
            <a:headEnd type="oval" w="med" len="med"/>
            <a:tailEnd type="triangle" w="med" len="me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
              <a:solidFill>
                <a:srgbClr val="2CA09A"/>
              </a:solidFill>
            </a:endParaRPr>
          </a:p>
        </p:txBody>
      </p:sp>
      <p:sp>
        <p:nvSpPr>
          <p:cNvPr id="22" name="Text 15">
            <a:extLst>
              <a:ext uri="{FF2B5EF4-FFF2-40B4-BE49-F238E27FC236}">
                <a16:creationId xmlns:a16="http://schemas.microsoft.com/office/drawing/2014/main" id="{A996D65C-C26D-8B0E-1FC7-0C5A6348F047}"/>
              </a:ext>
            </a:extLst>
          </p:cNvPr>
          <p:cNvSpPr/>
          <p:nvPr/>
        </p:nvSpPr>
        <p:spPr>
          <a:xfrm>
            <a:off x="1352715" y="4832628"/>
            <a:ext cx="541431" cy="50259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ea typeface="Inter Tight"/>
                <a:cs typeface="Inter Tight" pitchFamily="2" charset="0"/>
              </a:rPr>
              <a:t>2024</a:t>
            </a:r>
          </a:p>
          <a:p>
            <a:pPr algn="ctr"/>
            <a:r>
              <a:rPr lang="en-US" sz="1400">
                <a:ea typeface="Inter Tight" pitchFamily="2" charset="0"/>
                <a:cs typeface="Inter Tight" pitchFamily="2" charset="0"/>
              </a:rPr>
              <a:t>2026</a:t>
            </a:r>
          </a:p>
        </p:txBody>
      </p:sp>
      <p:sp>
        <p:nvSpPr>
          <p:cNvPr id="25" name="Text Placeholder 1">
            <a:extLst>
              <a:ext uri="{FF2B5EF4-FFF2-40B4-BE49-F238E27FC236}">
                <a16:creationId xmlns:a16="http://schemas.microsoft.com/office/drawing/2014/main" id="{D544A7F7-BAC2-76BF-5817-DA9370192AC5}"/>
              </a:ext>
            </a:extLst>
          </p:cNvPr>
          <p:cNvSpPr txBox="1">
            <a:spLocks/>
          </p:cNvSpPr>
          <p:nvPr/>
        </p:nvSpPr>
        <p:spPr>
          <a:xfrm>
            <a:off x="2834276" y="1364408"/>
            <a:ext cx="6203723" cy="669002"/>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a:latin typeface="Gill Sans Nova"/>
              </a:rPr>
              <a:t>Eurostat Working Group on Crime Statistics establishes the Task Force to develop the survey</a:t>
            </a:r>
          </a:p>
        </p:txBody>
      </p:sp>
      <p:sp>
        <p:nvSpPr>
          <p:cNvPr id="26" name="Text Placeholder 1">
            <a:extLst>
              <a:ext uri="{FF2B5EF4-FFF2-40B4-BE49-F238E27FC236}">
                <a16:creationId xmlns:a16="http://schemas.microsoft.com/office/drawing/2014/main" id="{AD90D873-6F40-6005-EC0E-786F59B64647}"/>
              </a:ext>
            </a:extLst>
          </p:cNvPr>
          <p:cNvSpPr txBox="1">
            <a:spLocks/>
          </p:cNvSpPr>
          <p:nvPr/>
        </p:nvSpPr>
        <p:spPr>
          <a:xfrm>
            <a:off x="2813304" y="2093270"/>
            <a:ext cx="5864662" cy="52469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ill Sans Nova"/>
              </a:rPr>
              <a:t>Preparing the survey methodology including questionnaire, testing</a:t>
            </a:r>
            <a:r>
              <a:rPr lang="en-US" b="0">
                <a:latin typeface="Gill Sans Nova"/>
              </a:rPr>
              <a:t> and piloting the </a:t>
            </a:r>
            <a:r>
              <a:rPr lang="en-US">
                <a:latin typeface="Gill Sans Nova"/>
              </a:rPr>
              <a:t>questionnaire and survey</a:t>
            </a:r>
            <a:endParaRPr lang="en-US" b="0">
              <a:latin typeface="Gill Sans Nova"/>
            </a:endParaRPr>
          </a:p>
        </p:txBody>
      </p:sp>
      <p:sp>
        <p:nvSpPr>
          <p:cNvPr id="27" name="Text Placeholder 1">
            <a:extLst>
              <a:ext uri="{FF2B5EF4-FFF2-40B4-BE49-F238E27FC236}">
                <a16:creationId xmlns:a16="http://schemas.microsoft.com/office/drawing/2014/main" id="{F617C12D-C632-FD80-2399-348AEAD6DDA4}"/>
              </a:ext>
            </a:extLst>
          </p:cNvPr>
          <p:cNvSpPr txBox="1">
            <a:spLocks/>
          </p:cNvSpPr>
          <p:nvPr/>
        </p:nvSpPr>
        <p:spPr>
          <a:xfrm>
            <a:off x="2831933" y="2772417"/>
            <a:ext cx="7914795" cy="82346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ill Sans Nova"/>
              </a:rPr>
              <a:t>Data collection on voluntary bases: in 19 Member States coordinated by Eurostat and in 8 Member States coordinated by FRA/EIGE</a:t>
            </a:r>
            <a:endParaRPr lang="en-US"/>
          </a:p>
        </p:txBody>
      </p:sp>
      <p:sp>
        <p:nvSpPr>
          <p:cNvPr id="28" name="Text Placeholder 1">
            <a:extLst>
              <a:ext uri="{FF2B5EF4-FFF2-40B4-BE49-F238E27FC236}">
                <a16:creationId xmlns:a16="http://schemas.microsoft.com/office/drawing/2014/main" id="{E1BE222B-FDE9-1486-B380-87EEF036A8D0}"/>
              </a:ext>
            </a:extLst>
          </p:cNvPr>
          <p:cNvSpPr txBox="1">
            <a:spLocks/>
          </p:cNvSpPr>
          <p:nvPr/>
        </p:nvSpPr>
        <p:spPr>
          <a:xfrm>
            <a:off x="2820701" y="3523073"/>
            <a:ext cx="7206794" cy="1022418"/>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a:latin typeface="Gill Sans Nova"/>
              </a:rPr>
              <a:t>Data dissemination: data on Member States' level in baches as </a:t>
            </a:r>
            <a:r>
              <a:rPr lang="en-US" err="1">
                <a:latin typeface="Gill Sans Nova"/>
              </a:rPr>
              <a:t>finalised</a:t>
            </a:r>
            <a:endParaRPr lang="en-US">
              <a:latin typeface="Gill Sans Nova"/>
            </a:endParaRPr>
          </a:p>
          <a:p>
            <a:pPr>
              <a:spcAft>
                <a:spcPts val="300"/>
              </a:spcAft>
            </a:pPr>
            <a:r>
              <a:rPr lang="en-US" b="1">
                <a:latin typeface="Gill Sans Nova"/>
              </a:rPr>
              <a:t>Joint dissemination of EU-wide data: Key results report</a:t>
            </a:r>
          </a:p>
          <a:p>
            <a:pPr>
              <a:spcAft>
                <a:spcPts val="300"/>
              </a:spcAft>
            </a:pPr>
            <a:r>
              <a:rPr lang="en-US">
                <a:ea typeface="+mn-lt"/>
                <a:cs typeface="+mn-lt"/>
                <a:hlinkClick r:id="rId9"/>
              </a:rPr>
              <a:t>EU gender-based violence survey - Publications Office of the EU</a:t>
            </a:r>
            <a:endParaRPr lang="en-US"/>
          </a:p>
        </p:txBody>
      </p:sp>
      <p:sp>
        <p:nvSpPr>
          <p:cNvPr id="30" name="Text Placeholder 1">
            <a:extLst>
              <a:ext uri="{FF2B5EF4-FFF2-40B4-BE49-F238E27FC236}">
                <a16:creationId xmlns:a16="http://schemas.microsoft.com/office/drawing/2014/main" id="{AB73E26F-16EE-D3AD-FB77-5C86BF35AEE2}"/>
              </a:ext>
            </a:extLst>
          </p:cNvPr>
          <p:cNvSpPr txBox="1">
            <a:spLocks/>
          </p:cNvSpPr>
          <p:nvPr/>
        </p:nvSpPr>
        <p:spPr>
          <a:xfrm>
            <a:off x="2831933" y="4796076"/>
            <a:ext cx="5859747" cy="527174"/>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US">
                <a:latin typeface="Gill Sans Nova"/>
              </a:rPr>
              <a:t>Preparation of regular EU-GBV survey, next wave to be implemented in 2027 and to be repeated every 5 years</a:t>
            </a:r>
          </a:p>
        </p:txBody>
      </p:sp>
      <p:pic>
        <p:nvPicPr>
          <p:cNvPr id="31" name="Graphic 30">
            <a:extLst>
              <a:ext uri="{FF2B5EF4-FFF2-40B4-BE49-F238E27FC236}">
                <a16:creationId xmlns:a16="http://schemas.microsoft.com/office/drawing/2014/main" id="{6F9D8E3C-632B-0E58-7F99-543A0B557315}"/>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913775" y="1362188"/>
            <a:ext cx="472127" cy="472127"/>
          </a:xfrm>
          <a:prstGeom prst="rect">
            <a:avLst/>
          </a:prstGeom>
        </p:spPr>
      </p:pic>
      <p:pic>
        <p:nvPicPr>
          <p:cNvPr id="32" name="Graphic 31">
            <a:extLst>
              <a:ext uri="{FF2B5EF4-FFF2-40B4-BE49-F238E27FC236}">
                <a16:creationId xmlns:a16="http://schemas.microsoft.com/office/drawing/2014/main" id="{FCD6C526-9C8C-A185-9704-F7C6DF6E67AE}"/>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913406" y="2119794"/>
            <a:ext cx="472127" cy="472127"/>
          </a:xfrm>
          <a:prstGeom prst="rect">
            <a:avLst/>
          </a:prstGeom>
        </p:spPr>
      </p:pic>
      <p:pic>
        <p:nvPicPr>
          <p:cNvPr id="33" name="Graphic 32">
            <a:extLst>
              <a:ext uri="{FF2B5EF4-FFF2-40B4-BE49-F238E27FC236}">
                <a16:creationId xmlns:a16="http://schemas.microsoft.com/office/drawing/2014/main" id="{C3E74A43-52ED-CA74-48EC-D5A237C5D019}"/>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913406" y="2942919"/>
            <a:ext cx="472127" cy="472127"/>
          </a:xfrm>
          <a:prstGeom prst="rect">
            <a:avLst/>
          </a:prstGeom>
        </p:spPr>
      </p:pic>
      <p:pic>
        <p:nvPicPr>
          <p:cNvPr id="34" name="Graphic 33">
            <a:extLst>
              <a:ext uri="{FF2B5EF4-FFF2-40B4-BE49-F238E27FC236}">
                <a16:creationId xmlns:a16="http://schemas.microsoft.com/office/drawing/2014/main" id="{1E8D8390-396D-D7FD-2F3C-7995EEA94DD4}"/>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913406" y="3834255"/>
            <a:ext cx="472127" cy="472127"/>
          </a:xfrm>
          <a:prstGeom prst="rect">
            <a:avLst/>
          </a:prstGeom>
        </p:spPr>
      </p:pic>
      <p:pic>
        <p:nvPicPr>
          <p:cNvPr id="35" name="Graphic 34">
            <a:extLst>
              <a:ext uri="{FF2B5EF4-FFF2-40B4-BE49-F238E27FC236}">
                <a16:creationId xmlns:a16="http://schemas.microsoft.com/office/drawing/2014/main" id="{86B93F2F-EE83-BB50-3718-72EEE95D3C03}"/>
              </a:ext>
            </a:extLst>
          </p:cNvPr>
          <p:cNvPicPr>
            <a:picLocks noChangeAspect="1"/>
          </p:cNvPicPr>
          <p:nvPr/>
        </p:nvPicPr>
        <p:blipFill>
          <a:blip r:embed="rId7">
            <a:extLst>
              <a:ext uri="{96DAC541-7B7A-43D3-8B79-37D633B846F1}">
                <asvg:svgBlip xmlns:asvg="http://schemas.microsoft.com/office/drawing/2016/SVG/main" r:embed="rId8"/>
              </a:ext>
            </a:extLst>
          </a:blip>
          <a:srcRect l="16721" t="16721" r="16721" b="16721"/>
          <a:stretch/>
        </p:blipFill>
        <p:spPr>
          <a:xfrm>
            <a:off x="921976" y="4870292"/>
            <a:ext cx="472127" cy="472127"/>
          </a:xfrm>
          <a:prstGeom prst="rect">
            <a:avLst/>
          </a:prstGeom>
        </p:spPr>
      </p:pic>
    </p:spTree>
    <p:extLst>
      <p:ext uri="{BB962C8B-B14F-4D97-AF65-F5344CB8AC3E}">
        <p14:creationId xmlns:p14="http://schemas.microsoft.com/office/powerpoint/2010/main" val="122277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93DB-02AD-D4E5-35C8-9AE9393A52F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EAF3B9C-2106-B8A0-B025-1A32CEFE9F7A}"/>
              </a:ext>
            </a:extLst>
          </p:cNvPr>
          <p:cNvSpPr>
            <a:spLocks noGrp="1"/>
          </p:cNvSpPr>
          <p:nvPr>
            <p:ph type="ctrTitle"/>
          </p:nvPr>
        </p:nvSpPr>
        <p:spPr>
          <a:xfrm>
            <a:off x="749710" y="2398896"/>
            <a:ext cx="5845769" cy="1787525"/>
          </a:xfrm>
        </p:spPr>
        <p:txBody>
          <a:bodyPr>
            <a:normAutofit fontScale="90000"/>
          </a:bodyPr>
          <a:lstStyle/>
          <a:p>
            <a:pPr marL="0" indent="0" algn="ctr">
              <a:buNone/>
            </a:pPr>
            <a:r>
              <a:rPr lang="en-US" sz="5400" b="1">
                <a:latin typeface="Gill Sans Nova"/>
              </a:rPr>
              <a:t>METHODOLOGY OF THE SURVEY</a:t>
            </a:r>
          </a:p>
        </p:txBody>
      </p:sp>
      <p:grpSp>
        <p:nvGrpSpPr>
          <p:cNvPr id="17" name="Group 16">
            <a:extLst>
              <a:ext uri="{FF2B5EF4-FFF2-40B4-BE49-F238E27FC236}">
                <a16:creationId xmlns:a16="http://schemas.microsoft.com/office/drawing/2014/main" id="{5A124148-8A08-E806-09D4-290F9388118D}"/>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402455B3-4821-47B5-640C-68377D5CFD9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B9D30ED4-94FE-E551-2670-609D412C93CF}"/>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AC7AB1FC-8CE9-93AA-D5D8-CDE1EC6B2E31}"/>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Tree>
    <p:extLst>
      <p:ext uri="{BB962C8B-B14F-4D97-AF65-F5344CB8AC3E}">
        <p14:creationId xmlns:p14="http://schemas.microsoft.com/office/powerpoint/2010/main" val="322728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73D2-FBE2-44F0-35A9-BBB8E45C2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093F6-B184-4B9C-6F23-E7A2F3FE1C05}"/>
              </a:ext>
            </a:extLst>
          </p:cNvPr>
          <p:cNvSpPr>
            <a:spLocks noGrp="1"/>
          </p:cNvSpPr>
          <p:nvPr>
            <p:ph type="title"/>
          </p:nvPr>
        </p:nvSpPr>
        <p:spPr>
          <a:xfrm>
            <a:off x="838200" y="546100"/>
            <a:ext cx="10515600" cy="1144588"/>
          </a:xfrm>
        </p:spPr>
        <p:txBody>
          <a:bodyPr>
            <a:normAutofit/>
          </a:bodyPr>
          <a:lstStyle/>
          <a:p>
            <a:r>
              <a:rPr lang="en-GB" sz="3600" b="1">
                <a:latin typeface="Myriad Pro"/>
              </a:rPr>
              <a:t>Preparing at national level</a:t>
            </a:r>
          </a:p>
        </p:txBody>
      </p:sp>
      <p:sp>
        <p:nvSpPr>
          <p:cNvPr id="3" name="Content Placeholder 2">
            <a:extLst>
              <a:ext uri="{FF2B5EF4-FFF2-40B4-BE49-F238E27FC236}">
                <a16:creationId xmlns:a16="http://schemas.microsoft.com/office/drawing/2014/main" id="{DF8DB44D-CF6B-36A7-E2E7-E92133352E45}"/>
              </a:ext>
            </a:extLst>
          </p:cNvPr>
          <p:cNvSpPr>
            <a:spLocks noGrp="1"/>
          </p:cNvSpPr>
          <p:nvPr>
            <p:ph idx="1"/>
          </p:nvPr>
        </p:nvSpPr>
        <p:spPr>
          <a:xfrm>
            <a:off x="552893" y="1690688"/>
            <a:ext cx="7534217" cy="3636223"/>
          </a:xfrm>
        </p:spPr>
        <p:txBody>
          <a:bodyPr vert="horz" lIns="91440" tIns="45720" rIns="91440" bIns="45720" rtlCol="0" anchor="t">
            <a:normAutofit lnSpcReduction="10000"/>
          </a:bodyPr>
          <a:lstStyle/>
          <a:p>
            <a:pPr>
              <a:lnSpc>
                <a:spcPct val="100000"/>
              </a:lnSpc>
            </a:pPr>
            <a:r>
              <a:rPr lang="en-US" sz="2400">
                <a:latin typeface="Gill Sans Nova"/>
                <a:ea typeface="Calibri"/>
                <a:cs typeface="Calibri"/>
              </a:rPr>
              <a:t>Common guidelines disseminated by Eurostat</a:t>
            </a:r>
          </a:p>
          <a:p>
            <a:pPr>
              <a:lnSpc>
                <a:spcPct val="100000"/>
              </a:lnSpc>
            </a:pPr>
            <a:r>
              <a:rPr lang="en-US" sz="2400">
                <a:latin typeface="Gill Sans Nova"/>
                <a:ea typeface="Calibri"/>
                <a:cs typeface="Calibri"/>
              </a:rPr>
              <a:t>National experts on statistics, gender equality and gender-based violence – included in the team</a:t>
            </a:r>
            <a:endParaRPr lang="en-US"/>
          </a:p>
          <a:p>
            <a:pPr>
              <a:lnSpc>
                <a:spcPct val="100000"/>
              </a:lnSpc>
            </a:pPr>
            <a:r>
              <a:rPr lang="en-US" sz="2400">
                <a:latin typeface="Gill Sans Nova"/>
                <a:ea typeface="Calibri"/>
                <a:cs typeface="Calibri"/>
              </a:rPr>
              <a:t>Interviewers' selection and training – specific requirements</a:t>
            </a:r>
          </a:p>
          <a:p>
            <a:pPr>
              <a:lnSpc>
                <a:spcPct val="100000"/>
              </a:lnSpc>
            </a:pPr>
            <a:r>
              <a:rPr lang="en-US" sz="2400">
                <a:latin typeface="Gill Sans Nova"/>
                <a:ea typeface="Calibri"/>
                <a:cs typeface="Calibri"/>
              </a:rPr>
              <a:t>Focus on specific topics as confidentiality, ensuring safety of interviewer and respondent, providing information on support services</a:t>
            </a:r>
          </a:p>
          <a:p>
            <a:pPr>
              <a:lnSpc>
                <a:spcPct val="100000"/>
              </a:lnSpc>
            </a:pPr>
            <a:r>
              <a:rPr lang="en-US" sz="2400">
                <a:latin typeface="Gill Sans Nova"/>
                <a:ea typeface="Calibri"/>
                <a:cs typeface="Calibri"/>
              </a:rPr>
              <a:t>Selecting the most appropriate data collection method</a:t>
            </a:r>
          </a:p>
        </p:txBody>
      </p:sp>
      <p:pic>
        <p:nvPicPr>
          <p:cNvPr id="4" name="Graphic 3">
            <a:extLst>
              <a:ext uri="{FF2B5EF4-FFF2-40B4-BE49-F238E27FC236}">
                <a16:creationId xmlns:a16="http://schemas.microsoft.com/office/drawing/2014/main" id="{9FEDC006-4746-131F-3AB2-C5E708E39E8D}"/>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3044278" y="5839773"/>
            <a:ext cx="4686300" cy="472127"/>
          </a:xfrm>
          <a:prstGeom prst="rect">
            <a:avLst/>
          </a:prstGeom>
        </p:spPr>
      </p:pic>
      <p:pic>
        <p:nvPicPr>
          <p:cNvPr id="5" name="Graphic 4">
            <a:extLst>
              <a:ext uri="{FF2B5EF4-FFF2-40B4-BE49-F238E27FC236}">
                <a16:creationId xmlns:a16="http://schemas.microsoft.com/office/drawing/2014/main" id="{6EA0912C-490F-2BBD-3F6B-257542124AA8}"/>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38200" y="5751966"/>
            <a:ext cx="1903121" cy="668564"/>
          </a:xfrm>
          <a:prstGeom prst="rect">
            <a:avLst/>
          </a:prstGeom>
        </p:spPr>
      </p:pic>
      <p:pic>
        <p:nvPicPr>
          <p:cNvPr id="6" name="Picture 5" descr="A hand holding a door knob&#10;&#10;AI-generated content may be incorrect.">
            <a:extLst>
              <a:ext uri="{FF2B5EF4-FFF2-40B4-BE49-F238E27FC236}">
                <a16:creationId xmlns:a16="http://schemas.microsoft.com/office/drawing/2014/main" id="{AB8FD72D-3246-3F69-3828-6CE0DDF44B68}"/>
              </a:ext>
            </a:extLst>
          </p:cNvPr>
          <p:cNvPicPr>
            <a:picLocks noChangeAspect="1"/>
          </p:cNvPicPr>
          <p:nvPr/>
        </p:nvPicPr>
        <p:blipFill>
          <a:blip r:embed="rId7"/>
          <a:stretch>
            <a:fillRect/>
          </a:stretch>
        </p:blipFill>
        <p:spPr>
          <a:xfrm>
            <a:off x="8337083" y="670683"/>
            <a:ext cx="2019300" cy="2762250"/>
          </a:xfrm>
          <a:prstGeom prst="rect">
            <a:avLst/>
          </a:prstGeom>
        </p:spPr>
      </p:pic>
      <p:pic>
        <p:nvPicPr>
          <p:cNvPr id="9" name="Graphic 8">
            <a:extLst>
              <a:ext uri="{FF2B5EF4-FFF2-40B4-BE49-F238E27FC236}">
                <a16:creationId xmlns:a16="http://schemas.microsoft.com/office/drawing/2014/main" id="{AF517864-4363-0A56-4B79-25D9FC1CF46D}"/>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l="21914" t="22733" r="50000" b="50000"/>
          <a:stretch/>
        </p:blipFill>
        <p:spPr>
          <a:xfrm>
            <a:off x="8286750" y="3066596"/>
            <a:ext cx="3905250" cy="3791404"/>
          </a:xfrm>
          <a:prstGeom prst="rect">
            <a:avLst/>
          </a:prstGeom>
        </p:spPr>
      </p:pic>
    </p:spTree>
    <p:extLst>
      <p:ext uri="{BB962C8B-B14F-4D97-AF65-F5344CB8AC3E}">
        <p14:creationId xmlns:p14="http://schemas.microsoft.com/office/powerpoint/2010/main" val="411662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9C85E-8688-668A-1B2C-E9D85B819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B56F1-1756-C014-7CEF-28C3C0F356DF}"/>
              </a:ext>
            </a:extLst>
          </p:cNvPr>
          <p:cNvSpPr>
            <a:spLocks noGrp="1"/>
          </p:cNvSpPr>
          <p:nvPr>
            <p:ph type="title"/>
          </p:nvPr>
        </p:nvSpPr>
        <p:spPr>
          <a:xfrm>
            <a:off x="838200" y="546100"/>
            <a:ext cx="10515600" cy="1144588"/>
          </a:xfrm>
        </p:spPr>
        <p:txBody>
          <a:bodyPr>
            <a:normAutofit/>
          </a:bodyPr>
          <a:lstStyle/>
          <a:p>
            <a:r>
              <a:rPr lang="en-GB" sz="3600" b="1">
                <a:solidFill>
                  <a:srgbClr val="1C1E52"/>
                </a:solidFill>
                <a:latin typeface="Myriad Pro"/>
              </a:rPr>
              <a:t>Data</a:t>
            </a:r>
            <a:r>
              <a:rPr lang="en-GB" sz="3600" b="1">
                <a:latin typeface="Myriad Pro"/>
              </a:rPr>
              <a:t> collection</a:t>
            </a:r>
          </a:p>
        </p:txBody>
      </p:sp>
      <p:sp>
        <p:nvSpPr>
          <p:cNvPr id="3" name="Content Placeholder 2">
            <a:extLst>
              <a:ext uri="{FF2B5EF4-FFF2-40B4-BE49-F238E27FC236}">
                <a16:creationId xmlns:a16="http://schemas.microsoft.com/office/drawing/2014/main" id="{9ABEE895-2CA9-4FD8-E1AF-A02741B3365A}"/>
              </a:ext>
            </a:extLst>
          </p:cNvPr>
          <p:cNvSpPr>
            <a:spLocks noGrp="1"/>
          </p:cNvSpPr>
          <p:nvPr>
            <p:ph idx="1"/>
          </p:nvPr>
        </p:nvSpPr>
        <p:spPr>
          <a:xfrm>
            <a:off x="552893" y="1690688"/>
            <a:ext cx="7827831" cy="3804002"/>
          </a:xfrm>
        </p:spPr>
        <p:txBody>
          <a:bodyPr vert="horz" lIns="91440" tIns="45720" rIns="91440" bIns="45720" rtlCol="0" anchor="t">
            <a:noAutofit/>
          </a:bodyPr>
          <a:lstStyle/>
          <a:p>
            <a:pPr>
              <a:lnSpc>
                <a:spcPct val="100000"/>
              </a:lnSpc>
            </a:pPr>
            <a:r>
              <a:rPr lang="en-US" sz="2400">
                <a:latin typeface="Gill Sans Nova"/>
                <a:ea typeface="Calibri"/>
                <a:cs typeface="Calibri"/>
              </a:rPr>
              <a:t>Representative sample in each country, minimum effective sample size agreed</a:t>
            </a:r>
          </a:p>
          <a:p>
            <a:pPr>
              <a:lnSpc>
                <a:spcPct val="100000"/>
              </a:lnSpc>
            </a:pPr>
            <a:r>
              <a:rPr lang="en-US" sz="2400">
                <a:latin typeface="Gill Sans Nova"/>
                <a:ea typeface="Calibri"/>
                <a:cs typeface="Calibri"/>
              </a:rPr>
              <a:t>Focus on women aged 18-74; 11 Member States covered total population</a:t>
            </a:r>
          </a:p>
          <a:p>
            <a:pPr>
              <a:lnSpc>
                <a:spcPct val="100000"/>
              </a:lnSpc>
            </a:pPr>
            <a:r>
              <a:rPr lang="en-US" sz="2400">
                <a:latin typeface="Gill Sans Nova"/>
                <a:ea typeface="Calibri"/>
                <a:cs typeface="Calibri"/>
              </a:rPr>
              <a:t>Data collection methods: with interviewer (CAPI or CATI) or web-interview (CAWI) and for most sensitive sections' possibility for self-completion recommended</a:t>
            </a:r>
          </a:p>
          <a:p>
            <a:pPr>
              <a:lnSpc>
                <a:spcPct val="100000"/>
              </a:lnSpc>
            </a:pPr>
            <a:r>
              <a:rPr lang="en-US" sz="2400">
                <a:latin typeface="Gill Sans Nova"/>
                <a:ea typeface="Calibri"/>
                <a:cs typeface="Calibri"/>
              </a:rPr>
              <a:t>Support to interviewers and respondents (depending data collection method)</a:t>
            </a:r>
          </a:p>
          <a:p>
            <a:pPr>
              <a:lnSpc>
                <a:spcPct val="100000"/>
              </a:lnSpc>
            </a:pPr>
            <a:endParaRPr lang="en-US" sz="2400">
              <a:latin typeface="Gill Sans Nova"/>
              <a:ea typeface="Calibri"/>
              <a:cs typeface="Calibri"/>
            </a:endParaRPr>
          </a:p>
        </p:txBody>
      </p:sp>
      <p:pic>
        <p:nvPicPr>
          <p:cNvPr id="4" name="Graphic 3">
            <a:extLst>
              <a:ext uri="{FF2B5EF4-FFF2-40B4-BE49-F238E27FC236}">
                <a16:creationId xmlns:a16="http://schemas.microsoft.com/office/drawing/2014/main" id="{F7601014-76E7-3D21-B68F-C0C37A5BDB0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3044278" y="5839773"/>
            <a:ext cx="4686300" cy="472127"/>
          </a:xfrm>
          <a:prstGeom prst="rect">
            <a:avLst/>
          </a:prstGeom>
        </p:spPr>
      </p:pic>
      <p:pic>
        <p:nvPicPr>
          <p:cNvPr id="5" name="Graphic 4">
            <a:extLst>
              <a:ext uri="{FF2B5EF4-FFF2-40B4-BE49-F238E27FC236}">
                <a16:creationId xmlns:a16="http://schemas.microsoft.com/office/drawing/2014/main" id="{D097E0C9-AB99-AAC2-4F16-122CAB3CAA87}"/>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838200" y="5751966"/>
            <a:ext cx="1903121" cy="668564"/>
          </a:xfrm>
          <a:prstGeom prst="rect">
            <a:avLst/>
          </a:prstGeom>
        </p:spPr>
      </p:pic>
      <p:pic>
        <p:nvPicPr>
          <p:cNvPr id="7" name="Graphic 6">
            <a:extLst>
              <a:ext uri="{FF2B5EF4-FFF2-40B4-BE49-F238E27FC236}">
                <a16:creationId xmlns:a16="http://schemas.microsoft.com/office/drawing/2014/main" id="{7A2DC774-AE63-263A-EA16-BED50848C805}"/>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rcRect l="23009" t="25339" r="50001" b="25340"/>
          <a:stretch/>
        </p:blipFill>
        <p:spPr>
          <a:xfrm>
            <a:off x="8439149" y="0"/>
            <a:ext cx="3752851" cy="6858000"/>
          </a:xfrm>
          <a:prstGeom prst="rect">
            <a:avLst/>
          </a:prstGeom>
        </p:spPr>
      </p:pic>
    </p:spTree>
    <p:extLst>
      <p:ext uri="{BB962C8B-B14F-4D97-AF65-F5344CB8AC3E}">
        <p14:creationId xmlns:p14="http://schemas.microsoft.com/office/powerpoint/2010/main" val="191368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318D-DBE4-98C9-B267-BD0AB468DB6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223F4B-6254-2B68-97A0-E50BD0EF67CB}"/>
              </a:ext>
            </a:extLst>
          </p:cNvPr>
          <p:cNvSpPr>
            <a:spLocks noGrp="1"/>
          </p:cNvSpPr>
          <p:nvPr>
            <p:ph type="ctrTitle"/>
          </p:nvPr>
        </p:nvSpPr>
        <p:spPr>
          <a:xfrm>
            <a:off x="749710" y="2084309"/>
            <a:ext cx="5845769" cy="2102112"/>
          </a:xfrm>
        </p:spPr>
        <p:txBody>
          <a:bodyPr>
            <a:normAutofit/>
          </a:bodyPr>
          <a:lstStyle/>
          <a:p>
            <a:pPr algn="ctr"/>
            <a:r>
              <a:rPr lang="en-US" b="1">
                <a:latin typeface="Gill Sans Nova"/>
              </a:rPr>
              <a:t>WHERE TO FIND DATA</a:t>
            </a:r>
            <a:endParaRPr lang="en-US" sz="5400" b="1">
              <a:latin typeface="Gill Sans Nova"/>
            </a:endParaRPr>
          </a:p>
        </p:txBody>
      </p:sp>
      <p:grpSp>
        <p:nvGrpSpPr>
          <p:cNvPr id="17" name="Group 16">
            <a:extLst>
              <a:ext uri="{FF2B5EF4-FFF2-40B4-BE49-F238E27FC236}">
                <a16:creationId xmlns:a16="http://schemas.microsoft.com/office/drawing/2014/main" id="{18E1F664-E4C7-8812-516A-5E1636DFAB44}"/>
              </a:ext>
            </a:extLst>
          </p:cNvPr>
          <p:cNvGrpSpPr>
            <a:grpSpLocks noGrp="1" noUngrp="1" noRot="1" noMove="1" noResize="1"/>
          </p:cNvGrpSpPr>
          <p:nvPr/>
        </p:nvGrpSpPr>
        <p:grpSpPr>
          <a:xfrm>
            <a:off x="1012517" y="494479"/>
            <a:ext cx="1639243" cy="836381"/>
            <a:chOff x="1012517" y="494480"/>
            <a:chExt cx="3026083" cy="1543983"/>
          </a:xfrm>
        </p:grpSpPr>
        <p:pic>
          <p:nvPicPr>
            <p:cNvPr id="15" name="Graphic 14">
              <a:extLst>
                <a:ext uri="{FF2B5EF4-FFF2-40B4-BE49-F238E27FC236}">
                  <a16:creationId xmlns:a16="http://schemas.microsoft.com/office/drawing/2014/main" id="{99FB05BF-B3C8-FFE6-DFA2-006E684B6791}"/>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012518" y="1733597"/>
              <a:ext cx="3026082" cy="304866"/>
            </a:xfrm>
            <a:prstGeom prst="rect">
              <a:avLst/>
            </a:prstGeom>
          </p:spPr>
        </p:pic>
        <p:pic>
          <p:nvPicPr>
            <p:cNvPr id="16" name="Graphic 15">
              <a:extLst>
                <a:ext uri="{FF2B5EF4-FFF2-40B4-BE49-F238E27FC236}">
                  <a16:creationId xmlns:a16="http://schemas.microsoft.com/office/drawing/2014/main" id="{4FB69DB8-088C-AE26-CE32-4C2EBD9EE12B}"/>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012517" y="494480"/>
              <a:ext cx="3026082" cy="1063059"/>
            </a:xfrm>
            <a:prstGeom prst="rect">
              <a:avLst/>
            </a:prstGeom>
          </p:spPr>
        </p:pic>
      </p:grpSp>
      <p:pic>
        <p:nvPicPr>
          <p:cNvPr id="14" name="Graphic 13">
            <a:extLst>
              <a:ext uri="{FF2B5EF4-FFF2-40B4-BE49-F238E27FC236}">
                <a16:creationId xmlns:a16="http://schemas.microsoft.com/office/drawing/2014/main" id="{9E50F37B-AB8F-A44F-F388-B008BB7E1514}"/>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6760311" y="822960"/>
            <a:ext cx="5990528" cy="5400681"/>
          </a:xfrm>
          <a:prstGeom prst="rect">
            <a:avLst/>
          </a:prstGeom>
        </p:spPr>
      </p:pic>
    </p:spTree>
    <p:extLst>
      <p:ext uri="{BB962C8B-B14F-4D97-AF65-F5344CB8AC3E}">
        <p14:creationId xmlns:p14="http://schemas.microsoft.com/office/powerpoint/2010/main" val="199349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B41C-0F86-7067-6CC8-E0D0908C5815}"/>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E80701A3-98A8-0D7A-8A20-4D6831334107}"/>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3044278" y="5839773"/>
            <a:ext cx="4686300" cy="472127"/>
          </a:xfrm>
          <a:prstGeom prst="rect">
            <a:avLst/>
          </a:prstGeom>
        </p:spPr>
      </p:pic>
      <p:pic>
        <p:nvPicPr>
          <p:cNvPr id="5" name="Graphic 4">
            <a:extLst>
              <a:ext uri="{FF2B5EF4-FFF2-40B4-BE49-F238E27FC236}">
                <a16:creationId xmlns:a16="http://schemas.microsoft.com/office/drawing/2014/main" id="{E057B51E-C261-07D7-A87C-36268CAC97C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38200" y="5751966"/>
            <a:ext cx="1903121" cy="668564"/>
          </a:xfrm>
          <a:prstGeom prst="rect">
            <a:avLst/>
          </a:prstGeom>
        </p:spPr>
      </p:pic>
      <p:pic>
        <p:nvPicPr>
          <p:cNvPr id="11" name="Picture 10" descr="A screenshot of a person holding her hand up&#10;&#10;AI-generated content may be incorrect.">
            <a:extLst>
              <a:ext uri="{FF2B5EF4-FFF2-40B4-BE49-F238E27FC236}">
                <a16:creationId xmlns:a16="http://schemas.microsoft.com/office/drawing/2014/main" id="{C4A1E963-16B2-BB9C-C8DC-024BC49F34C7}"/>
              </a:ext>
            </a:extLst>
          </p:cNvPr>
          <p:cNvPicPr>
            <a:picLocks noChangeAspect="1"/>
          </p:cNvPicPr>
          <p:nvPr/>
        </p:nvPicPr>
        <p:blipFill>
          <a:blip r:embed="rId6"/>
          <a:stretch>
            <a:fillRect/>
          </a:stretch>
        </p:blipFill>
        <p:spPr>
          <a:xfrm>
            <a:off x="4960202" y="545283"/>
            <a:ext cx="6095579" cy="4774735"/>
          </a:xfrm>
          <a:prstGeom prst="rect">
            <a:avLst/>
          </a:prstGeom>
        </p:spPr>
      </p:pic>
      <p:sp>
        <p:nvSpPr>
          <p:cNvPr id="15" name="Text Placeholder 1">
            <a:extLst>
              <a:ext uri="{FF2B5EF4-FFF2-40B4-BE49-F238E27FC236}">
                <a16:creationId xmlns:a16="http://schemas.microsoft.com/office/drawing/2014/main" id="{E4508421-E28F-A66C-5096-F93B9FE2F619}"/>
              </a:ext>
            </a:extLst>
          </p:cNvPr>
          <p:cNvSpPr txBox="1">
            <a:spLocks/>
          </p:cNvSpPr>
          <p:nvPr/>
        </p:nvSpPr>
        <p:spPr>
          <a:xfrm>
            <a:off x="653139" y="1801010"/>
            <a:ext cx="3589154" cy="34818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ill Sans Nova"/>
              </a:rPr>
              <a:t>Direct link to the data tables and metadata</a:t>
            </a:r>
            <a:endParaRPr lang="en-US" b="0">
              <a:latin typeface="Gill Sans Nova"/>
            </a:endParaRPr>
          </a:p>
        </p:txBody>
      </p:sp>
      <p:sp>
        <p:nvSpPr>
          <p:cNvPr id="18" name="Text Placeholder 1">
            <a:extLst>
              <a:ext uri="{FF2B5EF4-FFF2-40B4-BE49-F238E27FC236}">
                <a16:creationId xmlns:a16="http://schemas.microsoft.com/office/drawing/2014/main" id="{0C9F79E1-707D-BFA7-E98B-17BD3653D4E3}"/>
              </a:ext>
            </a:extLst>
          </p:cNvPr>
          <p:cNvSpPr txBox="1">
            <a:spLocks/>
          </p:cNvSpPr>
          <p:nvPr/>
        </p:nvSpPr>
        <p:spPr>
          <a:xfrm>
            <a:off x="653138" y="2634380"/>
            <a:ext cx="3589154" cy="74665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ill Sans Nova"/>
              </a:rPr>
              <a:t>Publications: methodological guidelines and main results; podcast on collecting the data on gender-based violence</a:t>
            </a:r>
            <a:endParaRPr lang="en-US" b="0">
              <a:latin typeface="Gill Sans Nova"/>
            </a:endParaRPr>
          </a:p>
        </p:txBody>
      </p:sp>
      <p:sp>
        <p:nvSpPr>
          <p:cNvPr id="19" name="Text Placeholder 1">
            <a:extLst>
              <a:ext uri="{FF2B5EF4-FFF2-40B4-BE49-F238E27FC236}">
                <a16:creationId xmlns:a16="http://schemas.microsoft.com/office/drawing/2014/main" id="{A26724A2-9329-ABF3-E7C0-17B95DED5CF1}"/>
              </a:ext>
            </a:extLst>
          </p:cNvPr>
          <p:cNvSpPr txBox="1">
            <a:spLocks/>
          </p:cNvSpPr>
          <p:nvPr/>
        </p:nvSpPr>
        <p:spPr>
          <a:xfrm>
            <a:off x="653139" y="3951095"/>
            <a:ext cx="3456329" cy="543924"/>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Gill Sans Nova"/>
              </a:rPr>
              <a:t>Main concepts and definitions used in the EU-GBV survey</a:t>
            </a:r>
            <a:endParaRPr lang="en-US" b="0">
              <a:latin typeface="Gill Sans Nova"/>
            </a:endParaRPr>
          </a:p>
        </p:txBody>
      </p:sp>
      <p:cxnSp>
        <p:nvCxnSpPr>
          <p:cNvPr id="22" name="Straight Arrow Connector 21">
            <a:extLst>
              <a:ext uri="{FF2B5EF4-FFF2-40B4-BE49-F238E27FC236}">
                <a16:creationId xmlns:a16="http://schemas.microsoft.com/office/drawing/2014/main" id="{F8D07894-8E3B-A3DB-D9C8-301BA48CE514}"/>
              </a:ext>
            </a:extLst>
          </p:cNvPr>
          <p:cNvCxnSpPr/>
          <p:nvPr/>
        </p:nvCxnSpPr>
        <p:spPr>
          <a:xfrm>
            <a:off x="3914862" y="2146183"/>
            <a:ext cx="1132513" cy="503339"/>
          </a:xfrm>
          <a:prstGeom prst="straightConnector1">
            <a:avLst/>
          </a:prstGeom>
          <a:ln>
            <a:solidFill>
              <a:srgbClr val="ED1B58"/>
            </a:solidFill>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6D9FE5AF-5559-3155-B113-340918398A3C}"/>
              </a:ext>
            </a:extLst>
          </p:cNvPr>
          <p:cNvCxnSpPr>
            <a:cxnSpLocks/>
          </p:cNvCxnSpPr>
          <p:nvPr/>
        </p:nvCxnSpPr>
        <p:spPr>
          <a:xfrm>
            <a:off x="4054678" y="2908183"/>
            <a:ext cx="1020660" cy="13982"/>
          </a:xfrm>
          <a:prstGeom prst="straightConnector1">
            <a:avLst/>
          </a:prstGeom>
          <a:ln>
            <a:solidFill>
              <a:srgbClr val="ED1B58"/>
            </a:solidFill>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a:extLst>
              <a:ext uri="{FF2B5EF4-FFF2-40B4-BE49-F238E27FC236}">
                <a16:creationId xmlns:a16="http://schemas.microsoft.com/office/drawing/2014/main" id="{A4993837-ECB0-08E2-296C-A4EFDF8A6D34}"/>
              </a:ext>
            </a:extLst>
          </p:cNvPr>
          <p:cNvCxnSpPr>
            <a:cxnSpLocks/>
          </p:cNvCxnSpPr>
          <p:nvPr/>
        </p:nvCxnSpPr>
        <p:spPr>
          <a:xfrm flipV="1">
            <a:off x="3928843" y="3180826"/>
            <a:ext cx="1167467" cy="782972"/>
          </a:xfrm>
          <a:prstGeom prst="straightConnector1">
            <a:avLst/>
          </a:prstGeom>
          <a:ln>
            <a:solidFill>
              <a:srgbClr val="ED1B58"/>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69070743"/>
      </p:ext>
    </p:extLst>
  </p:cSld>
  <p:clrMapOvr>
    <a:masterClrMapping/>
  </p:clrMapOvr>
</p:sld>
</file>

<file path=ppt/theme/theme1.xml><?xml version="1.0" encoding="utf-8"?>
<a:theme xmlns:a="http://schemas.openxmlformats.org/drawingml/2006/main" name="Office Theme">
  <a:themeElements>
    <a:clrScheme name="GBV Survey 2024">
      <a:dk1>
        <a:srgbClr val="1C1E52"/>
      </a:dk1>
      <a:lt1>
        <a:sysClr val="window" lastClr="FFFFFF"/>
      </a:lt1>
      <a:dk2>
        <a:srgbClr val="1C1E52"/>
      </a:dk2>
      <a:lt2>
        <a:srgbClr val="E8E8E8"/>
      </a:lt2>
      <a:accent1>
        <a:srgbClr val="EF4723"/>
      </a:accent1>
      <a:accent2>
        <a:srgbClr val="405CAA"/>
      </a:accent2>
      <a:accent3>
        <a:srgbClr val="F069A1"/>
      </a:accent3>
      <a:accent4>
        <a:srgbClr val="F68F70"/>
      </a:accent4>
      <a:accent5>
        <a:srgbClr val="52BC7F"/>
      </a:accent5>
      <a:accent6>
        <a:srgbClr val="4EA72E"/>
      </a:accent6>
      <a:hlink>
        <a:srgbClr val="FBB683"/>
      </a:hlink>
      <a:folHlink>
        <a:srgbClr val="96607D"/>
      </a:folHlink>
    </a:clrScheme>
    <a:fontScheme name="GBV">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E5ED7DAECC6C46BEF31E0A86C9657F" ma:contentTypeVersion="8" ma:contentTypeDescription="Create a new document." ma:contentTypeScope="" ma:versionID="9a9aac7d1b14618916b96fa13a87c92d">
  <xsd:schema xmlns:xsd="http://www.w3.org/2001/XMLSchema" xmlns:xs="http://www.w3.org/2001/XMLSchema" xmlns:p="http://schemas.microsoft.com/office/2006/metadata/properties" xmlns:ns2="3c219c12-1446-4648-98e8-4d7a914d0f3c" xmlns:ns3="53158c86-274d-4f5b-8b78-7fcf5178a957" targetNamespace="http://schemas.microsoft.com/office/2006/metadata/properties" ma:root="true" ma:fieldsID="6b7830b1b42844b34f1c99fb56eb8482" ns2:_="" ns3:_="">
    <xsd:import namespace="3c219c12-1446-4648-98e8-4d7a914d0f3c"/>
    <xsd:import namespace="53158c86-274d-4f5b-8b78-7fcf5178a9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219c12-1446-4648-98e8-4d7a914d0f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158c86-274d-4f5b-8b78-7fcf5178a9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EE67D0-00B6-4E3C-8DA7-C4930D110916}">
  <ds:schemaRefs>
    <ds:schemaRef ds:uri="3c219c12-1446-4648-98e8-4d7a914d0f3c"/>
    <ds:schemaRef ds:uri="53158c86-274d-4f5b-8b78-7fcf5178a9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7B128F-1026-44F0-B520-2501E98E0D92}">
  <ds:schemaRefs>
    <ds:schemaRef ds:uri="3c219c12-1446-4648-98e8-4d7a914d0f3c"/>
    <ds:schemaRef ds:uri="53158c86-274d-4f5b-8b78-7fcf5178a9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E190AB-5EF8-45B0-B819-0BC631774A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8</TotalTime>
  <Words>5091</Words>
  <Application>Microsoft Office PowerPoint</Application>
  <PresentationFormat>Widescreen</PresentationFormat>
  <Paragraphs>276</Paragraphs>
  <Slides>35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Courier New</vt:lpstr>
      <vt:lpstr>Gill Sans Nova</vt:lpstr>
      <vt:lpstr>Inter Tight</vt:lpstr>
      <vt:lpstr>Myriad Pro</vt:lpstr>
      <vt:lpstr>Office Theme</vt:lpstr>
      <vt:lpstr>PowerPoint Presentation</vt:lpstr>
      <vt:lpstr> From Insight to Impact New Directions in Sexual Harassment Research Expert seminar,  </vt:lpstr>
      <vt:lpstr>Why gender-based violence data?</vt:lpstr>
      <vt:lpstr>PowerPoint Presentation</vt:lpstr>
      <vt:lpstr>METHODOLOGY OF THE SURVEY</vt:lpstr>
      <vt:lpstr>Preparing at national level</vt:lpstr>
      <vt:lpstr>Data collection</vt:lpstr>
      <vt:lpstr>WHERE TO FIND DATA</vt:lpstr>
      <vt:lpstr>PowerPoint Presentation</vt:lpstr>
      <vt:lpstr>PowerPoint Presentation</vt:lpstr>
      <vt:lpstr>KEY RESULTS</vt:lpstr>
      <vt:lpstr>SURVEY TOPICS AND INDICATORS</vt:lpstr>
      <vt:lpstr>PowerPoint Presentation</vt:lpstr>
      <vt:lpstr>STILL ONE IN THREE</vt:lpstr>
      <vt:lpstr>SEXUAL MORE THAN PHYSICAL</vt:lpstr>
      <vt:lpstr>Violence by Intimate Partners</vt:lpstr>
      <vt:lpstr>Violence at Home</vt:lpstr>
      <vt:lpstr>Violence by a non-partner</vt:lpstr>
      <vt:lpstr>Sexual violence and sexual harassment at work</vt:lpstr>
      <vt:lpstr>PowerPoint Presentation</vt:lpstr>
      <vt:lpstr>Violence by type of perpetrator</vt:lpstr>
      <vt:lpstr>Violence by non-partners</vt:lpstr>
      <vt:lpstr>Comparing types of perpetrators</vt:lpstr>
      <vt:lpstr>PowerPoint Presentation</vt:lpstr>
      <vt:lpstr>PowerPoint Presentation</vt:lpstr>
      <vt:lpstr>Reporting and support</vt:lpstr>
      <vt:lpstr>Awareness of availability of support</vt:lpstr>
      <vt:lpstr>PowerPoint Presentation</vt:lpstr>
      <vt:lpstr>PowerPoint Presentation</vt:lpstr>
      <vt:lpstr>OTHER RELEVANT SOURCES AND ACTIVITIES ON THE TOPIC</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EU-GBV key results 28 Nov 2024</dc:title>
  <dc:creator>Arturas Gudavicius</dc:creator>
  <cp:lastModifiedBy>SOBOTKA Eva-Esther (FRA)</cp:lastModifiedBy>
  <cp:revision>32</cp:revision>
  <dcterms:created xsi:type="dcterms:W3CDTF">2024-11-13T17:06:09Z</dcterms:created>
  <dcterms:modified xsi:type="dcterms:W3CDTF">2025-09-15T06:57:56Z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0x010100AEE5ED7DAECC6C46BEF31E0A86C9657F</vt:lpwstr>
  </property>
  <property fmtid="{D5CDD505-2E9C-101B-9397-08002B2CF9AE}" pid="3" name="ob649871756f44669ccdffff1d743be3">
    <vt:lpwstr>2024|9de0a543-6896-45d0-83b7-5754f5de2bd6</vt:lpwstr>
  </property>
  <property fmtid="{D5CDD505-2E9C-101B-9397-08002B2CF9AE}" pid="4" name="i917bf3a28214fe0b6195a706281c36e">
    <vt:lpwstr>English|2d2b19a9-1f9f-48bb-ac48-c1a45d7d0217</vt:lpwstr>
  </property>
  <property fmtid="{D5CDD505-2E9C-101B-9397-08002B2CF9AE}" pid="5" name="TaxCatchAll">
    <vt:lpwstr>4;#English|2d2b19a9-1f9f-48bb-ac48-c1a45d7d0217;#67;#2024|9de0a543-6896-45d0-83b7-5754f5de2bd6</vt:lpwstr>
  </property>
  <property fmtid="{D5CDD505-2E9C-101B-9397-08002B2CF9AE}" pid="6" name="Content Language">
    <vt:lpwstr>4</vt:lpwstr>
  </property>
  <property fmtid="{D5CDD505-2E9C-101B-9397-08002B2CF9AE}" pid="7" name="Group_x0020_By">
    <vt:lpwstr>90</vt:lpwstr>
  </property>
  <property fmtid="{D5CDD505-2E9C-101B-9397-08002B2CF9AE}" pid="8" name="n9bd870510bf4d31ab2623b934991ffd">
    <vt:lpwstr/>
  </property>
  <property fmtid="{D5CDD505-2E9C-101B-9397-08002B2CF9AE}" pid="9" name="Group_x0020_2nd">
    <vt:lpwstr/>
  </property>
  <property fmtid="{D5CDD505-2E9C-101B-9397-08002B2CF9AE}" pid="10" name="f8dc4d72b3344ad3a2d114f7c16d92e9">
    <vt:lpwstr/>
  </property>
  <property fmtid="{D5CDD505-2E9C-101B-9397-08002B2CF9AE}" pid="11" name="Meeting_x0020_Type">
    <vt:lpwstr/>
  </property>
  <property fmtid="{D5CDD505-2E9C-101B-9397-08002B2CF9AE}" pid="12" name="kffe59bc794343eeb53a825ea71f2147">
    <vt:lpwstr/>
  </property>
  <property fmtid="{D5CDD505-2E9C-101B-9397-08002B2CF9AE}" pid="13" name="Year">
    <vt:lpwstr>67;#2024|9de0a543-6896-45d0-83b7-5754f5de2bd6</vt:lpwstr>
  </property>
  <property fmtid="{D5CDD505-2E9C-101B-9397-08002B2CF9AE}" pid="14" name="Group By">
    <vt:lpwstr>90;#Presentations|84482582-3aab-442f-a33f-43fc3d3777e0</vt:lpwstr>
  </property>
  <property fmtid="{D5CDD505-2E9C-101B-9397-08002B2CF9AE}" pid="15" name="Meeting Type">
    <vt:lpwstr/>
  </property>
  <property fmtid="{D5CDD505-2E9C-101B-9397-08002B2CF9AE}" pid="16" name="Content_x0020_Language">
    <vt:lpwstr>4</vt:lpwstr>
  </property>
  <property fmtid="{D5CDD505-2E9C-101B-9397-08002B2CF9AE}" pid="17" name="Group 2nd">
    <vt:lpwstr/>
  </property>
</Properties>
</file>