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</p:sldMasterIdLst>
  <p:notesMasterIdLst>
    <p:notesMasterId r:id="rId23"/>
  </p:notesMasterIdLst>
  <p:sldIdLst>
    <p:sldId id="938" r:id="rId6"/>
    <p:sldId id="962" r:id="rId7"/>
    <p:sldId id="366" r:id="rId8"/>
    <p:sldId id="965" r:id="rId9"/>
    <p:sldId id="964" r:id="rId10"/>
    <p:sldId id="396" r:id="rId11"/>
    <p:sldId id="386" r:id="rId12"/>
    <p:sldId id="407" r:id="rId13"/>
    <p:sldId id="397" r:id="rId14"/>
    <p:sldId id="406" r:id="rId15"/>
    <p:sldId id="298" r:id="rId16"/>
    <p:sldId id="404" r:id="rId17"/>
    <p:sldId id="405" r:id="rId18"/>
    <p:sldId id="265" r:id="rId19"/>
    <p:sldId id="264" r:id="rId20"/>
    <p:sldId id="403" r:id="rId21"/>
    <p:sldId id="358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67ED81-8D6E-645D-4F97-BEB84B7FCB78}" name="NEVALA Sami (FRA)" initials="SN" userId="S::Sami.NEVALA@fra.europa.eu::92a4eb39-45cc-4d71-8188-f230d7c86b32" providerId="AD"/>
  <p188:author id="{E8FCB4B2-186F-5FAB-4776-05902D9B56EA}" name="Monica Barbovschi" initials="MB" userId="S::monica.barbovschi@eige.europa.eu::a1301d0a-df37-440f-a672-d42eeef4eb41" providerId="AD"/>
  <p188:author id="{A767CDDB-AF40-1DC5-2F1A-815BC8B4A44B}" name="Monica Barbovschi" initials="MB" userId="Monica Barbovschi" providerId="None"/>
  <p188:author id="{454119F7-2559-0600-7412-81E7B16D5CAC}" name="Elisa Nieto" initials="EN" userId="S::elisa.nieto@eige.europa.eu::7fa4840c-6570-4a93-9235-37528e1975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62"/>
    <a:srgbClr val="1A0A94"/>
    <a:srgbClr val="80BE5D"/>
    <a:srgbClr val="0099CC"/>
    <a:srgbClr val="9CE0D8"/>
    <a:srgbClr val="2C9D94"/>
    <a:srgbClr val="0097C5"/>
    <a:srgbClr val="F08020"/>
    <a:srgbClr val="E8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3515" autoAdjust="0"/>
  </p:normalViewPr>
  <p:slideViewPr>
    <p:cSldViewPr snapToGrid="0">
      <p:cViewPr>
        <p:scale>
          <a:sx n="90" d="100"/>
          <a:sy n="90" d="100"/>
        </p:scale>
        <p:origin x="542" y="-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ige365-my.sharepoint.com/personal/mara_battistella_eige_europa_eu/Documents/Documents/GBV%20Team/Long-term/FRA-EIGE%20II%20Survey/EU-GBV%20Survey%20(data%20+%20chart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ige365-my.sharepoint.com/personal/diana_esteve_alguacil_eige_europa_eu/Documents/Documents/FRA-EIGE%20survey/Excel%20for%20oct%20nov%20present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1C1E52"/>
                </a:solidFill>
                <a:latin typeface="+mn-lt"/>
                <a:ea typeface="+mn-ea"/>
                <a:cs typeface="+mn-cs"/>
              </a:defRPr>
            </a:pPr>
            <a:r>
              <a:rPr lang="en-GB" sz="900" dirty="0"/>
              <a:t>Ever-working women who have experienced </a:t>
            </a:r>
          </a:p>
          <a:p>
            <a:pPr>
              <a:defRPr sz="1200"/>
            </a:pPr>
            <a:r>
              <a:rPr lang="en-GB" sz="900" dirty="0"/>
              <a:t>sexual harassment at work</a:t>
            </a:r>
            <a:r>
              <a:rPr lang="en-GB" sz="900" baseline="0" dirty="0"/>
              <a:t> (%)</a:t>
            </a:r>
            <a:endParaRPr lang="en-GB" sz="900" dirty="0"/>
          </a:p>
        </c:rich>
      </c:tx>
      <c:layout>
        <c:manualLayout>
          <c:xMode val="edge"/>
          <c:yMode val="edge"/>
          <c:x val="0.201333383161969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1C1E52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6.4122576845656018E-2"/>
          <c:y val="0.13902096065726624"/>
          <c:w val="0.90648385847240576"/>
          <c:h val="0.688228587888652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C1E52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D1B5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BB-41E9-9E8A-7B922A209E18}"/>
              </c:ext>
            </c:extLst>
          </c:dPt>
          <c:dLbls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BB-41E9-9E8A-7B922A209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D1B58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[1]Charts!$A$108:$A$135</c:f>
              <c:strCache>
                <c:ptCount val="28"/>
                <c:pt idx="0">
                  <c:v>LV</c:v>
                </c:pt>
                <c:pt idx="1">
                  <c:v>BG</c:v>
                </c:pt>
                <c:pt idx="2">
                  <c:v>PT</c:v>
                </c:pt>
                <c:pt idx="3">
                  <c:v>PL</c:v>
                </c:pt>
                <c:pt idx="4">
                  <c:v>IT</c:v>
                </c:pt>
                <c:pt idx="5">
                  <c:v>LT</c:v>
                </c:pt>
                <c:pt idx="6">
                  <c:v>AT</c:v>
                </c:pt>
                <c:pt idx="7">
                  <c:v>MT</c:v>
                </c:pt>
                <c:pt idx="8">
                  <c:v>ES</c:v>
                </c:pt>
                <c:pt idx="9">
                  <c:v>CZ</c:v>
                </c:pt>
                <c:pt idx="10">
                  <c:v>EU</c:v>
                </c:pt>
                <c:pt idx="11">
                  <c:v>SI</c:v>
                </c:pt>
                <c:pt idx="12">
                  <c:v>DE</c:v>
                </c:pt>
                <c:pt idx="13">
                  <c:v>RO</c:v>
                </c:pt>
                <c:pt idx="14">
                  <c:v>BE</c:v>
                </c:pt>
                <c:pt idx="15">
                  <c:v>EE</c:v>
                </c:pt>
                <c:pt idx="16">
                  <c:v>HR</c:v>
                </c:pt>
                <c:pt idx="17">
                  <c:v>CY</c:v>
                </c:pt>
                <c:pt idx="18">
                  <c:v>HU</c:v>
                </c:pt>
                <c:pt idx="19">
                  <c:v>NL</c:v>
                </c:pt>
                <c:pt idx="20">
                  <c:v>FR</c:v>
                </c:pt>
                <c:pt idx="21">
                  <c:v>EL</c:v>
                </c:pt>
                <c:pt idx="22">
                  <c:v>IE</c:v>
                </c:pt>
                <c:pt idx="23">
                  <c:v>DK</c:v>
                </c:pt>
                <c:pt idx="24">
                  <c:v>LU</c:v>
                </c:pt>
                <c:pt idx="25">
                  <c:v>SK</c:v>
                </c:pt>
                <c:pt idx="26">
                  <c:v>FI</c:v>
                </c:pt>
                <c:pt idx="27">
                  <c:v>SE</c:v>
                </c:pt>
              </c:strCache>
            </c:strRef>
          </c:cat>
          <c:val>
            <c:numRef>
              <c:f>[1]Charts!$F$108:$F$135</c:f>
              <c:numCache>
                <c:formatCode>0.0</c:formatCode>
                <c:ptCount val="28"/>
                <c:pt idx="0">
                  <c:v>11</c:v>
                </c:pt>
                <c:pt idx="1">
                  <c:v>12.2</c:v>
                </c:pt>
                <c:pt idx="2">
                  <c:v>12.3</c:v>
                </c:pt>
                <c:pt idx="3">
                  <c:v>13</c:v>
                </c:pt>
                <c:pt idx="4">
                  <c:v>14.76</c:v>
                </c:pt>
                <c:pt idx="5">
                  <c:v>19.100000000000001</c:v>
                </c:pt>
                <c:pt idx="6">
                  <c:v>26.6</c:v>
                </c:pt>
                <c:pt idx="7">
                  <c:v>27.1</c:v>
                </c:pt>
                <c:pt idx="8">
                  <c:v>28.2</c:v>
                </c:pt>
                <c:pt idx="9">
                  <c:v>30.5</c:v>
                </c:pt>
                <c:pt idx="10">
                  <c:v>30.8</c:v>
                </c:pt>
                <c:pt idx="11">
                  <c:v>31.7</c:v>
                </c:pt>
                <c:pt idx="12">
                  <c:v>32.1</c:v>
                </c:pt>
                <c:pt idx="13">
                  <c:v>32.5</c:v>
                </c:pt>
                <c:pt idx="14">
                  <c:v>32.9</c:v>
                </c:pt>
                <c:pt idx="15">
                  <c:v>33.299999999999997</c:v>
                </c:pt>
                <c:pt idx="16">
                  <c:v>36.4</c:v>
                </c:pt>
                <c:pt idx="17">
                  <c:v>39.9</c:v>
                </c:pt>
                <c:pt idx="18">
                  <c:v>40.1</c:v>
                </c:pt>
                <c:pt idx="19">
                  <c:v>40.9</c:v>
                </c:pt>
                <c:pt idx="20">
                  <c:v>41.1</c:v>
                </c:pt>
                <c:pt idx="21">
                  <c:v>42.6</c:v>
                </c:pt>
                <c:pt idx="22">
                  <c:v>44.5</c:v>
                </c:pt>
                <c:pt idx="23">
                  <c:v>46.4</c:v>
                </c:pt>
                <c:pt idx="24">
                  <c:v>52.9</c:v>
                </c:pt>
                <c:pt idx="25">
                  <c:v>53</c:v>
                </c:pt>
                <c:pt idx="26">
                  <c:v>53.7</c:v>
                </c:pt>
                <c:pt idx="27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B-41E9-9E8A-7B922A209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02234304"/>
        <c:axId val="1102231904"/>
      </c:barChart>
      <c:catAx>
        <c:axId val="110223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C1E5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102231904"/>
        <c:crosses val="autoZero"/>
        <c:auto val="1"/>
        <c:lblAlgn val="l"/>
        <c:lblOffset val="100"/>
        <c:noMultiLvlLbl val="0"/>
      </c:catAx>
      <c:valAx>
        <c:axId val="110223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C1E5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10223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C1E52"/>
          </a:solidFill>
        </a:defRPr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1"/>
          <c:tx>
            <c:strRef>
              <c:f>'Sweden graphs'!$KO$48</c:f>
              <c:strCache>
                <c:ptCount val="1"/>
                <c:pt idx="0">
                  <c:v>EU-27</c:v>
                </c:pt>
              </c:strCache>
            </c:strRef>
          </c:tx>
          <c:spPr>
            <a:solidFill>
              <a:srgbClr val="00126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126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'Sweden graphs'!$KP$45:$KR$45</c:f>
              <c:strCache>
                <c:ptCount val="3"/>
                <c:pt idx="0">
                  <c:v>Any person or service</c:v>
                </c:pt>
                <c:pt idx="1">
                  <c:v>Official body (support/health/social service or police or officials at work)</c:v>
                </c:pt>
                <c:pt idx="2">
                  <c:v>Unofficial (colleague, close person or someone else)</c:v>
                </c:pt>
              </c:strCache>
            </c:strRef>
          </c:cat>
          <c:val>
            <c:numRef>
              <c:f>'Sweden graphs'!$KP$48:$KR$48</c:f>
              <c:numCache>
                <c:formatCode>#,#00</c:formatCode>
                <c:ptCount val="3"/>
                <c:pt idx="0">
                  <c:v>83.4</c:v>
                </c:pt>
                <c:pt idx="1">
                  <c:v>37.299999999999997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7-4897-94FB-2CAF669B9E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5515295"/>
        <c:axId val="8555349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'Sweden graphs'!$KO$46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'Sweden graphs'!$KP$45:$KR$45</c15:sqref>
                        </c15:formulaRef>
                      </c:ext>
                    </c:extLst>
                    <c:strCache>
                      <c:ptCount val="3"/>
                      <c:pt idx="0">
                        <c:v>Any person or service</c:v>
                      </c:pt>
                      <c:pt idx="1">
                        <c:v>Official body (support/health/social service or police or officials at work)</c:v>
                      </c:pt>
                      <c:pt idx="2">
                        <c:v>Unofficial (colleague, close person or someone else)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'Sweden graphs'!$KP$46:$KR$46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E67-4897-94FB-2CAF669B9EC9}"/>
                  </c:ext>
                </c:extLst>
              </c15:ser>
            </c15:filteredBarSeries>
          </c:ext>
        </c:extLst>
      </c:barChart>
      <c:catAx>
        <c:axId val="855515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126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34975"/>
        <c:crosses val="autoZero"/>
        <c:auto val="1"/>
        <c:lblAlgn val="ctr"/>
        <c:lblOffset val="100"/>
        <c:noMultiLvlLbl val="0"/>
      </c:catAx>
      <c:valAx>
        <c:axId val="855534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126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1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126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87481-CC10-6D4A-9643-9E663F95949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C8B2B-1676-7D4E-8AB6-DB6BB8FB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2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062A8-3DF9-4956-A634-1044F7C89A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8F800-099F-4CE6-F21D-A2EEAE7B8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D83D9-2B0A-0D00-C094-6DBCC003C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D78AC-44F9-928A-7B42-51C7B33D1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2A78E-CC50-138A-3AED-A14423FC8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062A8-3DF9-4956-A634-1044F7C89A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form of discrimination, a human rights violation, a health &amp; safety at work issue, but primarily a gender equality as women are preponderantly affected by it. Although it’s widespread, 90.6 % of women viewed SHW as uncommon.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 of sexual harassment at work can depend on cultural norms around perceiving, defining, and disclosing violence against women, including sexual harassment. 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062A8-3DF9-4956-A634-1044F7C89A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3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92BF9-A30F-83A2-7AA8-EB32C101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A9588-F9ED-9ED8-AAB9-5D76516F8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AEDA5C-7C3E-C87A-881E-44672BA4C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C385B-E810-B25B-A8F6-629F06427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C8B2B-1676-7D4E-8AB6-DB6BB8FBC8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AE077-3E47-852E-1B39-9B9BE66D6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681AD-7EC5-2745-20CF-0B487F3EB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CDC0D4-83C8-EC5F-1CAE-47A2C5E91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0FCA-5147-A4B3-3A89-215B4C612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C8B2B-1676-7D4E-8AB6-DB6BB8FBC8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3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D3953-6841-95B5-C70A-1C5591A86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1B51D-967C-3A2A-32E0-6FBC97514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99A5BD-41EE-2B77-AB03-993A000CE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626A-A680-CC9A-C4B0-7674C0FCB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062A8-3DF9-4956-A634-1044F7C89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69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062A8-3DF9-4956-A634-1044F7C89A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2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0058A7-7653-9AE8-3131-FA8D91AD09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7349" y="2571750"/>
            <a:ext cx="58293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C875B85-3383-7D08-5199-393694B86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002" y="1194599"/>
            <a:ext cx="2561993" cy="942620"/>
          </a:xfrm>
          <a:prstGeom prst="rect">
            <a:avLst/>
          </a:prstGeom>
        </p:spPr>
      </p:pic>
      <p:pic>
        <p:nvPicPr>
          <p:cNvPr id="5" name="Picture 4" descr="A black background with orange and black lines&#10;&#10;Description automatically generated">
            <a:extLst>
              <a:ext uri="{FF2B5EF4-FFF2-40B4-BE49-F238E27FC236}">
                <a16:creationId xmlns:a16="http://schemas.microsoft.com/office/drawing/2014/main" id="{6AB578C0-6E76-D05C-717F-1046EE3F4E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3C2F8CC-C7C1-481C-26FC-BBFD6D315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44" y="613070"/>
            <a:ext cx="7504112" cy="3375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97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75C53-5FFE-DD4A-3EB5-768D3878B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95848" y="568325"/>
            <a:ext cx="4629150" cy="3567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Gill Sans Nova" panose="020B0602020104020203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10542E-1FA8-161A-13D0-CDE42BA65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399" y="568325"/>
            <a:ext cx="3176587" cy="35671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42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43DABE-AD8D-ACB9-3DB7-27FD04013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75" y="388938"/>
            <a:ext cx="4822825" cy="224758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F360C3-0933-8923-E013-5C565D5C3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075" y="2804160"/>
            <a:ext cx="7978775" cy="133413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black background with colorful circles&#10;&#10;Description automatically generated">
            <a:extLst>
              <a:ext uri="{FF2B5EF4-FFF2-40B4-BE49-F238E27FC236}">
                <a16:creationId xmlns:a16="http://schemas.microsoft.com/office/drawing/2014/main" id="{8F2FDE72-6048-AB25-CE4E-6E23AEB1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in the top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5CE64F7-19A7-BD72-0F80-A845CE8E98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76" y="388938"/>
            <a:ext cx="3980938" cy="34751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black background with colorful circles&#10;&#10;Description automatically generated">
            <a:extLst>
              <a:ext uri="{FF2B5EF4-FFF2-40B4-BE49-F238E27FC236}">
                <a16:creationId xmlns:a16="http://schemas.microsoft.com/office/drawing/2014/main" id="{533EB75B-F4C6-4C2F-A6D7-62AA67AA0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in top lef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9A1971E-FC40-138A-31AB-05C2445F5F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6147" y="536422"/>
            <a:ext cx="3980938" cy="34751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black background with orange and green circles&#10;&#10;Description automatically generated">
            <a:extLst>
              <a:ext uri="{FF2B5EF4-FFF2-40B4-BE49-F238E27FC236}">
                <a16:creationId xmlns:a16="http://schemas.microsoft.com/office/drawing/2014/main" id="{CC1FAC17-FAF4-371F-DFE3-10848A31A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3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B012E5-5309-FF75-7391-5E1059513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8541" y="766917"/>
            <a:ext cx="4616245" cy="327229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0C555-F466-E7DC-5AF1-62E904BEC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009054" cy="45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09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F337D61-E72F-9D0E-4BB4-DADD01BD3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676" y="1371601"/>
            <a:ext cx="6093143" cy="279520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0575F47-C55E-6251-121D-53357AE7F3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677" y="403585"/>
            <a:ext cx="6093142" cy="742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90126F27-FC92-498A-6972-661898012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43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5F1B-0E26-DADA-D2EC-086E7C6E3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206228"/>
            <a:ext cx="6858000" cy="1340644"/>
          </a:xfrm>
        </p:spPr>
        <p:txBody>
          <a:bodyPr anchor="b"/>
          <a:lstStyle>
            <a:lvl1pPr algn="l">
              <a:defRPr sz="405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45049-F2AF-7215-EAE8-9EFBB7751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15929"/>
            <a:ext cx="6858000" cy="65603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latin typeface="Myriad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DE89-F7ED-71B1-E589-7D196F6B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8A5B3EC0-03E7-46E4-B99C-411E2D1EC28D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DBD9A-EAAB-FAFC-37B0-30743C77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C857BB0-4A79-4F5C-BDFC-DC824C4E7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25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5F1B-0E26-DADA-D2EC-086E7C6E3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206228"/>
            <a:ext cx="6858000" cy="1340644"/>
          </a:xfrm>
        </p:spPr>
        <p:txBody>
          <a:bodyPr anchor="b"/>
          <a:lstStyle>
            <a:lvl1pPr algn="l">
              <a:defRPr sz="405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45049-F2AF-7215-EAE8-9EFBB7751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15929"/>
            <a:ext cx="6858000" cy="65603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latin typeface="Myriad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DE89-F7ED-71B1-E589-7D196F6B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8A5B3EC0-03E7-46E4-B99C-411E2D1EC28D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DBD9A-EAAB-FAFC-37B0-30743C77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C857BB0-4A79-4F5C-BDFC-DC824C4E7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4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182B-3FB4-02C8-451D-129965BE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3992-8F8C-CF78-ED7A-021959D8B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41CC-7B64-5DD7-E174-171CB1EC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0AC7-70A5-A6F5-B43A-B195A991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8C89-02C9-7EB6-CD97-0FFACB7B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green background&#10;&#10;Description automatically generated">
            <a:extLst>
              <a:ext uri="{FF2B5EF4-FFF2-40B4-BE49-F238E27FC236}">
                <a16:creationId xmlns:a16="http://schemas.microsoft.com/office/drawing/2014/main" id="{50054E0F-4428-6D79-7CFE-26193F88E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143"/>
            <a:ext cx="9144000" cy="5150643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C30F542-DF53-8EF7-33A0-93BECF6A1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480" y="266866"/>
            <a:ext cx="7743039" cy="1050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FAD71D-2D2A-B555-42F2-A8647DEEB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088" y="2060575"/>
            <a:ext cx="7743825" cy="2192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54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DB72-4AA5-F317-BEF1-1D6F72F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D6116-9A3B-0492-5739-7DA38B9FB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8B488-80E7-A8BE-BAAD-7C56E526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1107D-8ADB-5004-334E-15152A83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A46D-0E27-080C-804D-7F39274C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23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FA4A-7071-8DA0-FEB3-B42A4B46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F124-C1A5-DB92-21BD-BEA18CE0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77B3F-70D8-06FD-9B3D-5B9585C80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30AF-EA62-6DA7-9433-56B9E7D8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5956C-4FE8-7653-F80C-BAFDAE20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A748-5218-4DD1-AB9F-D2117CE0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62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DADA-805F-EDAD-EB31-672A2DB0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B8F85-7EFD-9EFE-A330-F4B34987B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A26DF-38A8-A888-452F-A322CB3E7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A6DC7-CF0F-49B0-0EF0-52403036E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62BDA-C466-DFD5-8729-222E76575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68F58-9656-D0D8-0AB9-8005F606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FEC3B-B22F-2437-8EFF-17511E53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0AC22-76F2-7181-26ED-9F0E921A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36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360B-3779-BC6A-D6DE-3459DAD9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C9AC8-F6EB-92A1-DCF3-67D95CC2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2FD41-1405-BCC5-F62C-16E3C362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AA701-E3B4-C0DA-7384-041DE8EE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89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D9861-1BF8-2578-9765-92933A29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26175-F757-B0F3-D222-350D7157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9BC3A-458A-0DF9-4999-6F4C14C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84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32E3-354E-22F4-9ECC-249A6FC5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5E85-4B40-56F4-3089-FD405CF8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E4573-0DE0-BAEB-97B6-16326053F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CC1F8-A09F-F45E-86B5-042D63DD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FDDF5-9004-C2B5-0ABE-664A6034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E051D-711A-6513-B18D-A5CEE044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99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B9CF-4C8B-9AE6-56AE-7D7DBDEA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F6866-08E2-29BE-6A3A-E3951F4BF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276FD-9FD5-EFD5-EA1F-B9DED2DAD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249BF-6C17-DAB9-84A9-704B24C9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16879-259C-B2ED-4ABF-AD2A928D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99316-CE06-7F71-4CC2-4DD7FADF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1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0B30-FA4A-1CB0-AB67-143BED9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454B5-D1AA-53D1-E2D7-3D715B54C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57E5F-6345-61CF-AF0B-85AB0E37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B8DEA-7B8C-11DD-1534-4611E550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DC0D8-C734-4A98-9B4E-BC146E90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87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936A2-177B-A503-6BA3-34BF4802F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4E56C-DE1A-C739-E5AC-33B91FF84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D5DD8-1546-1150-376C-00383F0D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BEF58-695F-463A-3F6C-25CD0ED6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4E470-7DC7-21BC-C2B4-013D9D4D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582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6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Section Head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en background&#10;&#10;Description automatically generated">
            <a:extLst>
              <a:ext uri="{FF2B5EF4-FFF2-40B4-BE49-F238E27FC236}">
                <a16:creationId xmlns:a16="http://schemas.microsoft.com/office/drawing/2014/main" id="{44B7A87A-56F6-BE46-480E-3D5006CA3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143"/>
            <a:ext cx="9144000" cy="5150643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B097F15-8382-70D6-037D-C3B5902AA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480" y="266866"/>
            <a:ext cx="7743039" cy="1050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961A43-7F4D-9062-4EB1-5D9427A7FE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088" y="2060575"/>
            <a:ext cx="7743825" cy="2192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634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0058A7-7653-9AE8-3131-FA8D91AD09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7349" y="2571750"/>
            <a:ext cx="58293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C875B85-3383-7D08-5199-393694B86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003" y="1194599"/>
            <a:ext cx="2561993" cy="942620"/>
          </a:xfrm>
          <a:prstGeom prst="rect">
            <a:avLst/>
          </a:prstGeom>
        </p:spPr>
      </p:pic>
      <p:pic>
        <p:nvPicPr>
          <p:cNvPr id="5" name="Picture 4" descr="A black background with orange and black lines&#10;&#10;Description automatically generated">
            <a:extLst>
              <a:ext uri="{FF2B5EF4-FFF2-40B4-BE49-F238E27FC236}">
                <a16:creationId xmlns:a16="http://schemas.microsoft.com/office/drawing/2014/main" id="{6AB578C0-6E76-D05C-717F-1046EE3F4E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2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green background&#10;&#10;Description automatically generated">
            <a:extLst>
              <a:ext uri="{FF2B5EF4-FFF2-40B4-BE49-F238E27FC236}">
                <a16:creationId xmlns:a16="http://schemas.microsoft.com/office/drawing/2014/main" id="{5DF245E0-6381-1357-9ACB-AAAB2C69C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4384119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F83B3B7-407D-58F2-6BC1-0E66EBDBB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411" y="241699"/>
            <a:ext cx="7479178" cy="648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CF5269-FAA3-997A-0E2E-B451EE543A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9906" y="1711777"/>
            <a:ext cx="8104187" cy="24749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82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Cont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reen background&#10;&#10;Description automatically generated">
            <a:extLst>
              <a:ext uri="{FF2B5EF4-FFF2-40B4-BE49-F238E27FC236}">
                <a16:creationId xmlns:a16="http://schemas.microsoft.com/office/drawing/2014/main" id="{DEDBD483-C031-27DC-454D-25D89244E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4384119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778B44A-D232-7D02-731A-395476B5E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411" y="241699"/>
            <a:ext cx="7479178" cy="648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2247BB7-D6FA-510D-9A1F-530FE8C60B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9906" y="1711777"/>
            <a:ext cx="8104187" cy="24749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72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en background&#10;&#10;Description automatically generated">
            <a:extLst>
              <a:ext uri="{FF2B5EF4-FFF2-40B4-BE49-F238E27FC236}">
                <a16:creationId xmlns:a16="http://schemas.microsoft.com/office/drawing/2014/main" id="{018E9DD4-20B1-903D-F0FA-A94C7396D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143"/>
            <a:ext cx="9144000" cy="515064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56EC92-A83F-FE2C-BAFE-FDF57097AA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480" y="266866"/>
            <a:ext cx="7743039" cy="1050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CEA6EE9-13E5-2C3E-0D9C-9C0559CF2D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0482" y="2065591"/>
            <a:ext cx="3733312" cy="212624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09EE8BE5-5881-F2C9-D582-5AAF326E92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10207" y="2060447"/>
            <a:ext cx="3733312" cy="212624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Nova" panose="020B0602020104020203" pitchFamily="34" charset="0"/>
              </a:defRPr>
            </a:lvl1pPr>
            <a:lvl2pPr>
              <a:defRPr b="0" i="0">
                <a:latin typeface="Gill Sans Nova" panose="020B0602020104020203" pitchFamily="34" charset="0"/>
              </a:defRPr>
            </a:lvl2pPr>
            <a:lvl3pPr>
              <a:defRPr b="0" i="0">
                <a:latin typeface="Gill Sans Nova" panose="020B0602020104020203" pitchFamily="34" charset="0"/>
              </a:defRPr>
            </a:lvl3pPr>
            <a:lvl4pPr>
              <a:defRPr b="0" i="0">
                <a:latin typeface="Gill Sans Nova" panose="020B0602020104020203" pitchFamily="34" charset="0"/>
              </a:defRPr>
            </a:lvl4pPr>
            <a:lvl5pPr>
              <a:defRPr b="0" i="0"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19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8FD976C-3CBD-C5B0-A34F-1B0550C69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315" y="403585"/>
            <a:ext cx="7937369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black background with blue green and black circles&#10;&#10;Description automatically generated">
            <a:extLst>
              <a:ext uri="{FF2B5EF4-FFF2-40B4-BE49-F238E27FC236}">
                <a16:creationId xmlns:a16="http://schemas.microsoft.com/office/drawing/2014/main" id="{C9947782-7757-9CF0-B34E-DD567251E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6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74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47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ACE770A-F3C8-157B-B085-ABF07A5BCA1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92608" y="4448639"/>
            <a:ext cx="2501435" cy="4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4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0" r:id="rId9"/>
    <p:sldLayoutId id="2147483656" r:id="rId10"/>
    <p:sldLayoutId id="2147483657" r:id="rId11"/>
    <p:sldLayoutId id="2147483658" r:id="rId12"/>
    <p:sldLayoutId id="2147483659" r:id="rId13"/>
    <p:sldLayoutId id="2147483661" r:id="rId14"/>
    <p:sldLayoutId id="2147483662" r:id="rId15"/>
    <p:sldLayoutId id="2147483663" r:id="rId16"/>
    <p:sldLayoutId id="214748368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59C21-23A0-E68D-DD2E-457ACFA4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AD77B-F804-8862-2929-A13E4EC93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6F026-FDC6-77DD-47F5-C882E81BF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B3EC0-03E7-46E4-B99C-411E2D1EC28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BBB4F-EECC-F7CF-0622-458A35562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DF9B1-A528-72FA-41F7-1BE0CE0D6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57BB0-4A79-4F5C-BDFC-DC824C4E7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8.svg"/><Relationship Id="rId7" Type="http://schemas.openxmlformats.org/officeDocument/2006/relationships/image" Target="../media/image4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3.svg"/><Relationship Id="rId7" Type="http://schemas.openxmlformats.org/officeDocument/2006/relationships/image" Target="../media/image18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3.svg"/><Relationship Id="rId7" Type="http://schemas.openxmlformats.org/officeDocument/2006/relationships/image" Target="../media/image18.svg"/><Relationship Id="rId12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45.png"/><Relationship Id="rId5" Type="http://schemas.openxmlformats.org/officeDocument/2006/relationships/image" Target="../media/image16.svg"/><Relationship Id="rId10" Type="http://schemas.openxmlformats.org/officeDocument/2006/relationships/image" Target="../media/image44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21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23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sv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32.png"/><Relationship Id="rId10" Type="http://schemas.openxmlformats.org/officeDocument/2006/relationships/image" Target="../media/image20.svg"/><Relationship Id="rId19" Type="http://schemas.openxmlformats.org/officeDocument/2006/relationships/image" Target="../media/image30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jpg"/><Relationship Id="rId17" Type="http://schemas.openxmlformats.org/officeDocument/2006/relationships/image" Target="../media/image6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svg"/><Relationship Id="rId11" Type="http://schemas.openxmlformats.org/officeDocument/2006/relationships/image" Target="../media/image55.svg"/><Relationship Id="rId5" Type="http://schemas.openxmlformats.org/officeDocument/2006/relationships/image" Target="../media/image49.pn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6.png"/><Relationship Id="rId18" Type="http://schemas.openxmlformats.org/officeDocument/2006/relationships/image" Target="../media/image33.png"/><Relationship Id="rId3" Type="http://schemas.openxmlformats.org/officeDocument/2006/relationships/image" Target="../media/image15.pn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17" Type="http://schemas.openxmlformats.org/officeDocument/2006/relationships/image" Target="../media/image32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jp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svg"/><Relationship Id="rId11" Type="http://schemas.openxmlformats.org/officeDocument/2006/relationships/image" Target="../media/image25.png"/><Relationship Id="rId24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4.png"/><Relationship Id="rId19" Type="http://schemas.openxmlformats.org/officeDocument/2006/relationships/image" Target="../media/image34.png"/><Relationship Id="rId4" Type="http://schemas.openxmlformats.org/officeDocument/2006/relationships/image" Target="../media/image16.svg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B1E1FB-708B-BA08-12DB-AE3667AD33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2302" y="2516895"/>
            <a:ext cx="7405218" cy="7429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700" dirty="0">
                <a:latin typeface="Gill Sans Nova"/>
              </a:rPr>
              <a:t>Using EU GBV survey insights &amp; comms tools to address sexual harassment at work</a:t>
            </a:r>
            <a:endParaRPr lang="en-IE" sz="2700" dirty="0">
              <a:latin typeface="Gill Sans Nova"/>
            </a:endParaRPr>
          </a:p>
          <a:p>
            <a:endParaRPr lang="en-IE" sz="2700" dirty="0">
              <a:solidFill>
                <a:srgbClr val="000000"/>
              </a:solidFill>
            </a:endParaRPr>
          </a:p>
          <a:p>
            <a:endParaRPr lang="en-IE" sz="2000" b="0" dirty="0">
              <a:solidFill>
                <a:srgbClr val="1C2A40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9156F44-EC97-BDF8-8D2A-70FDE74449FD}"/>
              </a:ext>
            </a:extLst>
          </p:cNvPr>
          <p:cNvSpPr txBox="1">
            <a:spLocks/>
          </p:cNvSpPr>
          <p:nvPr/>
        </p:nvSpPr>
        <p:spPr>
          <a:xfrm>
            <a:off x="1107411" y="3598322"/>
            <a:ext cx="7405218" cy="7429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182882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7467" b="1" i="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1371617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29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40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51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63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74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86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97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25" dirty="0">
                <a:latin typeface="Gill Sans Nova"/>
              </a:rPr>
              <a:t>        Alexandrina </a:t>
            </a:r>
            <a:r>
              <a:rPr lang="en-US" sz="2025" dirty="0" err="1">
                <a:latin typeface="Gill Sans Nova"/>
              </a:rPr>
              <a:t>Satnoianu</a:t>
            </a:r>
            <a:r>
              <a:rPr lang="en-US" sz="2025" dirty="0">
                <a:latin typeface="Gill Sans Nova"/>
              </a:rPr>
              <a:t> | Campaigns Coordinator </a:t>
            </a:r>
          </a:p>
          <a:p>
            <a:r>
              <a:rPr lang="en-US" sz="2025" b="0" dirty="0">
                <a:latin typeface="Gill Sans Nova"/>
              </a:rPr>
              <a:t>16 September 2025</a:t>
            </a:r>
            <a:endParaRPr lang="en-IE" sz="2025" b="0" dirty="0">
              <a:solidFill>
                <a:srgbClr val="1C2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2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F08CD-C666-DC0B-FA01-4A435A24C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AEBEE8C-B93F-F0EC-CA3A-B32E6CD48A9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9388" y="370861"/>
            <a:ext cx="1229432" cy="627285"/>
            <a:chOff x="1012517" y="494480"/>
            <a:chExt cx="3026083" cy="15439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35447F1-AB21-CC24-8190-2C91065A033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2518" y="1733597"/>
              <a:ext cx="3026082" cy="30486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B7A48F2-C50E-339A-5716-7EE3A972504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2517" y="494480"/>
              <a:ext cx="3026082" cy="106305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5083592-2580-CD8F-F7FE-8BD2DEB37ED8}"/>
              </a:ext>
            </a:extLst>
          </p:cNvPr>
          <p:cNvSpPr txBox="1">
            <a:spLocks/>
          </p:cNvSpPr>
          <p:nvPr/>
        </p:nvSpPr>
        <p:spPr>
          <a:xfrm>
            <a:off x="2315233" y="171426"/>
            <a:ext cx="6426727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DD0355"/>
                </a:solidFill>
                <a:ea typeface="+mj-lt"/>
                <a:cs typeface="+mj-lt"/>
              </a:rPr>
              <a:t>Unwanted </a:t>
            </a:r>
            <a:r>
              <a:rPr lang="en-US" sz="2400" b="1" dirty="0" err="1">
                <a:solidFill>
                  <a:srgbClr val="DD0355"/>
                </a:solidFill>
                <a:ea typeface="+mj-lt"/>
                <a:cs typeface="+mj-lt"/>
              </a:rPr>
              <a:t>behaviours</a:t>
            </a:r>
            <a:r>
              <a:rPr lang="en-US" sz="2400" b="1" dirty="0">
                <a:solidFill>
                  <a:srgbClr val="DD0355"/>
                </a:solidFill>
                <a:ea typeface="+mj-lt"/>
                <a:cs typeface="+mj-lt"/>
              </a:rPr>
              <a:t> </a:t>
            </a:r>
            <a:r>
              <a:rPr lang="en-US" sz="2400" b="1" dirty="0">
                <a:solidFill>
                  <a:srgbClr val="1C1E52"/>
                </a:solidFill>
                <a:ea typeface="+mj-lt"/>
                <a:cs typeface="+mj-lt"/>
              </a:rPr>
              <a:t>take different forms, harm victims’ dignity and create a toxic work environment</a:t>
            </a:r>
            <a:endParaRPr lang="en-GB" sz="2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5B567E-7B12-E35C-B86B-5BC9B6603001}"/>
              </a:ext>
            </a:extLst>
          </p:cNvPr>
          <p:cNvGrpSpPr/>
          <p:nvPr/>
        </p:nvGrpSpPr>
        <p:grpSpPr>
          <a:xfrm>
            <a:off x="1106514" y="1753401"/>
            <a:ext cx="1226126" cy="1236959"/>
            <a:chOff x="655936" y="809857"/>
            <a:chExt cx="2244994" cy="2264830"/>
          </a:xfrm>
        </p:grpSpPr>
        <p:grpSp>
          <p:nvGrpSpPr>
            <p:cNvPr id="6" name="Graphic 136">
              <a:extLst>
                <a:ext uri="{FF2B5EF4-FFF2-40B4-BE49-F238E27FC236}">
                  <a16:creationId xmlns:a16="http://schemas.microsoft.com/office/drawing/2014/main" id="{E6ED5813-9465-EB48-F121-CB9EB479DD19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E694EEA-B608-7E88-C333-4802CF9F3D9B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</a:rPr>
                  <a:t>24.8%</a:t>
                </a: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189A629-949B-8282-A1D6-CF055817096F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8C6AF1-E2BB-80BF-5154-511EC4D3D0E8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2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Staring or leering</a:t>
              </a:r>
              <a:endParaRPr lang="en-GB" sz="12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1D961A-7028-B444-5533-14106E90847F}"/>
              </a:ext>
            </a:extLst>
          </p:cNvPr>
          <p:cNvGrpSpPr/>
          <p:nvPr/>
        </p:nvGrpSpPr>
        <p:grpSpPr>
          <a:xfrm>
            <a:off x="2552855" y="1753401"/>
            <a:ext cx="1226126" cy="1236959"/>
            <a:chOff x="655936" y="809857"/>
            <a:chExt cx="2244994" cy="2264830"/>
          </a:xfrm>
        </p:grpSpPr>
        <p:grpSp>
          <p:nvGrpSpPr>
            <p:cNvPr id="11" name="Graphic 136">
              <a:extLst>
                <a:ext uri="{FF2B5EF4-FFF2-40B4-BE49-F238E27FC236}">
                  <a16:creationId xmlns:a16="http://schemas.microsoft.com/office/drawing/2014/main" id="{42E70F33-22E4-C433-E52D-11DF5437139C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925A8D9-9E0B-DD6A-7FB0-08308507ABCF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</a:rPr>
                  <a:t>19.1%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4FAC3EE-3ECB-9CAA-B88C-BBE745204D38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E462CA-051B-DF12-38CC-0CAA22EA3F67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2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Sexual jokes and remarks </a:t>
              </a:r>
              <a:endParaRPr lang="en-GB" sz="12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AD030D-6EFC-B02F-F393-21FEB1B37880}"/>
              </a:ext>
            </a:extLst>
          </p:cNvPr>
          <p:cNvGrpSpPr/>
          <p:nvPr/>
        </p:nvGrpSpPr>
        <p:grpSpPr>
          <a:xfrm>
            <a:off x="3999196" y="1753401"/>
            <a:ext cx="1226126" cy="1236959"/>
            <a:chOff x="655936" y="809857"/>
            <a:chExt cx="2244994" cy="2264830"/>
          </a:xfrm>
        </p:grpSpPr>
        <p:grpSp>
          <p:nvGrpSpPr>
            <p:cNvPr id="19" name="Graphic 136">
              <a:extLst>
                <a:ext uri="{FF2B5EF4-FFF2-40B4-BE49-F238E27FC236}">
                  <a16:creationId xmlns:a16="http://schemas.microsoft.com/office/drawing/2014/main" id="{BD314657-31B0-532C-A917-45D373C61DC4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B9D7D31-3B5B-8EC4-AA15-CA4FF65CF8A0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</a:rPr>
                  <a:t>13.9%</a:t>
                </a: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E251D2B-2F67-EB6C-7ADE-0E8A9D7B1CF1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28B65A-80FB-B8FD-3C4B-F166BC317F33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2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Unwanted physical contact </a:t>
              </a:r>
              <a:endParaRPr lang="en-GB" sz="12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10EE41-D5D6-BA49-A4CB-9F55729015E3}"/>
              </a:ext>
            </a:extLst>
          </p:cNvPr>
          <p:cNvGrpSpPr/>
          <p:nvPr/>
        </p:nvGrpSpPr>
        <p:grpSpPr>
          <a:xfrm>
            <a:off x="5445537" y="1753401"/>
            <a:ext cx="1226126" cy="1236959"/>
            <a:chOff x="655936" y="809857"/>
            <a:chExt cx="2244994" cy="2264830"/>
          </a:xfrm>
        </p:grpSpPr>
        <p:grpSp>
          <p:nvGrpSpPr>
            <p:cNvPr id="24" name="Graphic 136">
              <a:extLst>
                <a:ext uri="{FF2B5EF4-FFF2-40B4-BE49-F238E27FC236}">
                  <a16:creationId xmlns:a16="http://schemas.microsoft.com/office/drawing/2014/main" id="{73BAEACE-2A3A-FDEE-2C3A-5F07A8314BCF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22366F6-143F-8F76-9789-2FB852059B03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</a:rPr>
                  <a:t>11.6%</a:t>
                </a: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3DF19CF-526A-10F5-5FE5-9A9242A6650E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BD5B4D-835C-1BBF-2542-CFFE0074FBE1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1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Inappropriate suggestions for a date </a:t>
              </a:r>
              <a:endParaRPr lang="en-GB" sz="11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4EBC89-0DD8-1427-A0B7-8D4A816A1968}"/>
              </a:ext>
            </a:extLst>
          </p:cNvPr>
          <p:cNvGrpSpPr/>
          <p:nvPr/>
        </p:nvGrpSpPr>
        <p:grpSpPr>
          <a:xfrm>
            <a:off x="6891878" y="1753401"/>
            <a:ext cx="1226126" cy="1236959"/>
            <a:chOff x="655936" y="809857"/>
            <a:chExt cx="2244994" cy="2264830"/>
          </a:xfrm>
        </p:grpSpPr>
        <p:grpSp>
          <p:nvGrpSpPr>
            <p:cNvPr id="39" name="Graphic 136">
              <a:extLst>
                <a:ext uri="{FF2B5EF4-FFF2-40B4-BE49-F238E27FC236}">
                  <a16:creationId xmlns:a16="http://schemas.microsoft.com/office/drawing/2014/main" id="{430D1E15-A567-BF45-D441-090F1ED00AA6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E908CA8-8DF7-0CE3-3082-3AF175948D69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</a:rPr>
                  <a:t>5.3%</a:t>
                </a: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BBE50F4-31EA-6025-3ED7-E2D495321117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5ABA25-5ABC-820E-014D-B4EA4C183CAB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1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Inappropriate advances on social media </a:t>
              </a:r>
              <a:endParaRPr lang="en-GB" sz="11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BB52B02-5454-E223-8A35-FD4B20B9BA7B}"/>
              </a:ext>
            </a:extLst>
          </p:cNvPr>
          <p:cNvGrpSpPr/>
          <p:nvPr/>
        </p:nvGrpSpPr>
        <p:grpSpPr>
          <a:xfrm>
            <a:off x="5723223" y="3250705"/>
            <a:ext cx="1226126" cy="1236959"/>
            <a:chOff x="655936" y="809857"/>
            <a:chExt cx="2244994" cy="2264830"/>
          </a:xfrm>
        </p:grpSpPr>
        <p:grpSp>
          <p:nvGrpSpPr>
            <p:cNvPr id="49" name="Graphic 136">
              <a:extLst>
                <a:ext uri="{FF2B5EF4-FFF2-40B4-BE49-F238E27FC236}">
                  <a16:creationId xmlns:a16="http://schemas.microsoft.com/office/drawing/2014/main" id="{103E8DF0-FEAA-D1FB-EE4E-A6EE95D3BECE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CF13BE1-6CF5-7149-8E08-39663CEB93CE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</a:rPr>
                  <a:t>2%</a:t>
                </a: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03DAFDB-5F14-944C-196E-74723C034DFB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EF4E28C-F4FB-E74F-D8AC-88DE4260318B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Threatening in connotation with sexual harassment </a:t>
              </a:r>
              <a:endParaRPr lang="en-GB" sz="9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54B15DB-4DCC-D64F-C93E-D0F76B11E7C3}"/>
              </a:ext>
            </a:extLst>
          </p:cNvPr>
          <p:cNvGrpSpPr/>
          <p:nvPr/>
        </p:nvGrpSpPr>
        <p:grpSpPr>
          <a:xfrm>
            <a:off x="4319455" y="3250705"/>
            <a:ext cx="1226126" cy="1236959"/>
            <a:chOff x="655936" y="809857"/>
            <a:chExt cx="2244994" cy="2264830"/>
          </a:xfrm>
        </p:grpSpPr>
        <p:grpSp>
          <p:nvGrpSpPr>
            <p:cNvPr id="54" name="Graphic 136">
              <a:extLst>
                <a:ext uri="{FF2B5EF4-FFF2-40B4-BE49-F238E27FC236}">
                  <a16:creationId xmlns:a16="http://schemas.microsoft.com/office/drawing/2014/main" id="{EF3571D8-26D9-3608-72D1-4EC73D263728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BB29585-AF25-65AD-D30F-25B953D8F2B1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</a:rPr>
                  <a:t>3.8%</a:t>
                </a: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BB551AD-A4C7-D8D3-8715-C88B5C6998F8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D9C747-F6F1-9F3E-E1F3-D8498D08C590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0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Sexually explicit images or videos </a:t>
              </a:r>
              <a:endParaRPr lang="en-GB" sz="10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CB4290-7E5A-940C-CBEF-BB22ADFAF28E}"/>
              </a:ext>
            </a:extLst>
          </p:cNvPr>
          <p:cNvGrpSpPr/>
          <p:nvPr/>
        </p:nvGrpSpPr>
        <p:grpSpPr>
          <a:xfrm>
            <a:off x="2915687" y="3250705"/>
            <a:ext cx="1226126" cy="1236959"/>
            <a:chOff x="655936" y="809857"/>
            <a:chExt cx="2244994" cy="2264830"/>
          </a:xfrm>
        </p:grpSpPr>
        <p:grpSp>
          <p:nvGrpSpPr>
            <p:cNvPr id="59" name="Graphic 136">
              <a:extLst>
                <a:ext uri="{FF2B5EF4-FFF2-40B4-BE49-F238E27FC236}">
                  <a16:creationId xmlns:a16="http://schemas.microsoft.com/office/drawing/2014/main" id="{EDE67F9F-9C0F-959A-EE36-3980BBC22822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B1C61F3-EBF6-2ACE-407A-2C7EF55B142A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</a:rPr>
                  <a:t>4.4%</a:t>
                </a: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7FEF234-2703-463E-58EC-3F77FF7F8DE1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D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06B2B5A-57AB-8349-9844-9A62392E0B3C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0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Sexually explicit emails or messages </a:t>
              </a:r>
              <a:endParaRPr lang="en-GB" sz="1000" b="1" dirty="0">
                <a:latin typeface="ZwoPro" panose="020B0504020101020102" pitchFamily="34" charset="0"/>
              </a:endParaRPr>
            </a:p>
          </p:txBody>
        </p: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F84DCE5C-099F-795D-1951-1A9F50F18402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50" y="3147531"/>
            <a:ext cx="2461179" cy="2218843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42EF197B-498F-A267-C0FF-838C4EEEDFC7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1914" t="22733" r="50000" b="50000"/>
          <a:stretch/>
        </p:blipFill>
        <p:spPr>
          <a:xfrm>
            <a:off x="6743896" y="2783333"/>
            <a:ext cx="2431037" cy="23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3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7C2A9-482D-407C-7101-7BD9FEF62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3BD6D95-4B64-977C-89C8-5F6D66AF843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9388" y="370861"/>
            <a:ext cx="1229432" cy="627285"/>
            <a:chOff x="1012517" y="494480"/>
            <a:chExt cx="3026083" cy="15439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F700C964-FF2B-5B0B-68E9-0C98411236A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2518" y="1733597"/>
              <a:ext cx="3026082" cy="30486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C426253-A8B6-8DF5-365E-EF618C85130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2517" y="494480"/>
              <a:ext cx="3026082" cy="1063059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ED6476F4-7DDC-1AA4-D424-25C6E626A6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0233" y="617220"/>
            <a:ext cx="4492896" cy="4050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153BDC0-F447-941E-C72A-9962659584B6}"/>
              </a:ext>
            </a:extLst>
          </p:cNvPr>
          <p:cNvSpPr txBox="1">
            <a:spLocks/>
          </p:cNvSpPr>
          <p:nvPr/>
        </p:nvSpPr>
        <p:spPr>
          <a:xfrm>
            <a:off x="759388" y="2089590"/>
            <a:ext cx="3998792" cy="110577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GB" sz="2700" b="1" dirty="0">
                <a:solidFill>
                  <a:srgbClr val="ED1B58"/>
                </a:solidFill>
              </a:rPr>
              <a:t>VICTIMS  NEED MORE</a:t>
            </a:r>
            <a:r>
              <a:rPr lang="en-GB" sz="2400" b="1" dirty="0"/>
              <a:t> </a:t>
            </a:r>
            <a:r>
              <a:rPr lang="en-GB" sz="2700" b="1" dirty="0">
                <a:solidFill>
                  <a:srgbClr val="ED1B58"/>
                </a:solidFill>
              </a:rPr>
              <a:t>SUPPORT</a:t>
            </a:r>
            <a:r>
              <a:rPr lang="en-GB" sz="2400" b="1" dirty="0"/>
              <a:t>, INCLUDING SAFE-REPORTING</a:t>
            </a:r>
            <a:endParaRPr lang="en-GB" sz="2400" b="1" dirty="0">
              <a:solidFill>
                <a:srgbClr val="ED1B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6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F5378-8AC0-1387-EEBD-644BE2BB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A892-C557-0D1D-CF72-261D1120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297"/>
            <a:ext cx="6459359" cy="994172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Myriad Pro" panose="020B0503030403020204" pitchFamily="34" charset="0"/>
              </a:rPr>
              <a:t>SEXUAL HARASSMENT AT WORK REMAINS INVISIBLE TO THE AUTHORITIES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1239AD-AD69-9DA5-D1EA-56C1CC827A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379830"/>
            <a:ext cx="3514725" cy="3540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A8756FE-F620-2863-B461-B6B8EE5F2F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8009" y="520218"/>
            <a:ext cx="1427341" cy="501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87253-6FCA-39C9-13B4-E69DE1E87B07}"/>
              </a:ext>
            </a:extLst>
          </p:cNvPr>
          <p:cNvSpPr txBox="1"/>
          <p:nvPr/>
        </p:nvSpPr>
        <p:spPr>
          <a:xfrm>
            <a:off x="6448199" y="1556087"/>
            <a:ext cx="227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Barriers to formal reporting can include: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9349D42-7160-CA72-2AAE-8E41266B745B}"/>
              </a:ext>
            </a:extLst>
          </p:cNvPr>
          <p:cNvGraphicFramePr>
            <a:graphicFrameLocks/>
          </p:cNvGraphicFramePr>
          <p:nvPr/>
        </p:nvGraphicFramePr>
        <p:xfrm>
          <a:off x="830057" y="1412375"/>
          <a:ext cx="5083359" cy="289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608EEFA-91E2-6407-F966-4370D658EF46}"/>
              </a:ext>
            </a:extLst>
          </p:cNvPr>
          <p:cNvSpPr txBox="1"/>
          <p:nvPr/>
        </p:nvSpPr>
        <p:spPr>
          <a:xfrm>
            <a:off x="746887" y="1060645"/>
            <a:ext cx="4159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1C1E52"/>
                </a:solidFill>
                <a:latin typeface="Myriad Pro" panose="020B0503030403020204" pitchFamily="34" charset="0"/>
              </a:rPr>
              <a:t>Women who have experienced </a:t>
            </a:r>
            <a:r>
              <a:rPr lang="en-GB" sz="900" b="1" dirty="0">
                <a:solidFill>
                  <a:srgbClr val="1C1E52"/>
                </a:solidFill>
                <a:latin typeface="Myriad Pro" panose="020B0503030403020204" pitchFamily="34" charset="0"/>
              </a:rPr>
              <a:t>sexual harassment at work </a:t>
            </a:r>
            <a:r>
              <a:rPr lang="en-GB" sz="900" dirty="0">
                <a:solidFill>
                  <a:srgbClr val="1C1E52"/>
                </a:solidFill>
                <a:latin typeface="Myriad Pro" panose="020B0503030403020204" pitchFamily="34" charset="0"/>
              </a:rPr>
              <a:t>and have shared their experience, sought support or reported it, EU-27 (%)</a:t>
            </a:r>
            <a:endParaRPr lang="en-GB" sz="900" dirty="0">
              <a:solidFill>
                <a:srgbClr val="1C1E52"/>
              </a:solidFill>
              <a:latin typeface="Myriad Pro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EBB6C8-BBA2-996C-3475-1DE3CA636C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721" t="16721" r="16721" b="16721"/>
          <a:stretch/>
        </p:blipFill>
        <p:spPr>
          <a:xfrm>
            <a:off x="6530719" y="3129476"/>
            <a:ext cx="227226" cy="227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F6A9A-564C-A9EA-41E4-BB388AE00B3A}"/>
              </a:ext>
            </a:extLst>
          </p:cNvPr>
          <p:cNvSpPr txBox="1"/>
          <p:nvPr/>
        </p:nvSpPr>
        <p:spPr>
          <a:xfrm>
            <a:off x="6804464" y="2095956"/>
            <a:ext cx="20409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fear of retaliation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C24B0-31F1-777C-2A9D-861E6E85B270}"/>
              </a:ext>
            </a:extLst>
          </p:cNvPr>
          <p:cNvSpPr txBox="1"/>
          <p:nvPr/>
        </p:nvSpPr>
        <p:spPr>
          <a:xfrm>
            <a:off x="6804464" y="2448323"/>
            <a:ext cx="2040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concerns about not </a:t>
            </a:r>
          </a:p>
          <a:p>
            <a:r>
              <a:rPr lang="en-US" sz="1200" dirty="0"/>
              <a:t>being believed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B8DA8-B834-CD7A-61C0-86D2EF8F599A}"/>
              </a:ext>
            </a:extLst>
          </p:cNvPr>
          <p:cNvSpPr txBox="1"/>
          <p:nvPr/>
        </p:nvSpPr>
        <p:spPr>
          <a:xfrm>
            <a:off x="6804464" y="3067894"/>
            <a:ext cx="20874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Not knowing what will happen after reporting, especially for young people, who often have less secure jobs.</a:t>
            </a:r>
            <a:endParaRPr lang="en-GB" sz="1200" dirty="0">
              <a:solidFill>
                <a:srgbClr val="1C1E52"/>
              </a:solidFill>
              <a:latin typeface="Myriad Pro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76A77E1-DB27-E4BE-BFCD-C6F292743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721" t="16721" r="16721" b="16721"/>
          <a:stretch/>
        </p:blipFill>
        <p:spPr>
          <a:xfrm>
            <a:off x="6522297" y="2596697"/>
            <a:ext cx="227226" cy="22722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EFE0861-E851-A96F-0E7B-BC54FC57E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721" t="16721" r="16721" b="16721"/>
          <a:stretch/>
        </p:blipFill>
        <p:spPr>
          <a:xfrm flipV="1">
            <a:off x="6524160" y="2140955"/>
            <a:ext cx="227226" cy="2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4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D2C65-2FBA-96C0-8115-A2DFA446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41E536D-F933-ED62-A7FB-10798A61A21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9388" y="370861"/>
            <a:ext cx="1229432" cy="627285"/>
            <a:chOff x="1012517" y="494480"/>
            <a:chExt cx="3026083" cy="15439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DD9C9CB-1097-82AD-64EB-5F8A51436E4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2518" y="1733597"/>
              <a:ext cx="3026082" cy="30486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5C6D6C7-A255-B6E8-CA02-FF73DEB429C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2517" y="494480"/>
              <a:ext cx="3026082" cy="1063059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60A5E9A4-3129-E17C-8A09-ECFF340648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0233" y="617220"/>
            <a:ext cx="4492896" cy="4050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03F961-7EB6-9C81-7CA0-F7E8DE032869}"/>
              </a:ext>
            </a:extLst>
          </p:cNvPr>
          <p:cNvSpPr txBox="1">
            <a:spLocks/>
          </p:cNvSpPr>
          <p:nvPr/>
        </p:nvSpPr>
        <p:spPr>
          <a:xfrm>
            <a:off x="759388" y="1971687"/>
            <a:ext cx="3433844" cy="120012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solidFill>
                  <a:srgbClr val="1C1E52"/>
                </a:solidFill>
                <a:ea typeface="+mj-lt"/>
                <a:cs typeface="+mj-lt"/>
              </a:rPr>
              <a:t>EMPLOYERS CAN DRIVE </a:t>
            </a:r>
            <a:r>
              <a:rPr lang="en-US" sz="2700" b="1" dirty="0">
                <a:solidFill>
                  <a:srgbClr val="DD0355"/>
                </a:solidFill>
                <a:ea typeface="+mj-lt"/>
                <a:cs typeface="+mj-lt"/>
              </a:rPr>
              <a:t>CHANGE</a:t>
            </a:r>
            <a:endParaRPr lang="en-GB" sz="2400" b="1" dirty="0">
              <a:solidFill>
                <a:srgbClr val="DD0355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912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CF1B2-CD8F-5A1E-AF03-A6BF0FDBD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8788-1557-4779-1F7F-110CA054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5000625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Myriad Pro" panose="020B0503030403020204" pitchFamily="34" charset="0"/>
              </a:rPr>
              <a:t>STEPS IN ADDRESSING SEXUAL HARASSMENT AT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C61FA-A99F-69BE-6AE5-DBE78194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25151" y="0"/>
            <a:ext cx="3118849" cy="5143500"/>
          </a:xfrm>
          <a:prstGeom prst="rect">
            <a:avLst/>
          </a:prstGeom>
          <a:solidFill>
            <a:srgbClr val="ED1B5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3A83FD-F4EE-4318-F264-6356737D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4" t="14426" r="42476" b="37737"/>
          <a:stretch/>
        </p:blipFill>
        <p:spPr>
          <a:xfrm>
            <a:off x="6025151" y="0"/>
            <a:ext cx="3118849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1DF7F2E-19B3-A003-740C-BD63AD11D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934" y="4379830"/>
            <a:ext cx="3514725" cy="35409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2A75C38-672D-0DBB-AE55-2439B0CE61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375" y="4313975"/>
            <a:ext cx="1427341" cy="501423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5F90C7-BF50-BF02-920B-AC707ED6601C}"/>
              </a:ext>
            </a:extLst>
          </p:cNvPr>
          <p:cNvSpPr txBox="1">
            <a:spLocks/>
          </p:cNvSpPr>
          <p:nvPr/>
        </p:nvSpPr>
        <p:spPr>
          <a:xfrm>
            <a:off x="1121246" y="3348306"/>
            <a:ext cx="4241184" cy="8657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b="1" dirty="0">
                <a:solidFill>
                  <a:srgbClr val="ED1B58"/>
                </a:solidFill>
              </a:rPr>
              <a:t>Commit to a ZERO-tolerance culture </a:t>
            </a:r>
            <a:r>
              <a:rPr lang="en-US" sz="1400" dirty="0"/>
              <a:t>– internally, for your employees, but publicly as well, for your clients. </a:t>
            </a:r>
          </a:p>
          <a:p>
            <a:pPr algn="just">
              <a:lnSpc>
                <a:spcPct val="100000"/>
              </a:lnSpc>
            </a:pPr>
            <a:endParaRPr lang="en-US" sz="105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B7D0962-8A99-1D92-5330-DBDB1F83B1A5}"/>
              </a:ext>
            </a:extLst>
          </p:cNvPr>
          <p:cNvSpPr txBox="1">
            <a:spLocks/>
          </p:cNvSpPr>
          <p:nvPr/>
        </p:nvSpPr>
        <p:spPr>
          <a:xfrm>
            <a:off x="1094411" y="1410396"/>
            <a:ext cx="4241185" cy="8657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b="1" dirty="0">
                <a:solidFill>
                  <a:srgbClr val="ED1B58"/>
                </a:solidFill>
              </a:rPr>
              <a:t>Adopt CLEAR POLICIES on what constitutes SHW</a:t>
            </a:r>
            <a:r>
              <a:rPr lang="en-US" sz="1400" dirty="0"/>
              <a:t>, how the </a:t>
            </a:r>
            <a:r>
              <a:rPr lang="en-US" sz="1400" dirty="0" err="1"/>
              <a:t>organisation</a:t>
            </a:r>
            <a:r>
              <a:rPr lang="en-US" sz="1400" dirty="0"/>
              <a:t> prevents it from happening, protects employees and deals with perpetrators.  RESOURCES are available.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670E740-E1AD-F34F-6FEB-0085D1EDEBD4}"/>
              </a:ext>
            </a:extLst>
          </p:cNvPr>
          <p:cNvSpPr txBox="1">
            <a:spLocks/>
          </p:cNvSpPr>
          <p:nvPr/>
        </p:nvSpPr>
        <p:spPr>
          <a:xfrm>
            <a:off x="1067575" y="2590523"/>
            <a:ext cx="4294855" cy="8657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b="1" dirty="0">
                <a:solidFill>
                  <a:srgbClr val="ED1B58"/>
                </a:solidFill>
              </a:rPr>
              <a:t>Facilitate SAFE REPORTING </a:t>
            </a:r>
            <a:r>
              <a:rPr lang="en-US" sz="1400" dirty="0"/>
              <a:t>with no fear of retaliation – including third-party reporting coming from witnesses.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BDC5412-0C56-4E18-23A9-26C2B18FD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6721" t="16721" r="16721" b="16721"/>
          <a:stretch/>
        </p:blipFill>
        <p:spPr>
          <a:xfrm>
            <a:off x="826442" y="3426907"/>
            <a:ext cx="227226" cy="22722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F91D16E-9F82-748C-73BE-3DF1E7B162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6721" t="16721" r="16721" b="16721"/>
          <a:stretch/>
        </p:blipFill>
        <p:spPr>
          <a:xfrm>
            <a:off x="763279" y="1538067"/>
            <a:ext cx="227226" cy="22722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BEF1336-35DE-830E-A50D-A9F31E6D69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6721" t="16721" r="16721" b="16721"/>
          <a:stretch/>
        </p:blipFill>
        <p:spPr>
          <a:xfrm>
            <a:off x="800661" y="2669124"/>
            <a:ext cx="227226" cy="2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7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E66F8-9AA4-F90C-A1BF-C6D8618DD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1E98-4109-C6FA-3A6C-14E0B30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08" y="32213"/>
            <a:ext cx="6200775" cy="994172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Myriad Pro" panose="020B0503030403020204" pitchFamily="34" charset="0"/>
              </a:rPr>
              <a:t>RESOURCES ARE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A214-3FC4-192A-0E46-AD2C1CFB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745" y="1036238"/>
            <a:ext cx="4423213" cy="774891"/>
          </a:xfrm>
        </p:spPr>
        <p:txBody>
          <a:bodyPr/>
          <a:lstStyle/>
          <a:p>
            <a:pPr marL="0" indent="0">
              <a:buNone/>
            </a:pPr>
            <a:r>
              <a:rPr lang="en-GB" sz="1800" b="1" kern="0" dirty="0">
                <a:cs typeface="Calibri" panose="020F0502020204030204" pitchFamily="34" charset="0"/>
              </a:rPr>
              <a:t>EU institutions </a:t>
            </a:r>
          </a:p>
          <a:p>
            <a:pPr marL="0" indent="0">
              <a:buNone/>
            </a:pPr>
            <a:r>
              <a:rPr lang="en-GB" sz="1400" kern="0" dirty="0">
                <a:cs typeface="Calibri" panose="020F0502020204030204" pitchFamily="34" charset="0"/>
              </a:rPr>
              <a:t>EIGE’s Stop Sexism at Work Guide</a:t>
            </a:r>
          </a:p>
          <a:p>
            <a:pPr marL="0" indent="0">
              <a:buNone/>
            </a:pPr>
            <a:endParaRPr lang="en-GB" dirty="0">
              <a:latin typeface="Myriad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55603-41F4-8490-B46B-C349DA7DF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25151" y="0"/>
            <a:ext cx="3118849" cy="5143500"/>
          </a:xfrm>
          <a:prstGeom prst="rect">
            <a:avLst/>
          </a:prstGeom>
          <a:solidFill>
            <a:srgbClr val="ED1B5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9A42BE2-23A1-EA2C-AF01-4FAC214F19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14426" r="73254" b="37737"/>
          <a:stretch/>
        </p:blipFill>
        <p:spPr>
          <a:xfrm>
            <a:off x="5954104" y="0"/>
            <a:ext cx="3189896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24FBE6-FC44-AF86-1DCD-E738F9C7D4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934" y="4379830"/>
            <a:ext cx="3514725" cy="35409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AE8AE7-F5B5-430F-190D-13D77CECE7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375" y="4313975"/>
            <a:ext cx="1427341" cy="50142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14BC6AF-6C80-AAF2-DF85-C77FBBFE8C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6721" t="16721" r="16721" b="16721"/>
          <a:stretch/>
        </p:blipFill>
        <p:spPr>
          <a:xfrm>
            <a:off x="753996" y="1081767"/>
            <a:ext cx="227226" cy="2272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DF5D6F-FA1F-5A39-4F8C-291EB1AF7B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6721" t="16721" r="16721" b="16721"/>
          <a:stretch/>
        </p:blipFill>
        <p:spPr>
          <a:xfrm>
            <a:off x="753996" y="2075827"/>
            <a:ext cx="227226" cy="22722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983C3F-BF19-3DBF-C945-1AD0A362ED25}"/>
              </a:ext>
            </a:extLst>
          </p:cNvPr>
          <p:cNvSpPr txBox="1">
            <a:spLocks/>
          </p:cNvSpPr>
          <p:nvPr/>
        </p:nvSpPr>
        <p:spPr>
          <a:xfrm>
            <a:off x="1016745" y="1997710"/>
            <a:ext cx="3664733" cy="130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kern="0" dirty="0">
                <a:cs typeface="Calibri" panose="020F0502020204030204" pitchFamily="34" charset="0"/>
              </a:rPr>
              <a:t>Businesses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kern="0" dirty="0">
                <a:cs typeface="Calibri" panose="020F0502020204030204" pitchFamily="34" charset="0"/>
              </a:rPr>
              <a:t>EU-OSHA’s online risk assessment tools help address harassment and violence in the workplace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kern="0" dirty="0">
              <a:latin typeface="Gill Sans Nova" panose="020B0602020104020203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kern="0" dirty="0">
              <a:latin typeface="Gill Sans Nova" panose="020B0602020104020203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Myriad Pro" panose="020B0503030403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D03A786-D01E-DE63-5C52-D68A4995A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6721" t="16721" r="16721" b="16721"/>
          <a:stretch/>
        </p:blipFill>
        <p:spPr>
          <a:xfrm>
            <a:off x="756077" y="3261158"/>
            <a:ext cx="227226" cy="22722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2B7956-3B18-7274-4136-B3F1020E1A2B}"/>
              </a:ext>
            </a:extLst>
          </p:cNvPr>
          <p:cNvSpPr txBox="1">
            <a:spLocks/>
          </p:cNvSpPr>
          <p:nvPr/>
        </p:nvSpPr>
        <p:spPr>
          <a:xfrm>
            <a:off x="1016745" y="3226525"/>
            <a:ext cx="3474910" cy="130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kern="0" dirty="0">
                <a:cs typeface="Calibri" panose="020F0502020204030204" pitchFamily="34" charset="0"/>
              </a:rPr>
              <a:t>Universities and research organisations</a:t>
            </a:r>
          </a:p>
          <a:p>
            <a:pPr marL="0" indent="0">
              <a:buNone/>
            </a:pPr>
            <a:r>
              <a:rPr lang="en-US" sz="1400" kern="0" dirty="0">
                <a:cs typeface="Calibri" panose="020F0502020204030204" pitchFamily="34" charset="0"/>
              </a:rPr>
              <a:t>ERA’ Code of Conduct for Zero Tolerance</a:t>
            </a:r>
            <a:endParaRPr lang="en-GB" sz="1400" dirty="0"/>
          </a:p>
        </p:txBody>
      </p:sp>
      <p:pic>
        <p:nvPicPr>
          <p:cNvPr id="14" name="Picture 1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2FF6CC4E-BD57-9D38-CB26-CAAEE9A81C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966" y="928224"/>
            <a:ext cx="943416" cy="9434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FC5E7C-5AAB-6284-FC7B-79BB395E316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784966" y="2075824"/>
            <a:ext cx="943416" cy="943416"/>
          </a:xfrm>
          <a:prstGeom prst="rect">
            <a:avLst/>
          </a:prstGeom>
        </p:spPr>
      </p:pic>
      <p:pic>
        <p:nvPicPr>
          <p:cNvPr id="18" name="Picture 1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71AD6A85-8B32-7472-A226-84A203FB3B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8292" y="3213601"/>
            <a:ext cx="1003242" cy="10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2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375D5-4ABE-72D8-7E9D-C11F8785D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AA01D79-B3F7-3175-A41B-67A46283F1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7934" y="4379830"/>
            <a:ext cx="3514725" cy="3540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985847E-C229-B406-AAF6-1A1A433FD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375" y="4313975"/>
            <a:ext cx="1427341" cy="501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0FD66A-D1ED-4B4D-6152-B23C70008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25151" y="0"/>
            <a:ext cx="3118849" cy="5143500"/>
          </a:xfrm>
          <a:prstGeom prst="rect">
            <a:avLst/>
          </a:prstGeom>
          <a:solidFill>
            <a:srgbClr val="ED1B5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CE0031-28D3-D61D-8B3D-9161D8A42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2184" t="14426" r="11666" b="37737"/>
          <a:stretch/>
        </p:blipFill>
        <p:spPr>
          <a:xfrm flipH="1">
            <a:off x="6025151" y="0"/>
            <a:ext cx="3118849" cy="51435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1F3EC-A73D-D071-3461-6BA83073B726}"/>
              </a:ext>
            </a:extLst>
          </p:cNvPr>
          <p:cNvGrpSpPr/>
          <p:nvPr/>
        </p:nvGrpSpPr>
        <p:grpSpPr>
          <a:xfrm>
            <a:off x="84368" y="777150"/>
            <a:ext cx="5830295" cy="3590217"/>
            <a:chOff x="516551" y="979362"/>
            <a:chExt cx="5830295" cy="3590217"/>
          </a:xfrm>
        </p:grpSpPr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FC84C088-D2FB-1DD1-7DF4-7F1BBB157A96}"/>
                </a:ext>
              </a:extLst>
            </p:cNvPr>
            <p:cNvSpPr/>
            <p:nvPr/>
          </p:nvSpPr>
          <p:spPr>
            <a:xfrm rot="5400000">
              <a:off x="-270917" y="2268170"/>
              <a:ext cx="1818861" cy="243926"/>
            </a:xfrm>
            <a:custGeom>
              <a:avLst/>
              <a:gdLst>
                <a:gd name="connsiteX0" fmla="*/ 0 w 2387600"/>
                <a:gd name="connsiteY0" fmla="*/ 0 h 12700"/>
                <a:gd name="connsiteX1" fmla="*/ 2387600 w 23876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600" h="12700">
                  <a:moveTo>
                    <a:pt x="0" y="0"/>
                  </a:moveTo>
                  <a:lnTo>
                    <a:pt x="2387600" y="0"/>
                  </a:lnTo>
                </a:path>
              </a:pathLst>
            </a:custGeom>
            <a:ln w="12700" cap="flat">
              <a:solidFill>
                <a:srgbClr val="1C1E5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900">
                <a:solidFill>
                  <a:srgbClr val="2CA09A"/>
                </a:solidFill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5B840710-1830-7AE7-F477-98EAA6CC57FC}"/>
                </a:ext>
              </a:extLst>
            </p:cNvPr>
            <p:cNvSpPr/>
            <p:nvPr/>
          </p:nvSpPr>
          <p:spPr>
            <a:xfrm flipV="1">
              <a:off x="2160270" y="1255411"/>
              <a:ext cx="609611" cy="55824"/>
            </a:xfrm>
            <a:custGeom>
              <a:avLst/>
              <a:gdLst>
                <a:gd name="connsiteX0" fmla="*/ 0 w 2387600"/>
                <a:gd name="connsiteY0" fmla="*/ 0 h 12700"/>
                <a:gd name="connsiteX1" fmla="*/ 2387600 w 23876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600" h="12700">
                  <a:moveTo>
                    <a:pt x="0" y="0"/>
                  </a:moveTo>
                  <a:lnTo>
                    <a:pt x="2387600" y="0"/>
                  </a:lnTo>
                </a:path>
              </a:pathLst>
            </a:custGeom>
            <a:ln w="12700" cap="flat">
              <a:solidFill>
                <a:srgbClr val="ED1B58"/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00">
                <a:solidFill>
                  <a:srgbClr val="2CA09A"/>
                </a:solidFill>
              </a:endParaRPr>
            </a:p>
          </p:txBody>
        </p:sp>
        <p:sp>
          <p:nvSpPr>
            <p:cNvPr id="19" name="Text 15">
              <a:extLst>
                <a:ext uri="{FF2B5EF4-FFF2-40B4-BE49-F238E27FC236}">
                  <a16:creationId xmlns:a16="http://schemas.microsoft.com/office/drawing/2014/main" id="{734EA808-CBD3-856C-6D91-E888D7ABF9DD}"/>
                </a:ext>
              </a:extLst>
            </p:cNvPr>
            <p:cNvSpPr/>
            <p:nvPr/>
          </p:nvSpPr>
          <p:spPr>
            <a:xfrm>
              <a:off x="1063168" y="1280346"/>
              <a:ext cx="807290" cy="3564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ea typeface="Inter Tight" pitchFamily="2" charset="0"/>
                  <a:cs typeface="Inter Tight" pitchFamily="2" charset="0"/>
                </a:rPr>
                <a:t>Dedicated webpage  / news item to consult</a:t>
              </a: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E0923A57-A8FB-DA65-29B3-1F4E361BFF04}"/>
                </a:ext>
              </a:extLst>
            </p:cNvPr>
            <p:cNvSpPr/>
            <p:nvPr/>
          </p:nvSpPr>
          <p:spPr>
            <a:xfrm flipV="1">
              <a:off x="2159994" y="1996201"/>
              <a:ext cx="609611" cy="55824"/>
            </a:xfrm>
            <a:custGeom>
              <a:avLst/>
              <a:gdLst>
                <a:gd name="connsiteX0" fmla="*/ 0 w 2387600"/>
                <a:gd name="connsiteY0" fmla="*/ 0 h 12700"/>
                <a:gd name="connsiteX1" fmla="*/ 2387600 w 23876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600" h="12700">
                  <a:moveTo>
                    <a:pt x="0" y="0"/>
                  </a:moveTo>
                  <a:lnTo>
                    <a:pt x="2387600" y="0"/>
                  </a:lnTo>
                </a:path>
              </a:pathLst>
            </a:custGeom>
            <a:ln w="12700" cap="flat">
              <a:solidFill>
                <a:srgbClr val="ED1B58"/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00">
                <a:solidFill>
                  <a:srgbClr val="2CA09A"/>
                </a:solidFill>
              </a:endParaRPr>
            </a:p>
          </p:txBody>
        </p:sp>
        <p:sp>
          <p:nvSpPr>
            <p:cNvPr id="25" name="Text 15">
              <a:extLst>
                <a:ext uri="{FF2B5EF4-FFF2-40B4-BE49-F238E27FC236}">
                  <a16:creationId xmlns:a16="http://schemas.microsoft.com/office/drawing/2014/main" id="{019A3523-D87B-DDB9-D694-B60FC9663171}"/>
                </a:ext>
              </a:extLst>
            </p:cNvPr>
            <p:cNvSpPr/>
            <p:nvPr/>
          </p:nvSpPr>
          <p:spPr>
            <a:xfrm>
              <a:off x="1059691" y="1889619"/>
              <a:ext cx="881993" cy="4395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ea typeface="Inter Tight" pitchFamily="2" charset="0"/>
                  <a:cs typeface="Inter Tight" pitchFamily="2" charset="0"/>
                </a:rPr>
                <a:t>Social media posts for inspiration</a:t>
              </a: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A64690A0-FE75-34E5-FBD5-D0D46E231BA6}"/>
                </a:ext>
              </a:extLst>
            </p:cNvPr>
            <p:cNvSpPr/>
            <p:nvPr/>
          </p:nvSpPr>
          <p:spPr>
            <a:xfrm flipV="1">
              <a:off x="2159994" y="2643891"/>
              <a:ext cx="609611" cy="55824"/>
            </a:xfrm>
            <a:custGeom>
              <a:avLst/>
              <a:gdLst>
                <a:gd name="connsiteX0" fmla="*/ 0 w 2387600"/>
                <a:gd name="connsiteY0" fmla="*/ 0 h 12700"/>
                <a:gd name="connsiteX1" fmla="*/ 2387600 w 23876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600" h="12700">
                  <a:moveTo>
                    <a:pt x="0" y="0"/>
                  </a:moveTo>
                  <a:lnTo>
                    <a:pt x="2387600" y="0"/>
                  </a:lnTo>
                </a:path>
              </a:pathLst>
            </a:custGeom>
            <a:ln w="12700" cap="flat">
              <a:solidFill>
                <a:srgbClr val="ED1B58"/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00">
                <a:solidFill>
                  <a:srgbClr val="2CA09A"/>
                </a:solidFill>
              </a:endParaRPr>
            </a:p>
          </p:txBody>
        </p:sp>
        <p:sp>
          <p:nvSpPr>
            <p:cNvPr id="27" name="Text 15">
              <a:extLst>
                <a:ext uri="{FF2B5EF4-FFF2-40B4-BE49-F238E27FC236}">
                  <a16:creationId xmlns:a16="http://schemas.microsoft.com/office/drawing/2014/main" id="{4EA97B11-4277-11E6-6231-BDE99CA0ED9F}"/>
                </a:ext>
              </a:extLst>
            </p:cNvPr>
            <p:cNvSpPr/>
            <p:nvPr/>
          </p:nvSpPr>
          <p:spPr>
            <a:xfrm>
              <a:off x="1052712" y="2534705"/>
              <a:ext cx="898283" cy="31758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ea typeface="Inter Tight" pitchFamily="2" charset="0"/>
                  <a:cs typeface="Inter Tight" pitchFamily="2" charset="0"/>
                </a:rPr>
                <a:t>Video to share</a:t>
              </a: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3F4FEFD4-7480-7060-55BA-38A2CA63430F}"/>
                </a:ext>
              </a:extLst>
            </p:cNvPr>
            <p:cNvSpPr/>
            <p:nvPr/>
          </p:nvSpPr>
          <p:spPr>
            <a:xfrm flipV="1">
              <a:off x="2160271" y="3313351"/>
              <a:ext cx="609334" cy="34289"/>
            </a:xfrm>
            <a:custGeom>
              <a:avLst/>
              <a:gdLst>
                <a:gd name="connsiteX0" fmla="*/ 0 w 2387600"/>
                <a:gd name="connsiteY0" fmla="*/ 0 h 12700"/>
                <a:gd name="connsiteX1" fmla="*/ 2387600 w 23876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600" h="12700">
                  <a:moveTo>
                    <a:pt x="0" y="0"/>
                  </a:moveTo>
                  <a:lnTo>
                    <a:pt x="2387600" y="0"/>
                  </a:lnTo>
                </a:path>
              </a:pathLst>
            </a:custGeom>
            <a:ln w="12700" cap="flat">
              <a:solidFill>
                <a:srgbClr val="ED1B58"/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00">
                <a:solidFill>
                  <a:srgbClr val="2CA09A"/>
                </a:solidFill>
              </a:endParaRPr>
            </a:p>
          </p:txBody>
        </p:sp>
        <p:sp>
          <p:nvSpPr>
            <p:cNvPr id="29" name="Text 15">
              <a:extLst>
                <a:ext uri="{FF2B5EF4-FFF2-40B4-BE49-F238E27FC236}">
                  <a16:creationId xmlns:a16="http://schemas.microsoft.com/office/drawing/2014/main" id="{57DE96C6-FADA-ABF7-144D-9A0C2A7AAEA2}"/>
                </a:ext>
              </a:extLst>
            </p:cNvPr>
            <p:cNvSpPr/>
            <p:nvPr/>
          </p:nvSpPr>
          <p:spPr>
            <a:xfrm>
              <a:off x="1037166" y="3081655"/>
              <a:ext cx="1223050" cy="4395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latin typeface="Gill Sans Nova" panose="020B0602020104020203" pitchFamily="34" charset="0"/>
                  <a:ea typeface="Inter Tight" pitchFamily="2" charset="0"/>
                  <a:cs typeface="Inter Tight" pitchFamily="2" charset="0"/>
                </a:rPr>
                <a:t>Employers’ package to use</a:t>
              </a:r>
              <a:endParaRPr lang="en-US" sz="900" dirty="0">
                <a:ea typeface="Inter Tight" pitchFamily="2" charset="0"/>
                <a:cs typeface="Inter Tight" pitchFamily="2" charset="0"/>
              </a:endParaRP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9F69EA0-5D25-0518-66B7-584CAF626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6721" t="16721" r="16721" b="16721"/>
            <a:stretch/>
          </p:blipFill>
          <p:spPr>
            <a:xfrm>
              <a:off x="577562" y="3128431"/>
              <a:ext cx="354095" cy="354095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D3347B4-5457-14EE-6AC9-C949471BF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6721" t="16721" r="16721" b="16721"/>
            <a:stretch/>
          </p:blipFill>
          <p:spPr>
            <a:xfrm>
              <a:off x="577815" y="2531831"/>
              <a:ext cx="354095" cy="354095"/>
            </a:xfrm>
            <a:prstGeom prst="rect">
              <a:avLst/>
            </a:prstGeom>
          </p:spPr>
        </p:pic>
        <p:sp>
          <p:nvSpPr>
            <p:cNvPr id="32" name="Text 15">
              <a:extLst>
                <a:ext uri="{FF2B5EF4-FFF2-40B4-BE49-F238E27FC236}">
                  <a16:creationId xmlns:a16="http://schemas.microsoft.com/office/drawing/2014/main" id="{5A5B4A80-B796-F52E-DB67-2C0EDF88A1C3}"/>
                </a:ext>
              </a:extLst>
            </p:cNvPr>
            <p:cNvSpPr/>
            <p:nvPr/>
          </p:nvSpPr>
          <p:spPr>
            <a:xfrm>
              <a:off x="3089147" y="3340211"/>
              <a:ext cx="1777299" cy="3564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endParaRPr lang="en-US" sz="750" b="1" dirty="0">
                <a:latin typeface="Gill Sans Nova" panose="020B0602020104020203" pitchFamily="34" charset="0"/>
                <a:ea typeface="Inter Tight" pitchFamily="2" charset="0"/>
                <a:cs typeface="Inter Tight" pitchFamily="2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43B5EB4-E31C-F11F-97DD-0BD0C4DD2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20630" y="979362"/>
              <a:ext cx="1077278" cy="56616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E72942A-8366-4F8A-F21E-291FA548B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13243" y="1829115"/>
              <a:ext cx="384665" cy="5784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85C435A-DDC7-5297-362A-4B772026B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52339" y="1810412"/>
              <a:ext cx="748478" cy="61205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35" descr="A group of women with text on a cover&#10;&#10;AI-generated content may be incorrect.">
              <a:extLst>
                <a:ext uri="{FF2B5EF4-FFF2-40B4-BE49-F238E27FC236}">
                  <a16:creationId xmlns:a16="http://schemas.microsoft.com/office/drawing/2014/main" id="{DE3815DB-6854-CA4D-6C1E-513512BC8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550" y="2967222"/>
              <a:ext cx="613154" cy="867090"/>
            </a:xfrm>
            <a:prstGeom prst="rect">
              <a:avLst/>
            </a:prstGeom>
          </p:spPr>
        </p:pic>
        <p:sp>
          <p:nvSpPr>
            <p:cNvPr id="37" name="Text 15">
              <a:extLst>
                <a:ext uri="{FF2B5EF4-FFF2-40B4-BE49-F238E27FC236}">
                  <a16:creationId xmlns:a16="http://schemas.microsoft.com/office/drawing/2014/main" id="{E70AA6BF-20B4-F216-5EB7-0D8FF732D592}"/>
                </a:ext>
              </a:extLst>
            </p:cNvPr>
            <p:cNvSpPr/>
            <p:nvPr/>
          </p:nvSpPr>
          <p:spPr>
            <a:xfrm>
              <a:off x="2662519" y="3824839"/>
              <a:ext cx="916319" cy="28789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rgbClr val="ED1A58"/>
                  </a:solidFill>
                  <a:ea typeface="Inter Tight" pitchFamily="2" charset="0"/>
                  <a:cs typeface="Inter Tight" pitchFamily="2" charset="0"/>
                </a:rPr>
                <a:t>POSTER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CABC1E0-DF92-3AA0-6A31-48E0C5D0D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64193" y="2985817"/>
              <a:ext cx="1292415" cy="7290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30B18D1-1304-2B1A-C8E5-8F73468A7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762778" y="3219079"/>
              <a:ext cx="1413710" cy="79624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6BB85E-C789-3167-FF4A-3F380E7B7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058051" y="3482185"/>
              <a:ext cx="1238186" cy="69455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 15">
              <a:extLst>
                <a:ext uri="{FF2B5EF4-FFF2-40B4-BE49-F238E27FC236}">
                  <a16:creationId xmlns:a16="http://schemas.microsoft.com/office/drawing/2014/main" id="{8D80CC7F-BC55-7D22-4CEF-F5E96C558E3E}"/>
                </a:ext>
              </a:extLst>
            </p:cNvPr>
            <p:cNvSpPr/>
            <p:nvPr/>
          </p:nvSpPr>
          <p:spPr>
            <a:xfrm>
              <a:off x="4009329" y="4201318"/>
              <a:ext cx="916319" cy="28789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rgbClr val="ED1A58"/>
                  </a:solidFill>
                  <a:ea typeface="Inter Tight" pitchFamily="2" charset="0"/>
                  <a:cs typeface="Inter Tight" pitchFamily="2" charset="0"/>
                </a:rPr>
                <a:t>SLIDE DECK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ED0CD1C5-7D91-325E-BDE7-B61D67282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6721" t="16721" r="16721" b="16721"/>
            <a:stretch/>
          </p:blipFill>
          <p:spPr>
            <a:xfrm>
              <a:off x="577815" y="1272366"/>
              <a:ext cx="354095" cy="354095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D3794AC3-1F3B-9FFE-4A9C-1B6EBF84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6721" t="16721" r="16721" b="16721"/>
            <a:stretch/>
          </p:blipFill>
          <p:spPr>
            <a:xfrm>
              <a:off x="577815" y="1909735"/>
              <a:ext cx="354095" cy="35409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E03C183-D959-C884-1BB6-8D08C7232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20408" y="1832297"/>
              <a:ext cx="365504" cy="5901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676A7FD-730E-8D44-042B-D3F17267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419671" y="1827004"/>
              <a:ext cx="435063" cy="5959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BF1E479-24FA-0084-79F8-22572AF86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380759" y="2910596"/>
              <a:ext cx="718415" cy="83945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7CAD88B-97F6-0438-AC4D-0420449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561676" y="3236685"/>
              <a:ext cx="654023" cy="81752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 15">
              <a:extLst>
                <a:ext uri="{FF2B5EF4-FFF2-40B4-BE49-F238E27FC236}">
                  <a16:creationId xmlns:a16="http://schemas.microsoft.com/office/drawing/2014/main" id="{30FEF26C-8FB1-4AAF-3CFA-16EA935820FB}"/>
                </a:ext>
              </a:extLst>
            </p:cNvPr>
            <p:cNvSpPr/>
            <p:nvPr/>
          </p:nvSpPr>
          <p:spPr>
            <a:xfrm>
              <a:off x="5430527" y="4281685"/>
              <a:ext cx="916319" cy="28789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rgbClr val="ED1A58"/>
                  </a:solidFill>
                  <a:ea typeface="Inter Tight" pitchFamily="2" charset="0"/>
                  <a:cs typeface="Inter Tight" pitchFamily="2" charset="0"/>
                </a:rPr>
                <a:t>MESSAGES &amp; VISUALS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D6AFA427-30E0-4EA9-3311-75613BC497DD}"/>
              </a:ext>
            </a:extLst>
          </p:cNvPr>
          <p:cNvSpPr>
            <a:spLocks noGrp="1"/>
          </p:cNvSpPr>
          <p:nvPr/>
        </p:nvSpPr>
        <p:spPr>
          <a:xfrm>
            <a:off x="293328" y="234699"/>
            <a:ext cx="6233048" cy="7741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Gill Sans Nova" panose="020B0602020104020203" pitchFamily="34" charset="0"/>
                <a:ea typeface="Inter Tight" pitchFamily="2" charset="0"/>
                <a:cs typeface="Inter Tight" pitchFamily="2" charset="0"/>
              </a:rPr>
              <a:t>Support materials for ZERO tolerance</a:t>
            </a:r>
            <a:endParaRPr lang="en-US" sz="1800" dirty="0">
              <a:ea typeface="Inter Tight" pitchFamily="2" charset="0"/>
              <a:cs typeface="Inter Tight" pitchFamily="2" charset="0"/>
            </a:endParaRPr>
          </a:p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endParaRPr lang="en-US" sz="2400" b="1" dirty="0">
              <a:latin typeface="+mn-lt"/>
            </a:endParaRPr>
          </a:p>
        </p:txBody>
      </p:sp>
      <p:sp>
        <p:nvSpPr>
          <p:cNvPr id="6" name="Text 15">
            <a:extLst>
              <a:ext uri="{FF2B5EF4-FFF2-40B4-BE49-F238E27FC236}">
                <a16:creationId xmlns:a16="http://schemas.microsoft.com/office/drawing/2014/main" id="{F332C66F-242D-92E2-B4DA-E4CE789F5880}"/>
              </a:ext>
            </a:extLst>
          </p:cNvPr>
          <p:cNvSpPr/>
          <p:nvPr/>
        </p:nvSpPr>
        <p:spPr>
          <a:xfrm>
            <a:off x="2434316" y="2365459"/>
            <a:ext cx="916319" cy="287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solidFill>
                  <a:srgbClr val="ED1A58"/>
                </a:solidFill>
                <a:ea typeface="Inter Tight" pitchFamily="2" charset="0"/>
                <a:cs typeface="Inter Tight" pitchFamily="2" charset="0"/>
              </a:rPr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31267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240AA-A983-DE62-0196-45D423B6B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5DA2EA-CCF2-123D-1081-E47E8196F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ED1B5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76531-2ACF-9FE9-8CE7-F95CCADF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48" y="1677424"/>
            <a:ext cx="5301417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It’s time to reinforce our stand against sexual harassment at work!</a:t>
            </a:r>
            <a:b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endParaRPr lang="en-GB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494D3E5F-E6D6-5907-E867-46B5A61D5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27" y="2857478"/>
            <a:ext cx="458309" cy="461965"/>
          </a:xfrm>
          <a:prstGeom prst="rect">
            <a:avLst/>
          </a:prstGeom>
        </p:spPr>
      </p:pic>
      <p:pic>
        <p:nvPicPr>
          <p:cNvPr id="9" name="Picture 8" descr="A logo of a camera&#10;&#10;AI-generated content may be incorrect.">
            <a:extLst>
              <a:ext uri="{FF2B5EF4-FFF2-40B4-BE49-F238E27FC236}">
                <a16:creationId xmlns:a16="http://schemas.microsoft.com/office/drawing/2014/main" id="{13026FD7-9A95-45B5-DE1D-13339D5B3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28" y="4169893"/>
            <a:ext cx="452022" cy="45583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3FFE64E-5E09-BC6B-8715-26A3415A8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3208" y="4133525"/>
            <a:ext cx="2984247" cy="42632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3ACC2FD-1F95-4B78-BC78-95E5360EB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8208" y="3512729"/>
            <a:ext cx="2510557" cy="426321"/>
          </a:xfrm>
          <a:prstGeom prst="rect">
            <a:avLst/>
          </a:prstGeom>
        </p:spPr>
      </p:pic>
      <p:pic>
        <p:nvPicPr>
          <p:cNvPr id="23" name="Picture 22" descr="A white letter f in a black circle&#10;&#10;AI-generated content may be incorrect.">
            <a:extLst>
              <a:ext uri="{FF2B5EF4-FFF2-40B4-BE49-F238E27FC236}">
                <a16:creationId xmlns:a16="http://schemas.microsoft.com/office/drawing/2014/main" id="{BB9F45C0-F11C-A0D1-7607-DF432417E8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41" y="3511086"/>
            <a:ext cx="458309" cy="46297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DED9FBE-FBC5-0D40-DE19-666F7AB5B0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8208" y="2867429"/>
            <a:ext cx="2510557" cy="426321"/>
          </a:xfrm>
          <a:prstGeom prst="rect">
            <a:avLst/>
          </a:prstGeom>
        </p:spPr>
      </p:pic>
      <p:pic>
        <p:nvPicPr>
          <p:cNvPr id="29" name="Picture 28" descr="A poster with a group of women&#10;&#10;AI-generated content may be incorrect.">
            <a:extLst>
              <a:ext uri="{FF2B5EF4-FFF2-40B4-BE49-F238E27FC236}">
                <a16:creationId xmlns:a16="http://schemas.microsoft.com/office/drawing/2014/main" id="{1D6E12AF-DFE6-1FA2-1E2B-755BE32BFA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7" y="458169"/>
            <a:ext cx="3037237" cy="4295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E438D-8F5C-5C74-A9F3-668D8275F06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880670" y="2475334"/>
            <a:ext cx="1949496" cy="19494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FBA5ED-044A-F6EA-DD22-A12A8A8EFA04}"/>
              </a:ext>
            </a:extLst>
          </p:cNvPr>
          <p:cNvGrpSpPr/>
          <p:nvPr/>
        </p:nvGrpSpPr>
        <p:grpSpPr>
          <a:xfrm>
            <a:off x="7153013" y="235071"/>
            <a:ext cx="1748971" cy="886463"/>
            <a:chOff x="2670629" y="2429282"/>
            <a:chExt cx="6850742" cy="347228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124156F-D607-BA1B-9F4A-CFC85FEFA292}"/>
                </a:ext>
              </a:extLst>
            </p:cNvPr>
            <p:cNvPicPr/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670629" y="2429282"/>
              <a:ext cx="6850742" cy="2406656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F65F8C6-5ABC-11A1-D4CC-87D14AC0634F}"/>
                </a:ext>
              </a:extLst>
            </p:cNvPr>
            <p:cNvPicPr/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670629" y="5224952"/>
              <a:ext cx="6850742" cy="67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38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182E3-4781-E074-8009-9E5760216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2240FCA-9DDB-256B-7D0F-A79DD32EF888}"/>
              </a:ext>
            </a:extLst>
          </p:cNvPr>
          <p:cNvSpPr txBox="1">
            <a:spLocks/>
          </p:cNvSpPr>
          <p:nvPr/>
        </p:nvSpPr>
        <p:spPr>
          <a:xfrm>
            <a:off x="241300" y="4225102"/>
            <a:ext cx="8446286" cy="742950"/>
          </a:xfrm>
          <a:prstGeom prst="rect">
            <a:avLst/>
          </a:prstGeom>
        </p:spPr>
        <p:txBody>
          <a:bodyPr vert="horz" lIns="34290" tIns="17145" rIns="34290" bIns="17145" rtlCol="0">
            <a:normAutofit fontScale="70000" lnSpcReduction="20000"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7467" b="1" i="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3000" dirty="0">
                <a:solidFill>
                  <a:srgbClr val="DB004F"/>
                </a:solidFill>
              </a:rPr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en-US" sz="3000" dirty="0">
                <a:solidFill>
                  <a:srgbClr val="DB004F"/>
                </a:solidFill>
              </a:rPr>
              <a:t>Sexual harassment at work – EU GBV Survey campaign milestone</a:t>
            </a:r>
            <a:endParaRPr lang="en-US" sz="2800" dirty="0">
              <a:solidFill>
                <a:srgbClr val="DB004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6C443-BD81-9A20-FAF3-D22F4DA6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25" y="830426"/>
            <a:ext cx="2490744" cy="3093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0F84BB-941F-3C88-B4E0-B0B61B734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426" y="830426"/>
            <a:ext cx="2479120" cy="3106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7E0301-AB2B-E79B-0AD9-9D4671BEA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833" y="830426"/>
            <a:ext cx="2479120" cy="31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7C7C1F2-6C3B-64E6-C0A2-EA3582B9E4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4379830"/>
            <a:ext cx="3514725" cy="3540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C5B7CFE-2098-5914-6BE0-AEB0CBEE6B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8009" y="520218"/>
            <a:ext cx="1427341" cy="5014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A25FE86-B5E1-7384-1199-C1FD1CB7D2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1914" t="22733" r="50000" b="50000"/>
          <a:stretch/>
        </p:blipFill>
        <p:spPr>
          <a:xfrm>
            <a:off x="6215062" y="2299947"/>
            <a:ext cx="2928938" cy="28435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5673FE1-4070-4747-7728-D89357E2835A}"/>
              </a:ext>
            </a:extLst>
          </p:cNvPr>
          <p:cNvSpPr>
            <a:spLocks noGrp="1"/>
          </p:cNvSpPr>
          <p:nvPr/>
        </p:nvSpPr>
        <p:spPr>
          <a:xfrm>
            <a:off x="620940" y="371125"/>
            <a:ext cx="6786024" cy="7741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GB" sz="2400" b="1" dirty="0">
                <a:latin typeface="+mn-lt"/>
              </a:rPr>
              <a:t>Sexual harassment at work communications approach: </a:t>
            </a:r>
            <a:r>
              <a:rPr lang="en-US" sz="2400" b="1" dirty="0">
                <a:ea typeface="Inter Tight" pitchFamily="2" charset="0"/>
                <a:cs typeface="Inter Tight" pitchFamily="2" charset="0"/>
              </a:rPr>
              <a:t>Problem – Solution - Hope</a:t>
            </a:r>
          </a:p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endParaRPr lang="en-US" sz="2400" b="1" dirty="0">
              <a:latin typeface="+mn-lt"/>
            </a:endParaRPr>
          </a:p>
        </p:txBody>
      </p:sp>
      <p:sp>
        <p:nvSpPr>
          <p:cNvPr id="2" name="Text 15">
            <a:extLst>
              <a:ext uri="{FF2B5EF4-FFF2-40B4-BE49-F238E27FC236}">
                <a16:creationId xmlns:a16="http://schemas.microsoft.com/office/drawing/2014/main" id="{A224AF0B-1B4D-711A-1890-69928A8978CA}"/>
              </a:ext>
            </a:extLst>
          </p:cNvPr>
          <p:cNvSpPr/>
          <p:nvPr/>
        </p:nvSpPr>
        <p:spPr>
          <a:xfrm>
            <a:off x="3089147" y="3340211"/>
            <a:ext cx="1777299" cy="3564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750" b="1" dirty="0">
              <a:latin typeface="Gill Sans Nova" panose="020B0602020104020203" pitchFamily="34" charset="0"/>
              <a:ea typeface="Inter Tight" pitchFamily="2" charset="0"/>
              <a:cs typeface="Inter Tight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204B5B-5A25-2804-E91D-FA162F655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4155" y="3387107"/>
            <a:ext cx="402191" cy="41392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0FC120-405E-6E65-900D-2B1BC5CC26DF}"/>
              </a:ext>
            </a:extLst>
          </p:cNvPr>
          <p:cNvGrpSpPr/>
          <p:nvPr/>
        </p:nvGrpSpPr>
        <p:grpSpPr>
          <a:xfrm>
            <a:off x="5055591" y="1430160"/>
            <a:ext cx="1077278" cy="970399"/>
            <a:chOff x="5676423" y="1078501"/>
            <a:chExt cx="1077278" cy="9703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F7C139-4630-0B58-77AD-8DB10291D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76423" y="1078501"/>
              <a:ext cx="1077278" cy="56616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5" name="Text 15">
              <a:extLst>
                <a:ext uri="{FF2B5EF4-FFF2-40B4-BE49-F238E27FC236}">
                  <a16:creationId xmlns:a16="http://schemas.microsoft.com/office/drawing/2014/main" id="{F955DF2B-9518-B2F2-B7CA-1B6630519B59}"/>
                </a:ext>
              </a:extLst>
            </p:cNvPr>
            <p:cNvSpPr/>
            <p:nvPr/>
          </p:nvSpPr>
          <p:spPr>
            <a:xfrm>
              <a:off x="5708434" y="1761006"/>
              <a:ext cx="916319" cy="28789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rgbClr val="ED1A58"/>
                  </a:solidFill>
                  <a:ea typeface="Inter Tight" pitchFamily="2" charset="0"/>
                  <a:cs typeface="Inter Tight" pitchFamily="2" charset="0"/>
                </a:rPr>
                <a:t>NEWS ITEM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4A6328-E61E-8316-2A23-B033062EFDF2}"/>
              </a:ext>
            </a:extLst>
          </p:cNvPr>
          <p:cNvGrpSpPr/>
          <p:nvPr/>
        </p:nvGrpSpPr>
        <p:grpSpPr>
          <a:xfrm>
            <a:off x="654242" y="1668239"/>
            <a:ext cx="5495551" cy="2183464"/>
            <a:chOff x="516552" y="1103907"/>
            <a:chExt cx="5495551" cy="2183464"/>
          </a:xfrm>
        </p:grpSpPr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600D0029-1995-1636-6CD8-310FF11E7F1A}"/>
                </a:ext>
              </a:extLst>
            </p:cNvPr>
            <p:cNvSpPr/>
            <p:nvPr/>
          </p:nvSpPr>
          <p:spPr>
            <a:xfrm rot="5400000">
              <a:off x="-17359" y="1929934"/>
              <a:ext cx="1296539" cy="228717"/>
            </a:xfrm>
            <a:custGeom>
              <a:avLst/>
              <a:gdLst>
                <a:gd name="connsiteX0" fmla="*/ 0 w 2387600"/>
                <a:gd name="connsiteY0" fmla="*/ 0 h 12700"/>
                <a:gd name="connsiteX1" fmla="*/ 2387600 w 23876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600" h="12700">
                  <a:moveTo>
                    <a:pt x="0" y="0"/>
                  </a:moveTo>
                  <a:lnTo>
                    <a:pt x="2387600" y="0"/>
                  </a:lnTo>
                </a:path>
              </a:pathLst>
            </a:custGeom>
            <a:ln w="12700" cap="flat">
              <a:solidFill>
                <a:srgbClr val="1C1E5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900">
                <a:solidFill>
                  <a:srgbClr val="2CA09A"/>
                </a:solidFill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6B595542-A386-4ECC-D07A-807EBE367986}"/>
                </a:ext>
              </a:extLst>
            </p:cNvPr>
            <p:cNvSpPr/>
            <p:nvPr/>
          </p:nvSpPr>
          <p:spPr>
            <a:xfrm flipV="1">
              <a:off x="2105089" y="1371486"/>
              <a:ext cx="2635673" cy="45719"/>
            </a:xfrm>
            <a:custGeom>
              <a:avLst/>
              <a:gdLst>
                <a:gd name="connsiteX0" fmla="*/ 0 w 2387600"/>
                <a:gd name="connsiteY0" fmla="*/ 0 h 12700"/>
                <a:gd name="connsiteX1" fmla="*/ 2387600 w 23876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600" h="12700">
                  <a:moveTo>
                    <a:pt x="0" y="0"/>
                  </a:moveTo>
                  <a:lnTo>
                    <a:pt x="2387600" y="0"/>
                  </a:lnTo>
                </a:path>
              </a:pathLst>
            </a:custGeom>
            <a:ln w="12700" cap="flat">
              <a:solidFill>
                <a:srgbClr val="ED1B58"/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00">
                <a:solidFill>
                  <a:srgbClr val="2CA09A"/>
                </a:solidFill>
              </a:endParaRPr>
            </a:p>
          </p:txBody>
        </p:sp>
        <p:sp>
          <p:nvSpPr>
            <p:cNvPr id="14" name="Text 15">
              <a:extLst>
                <a:ext uri="{FF2B5EF4-FFF2-40B4-BE49-F238E27FC236}">
                  <a16:creationId xmlns:a16="http://schemas.microsoft.com/office/drawing/2014/main" id="{D162C19A-E8F7-0FE2-E951-9037549CE1FA}"/>
                </a:ext>
              </a:extLst>
            </p:cNvPr>
            <p:cNvSpPr/>
            <p:nvPr/>
          </p:nvSpPr>
          <p:spPr>
            <a:xfrm>
              <a:off x="959514" y="1240240"/>
              <a:ext cx="1029975" cy="3564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ea typeface="Inter Tight" pitchFamily="2" charset="0"/>
                  <a:cs typeface="Inter Tight" pitchFamily="2" charset="0"/>
                </a:rPr>
                <a:t>EU GBV Survey SHW findings</a:t>
              </a:r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7C7BACD3-FC46-A773-5A42-599C8D36A990}"/>
                </a:ext>
              </a:extLst>
            </p:cNvPr>
            <p:cNvSpPr/>
            <p:nvPr/>
          </p:nvSpPr>
          <p:spPr>
            <a:xfrm flipV="1">
              <a:off x="2104813" y="1942809"/>
              <a:ext cx="609611" cy="55824"/>
            </a:xfrm>
            <a:custGeom>
              <a:avLst/>
              <a:gdLst>
                <a:gd name="connsiteX0" fmla="*/ 0 w 2387600"/>
                <a:gd name="connsiteY0" fmla="*/ 0 h 12700"/>
                <a:gd name="connsiteX1" fmla="*/ 2387600 w 23876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600" h="12700">
                  <a:moveTo>
                    <a:pt x="0" y="0"/>
                  </a:moveTo>
                  <a:lnTo>
                    <a:pt x="2387600" y="0"/>
                  </a:lnTo>
                </a:path>
              </a:pathLst>
            </a:custGeom>
            <a:ln w="12700" cap="flat">
              <a:solidFill>
                <a:srgbClr val="ED1B58"/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00">
                <a:solidFill>
                  <a:srgbClr val="2CA09A"/>
                </a:solidFill>
              </a:endParaRPr>
            </a:p>
          </p:txBody>
        </p:sp>
        <p:sp>
          <p:nvSpPr>
            <p:cNvPr id="16" name="Text 15">
              <a:extLst>
                <a:ext uri="{FF2B5EF4-FFF2-40B4-BE49-F238E27FC236}">
                  <a16:creationId xmlns:a16="http://schemas.microsoft.com/office/drawing/2014/main" id="{F4F6D1E2-22FC-B25E-A1D0-ED851AA6917F}"/>
                </a:ext>
              </a:extLst>
            </p:cNvPr>
            <p:cNvSpPr/>
            <p:nvPr/>
          </p:nvSpPr>
          <p:spPr>
            <a:xfrm>
              <a:off x="1059691" y="1836227"/>
              <a:ext cx="881993" cy="4395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ea typeface="Inter Tight" pitchFamily="2" charset="0"/>
                  <a:cs typeface="Inter Tight" pitchFamily="2" charset="0"/>
                </a:rPr>
                <a:t>Social media posts</a:t>
              </a: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90EAFCDA-EF82-3B3F-61CD-7AE1E3E6F730}"/>
                </a:ext>
              </a:extLst>
            </p:cNvPr>
            <p:cNvSpPr/>
            <p:nvPr/>
          </p:nvSpPr>
          <p:spPr>
            <a:xfrm flipV="1">
              <a:off x="2104813" y="2565478"/>
              <a:ext cx="609611" cy="55824"/>
            </a:xfrm>
            <a:custGeom>
              <a:avLst/>
              <a:gdLst>
                <a:gd name="connsiteX0" fmla="*/ 0 w 2387600"/>
                <a:gd name="connsiteY0" fmla="*/ 0 h 12700"/>
                <a:gd name="connsiteX1" fmla="*/ 2387600 w 23876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600" h="12700">
                  <a:moveTo>
                    <a:pt x="0" y="0"/>
                  </a:moveTo>
                  <a:lnTo>
                    <a:pt x="2387600" y="0"/>
                  </a:lnTo>
                </a:path>
              </a:pathLst>
            </a:custGeom>
            <a:ln w="12700" cap="flat">
              <a:solidFill>
                <a:srgbClr val="ED1B58"/>
              </a:solidFill>
              <a:prstDash val="solid"/>
              <a:miter/>
              <a:headEnd type="oval" w="med" len="med"/>
              <a:tailEnd type="triangle" w="med" len="med"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00">
                <a:solidFill>
                  <a:srgbClr val="2CA09A"/>
                </a:solidFill>
              </a:endParaRPr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A54CEEE6-4004-4D75-7BDB-142B56B4EDDE}"/>
                </a:ext>
              </a:extLst>
            </p:cNvPr>
            <p:cNvSpPr/>
            <p:nvPr/>
          </p:nvSpPr>
          <p:spPr>
            <a:xfrm>
              <a:off x="1052712" y="2481313"/>
              <a:ext cx="1003312" cy="31758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ea typeface="Inter Tight" pitchFamily="2" charset="0"/>
                  <a:cs typeface="Inter Tight" pitchFamily="2" charset="0"/>
                </a:rPr>
                <a:t>Consultation meetings / online questionnaire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C3E74A43-52ED-CA74-48EC-D5A237C5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6721" t="16721" r="16721" b="16721"/>
            <a:stretch/>
          </p:blipFill>
          <p:spPr>
            <a:xfrm>
              <a:off x="577815" y="2478439"/>
              <a:ext cx="354095" cy="3540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A3AC2B-BB65-7A8A-0D2A-60EBA26A4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711" y="1775723"/>
              <a:ext cx="384665" cy="5784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5BB642-F8D7-C929-0796-61675E3DF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20807" y="1757020"/>
              <a:ext cx="748478" cy="61205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D0F73B-5623-1F55-B85B-F6B6FEEB5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90159" y="2494110"/>
              <a:ext cx="821944" cy="31929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1115E3-FB1E-D9D5-52E1-38DFE09A9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97543" y="2491217"/>
              <a:ext cx="878222" cy="3201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FAFFB02-C708-6640-E577-CBBF51959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13827" y="2453062"/>
              <a:ext cx="1181057" cy="27687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E25B404-FB1C-31AC-E9C1-F2C65129A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72789" y="2988862"/>
              <a:ext cx="982051" cy="298509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6F9D8E3C-632B-0E58-7F99-543A0B557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6721" t="16721" r="16721" b="16721"/>
            <a:stretch/>
          </p:blipFill>
          <p:spPr>
            <a:xfrm>
              <a:off x="577815" y="1218974"/>
              <a:ext cx="354095" cy="354095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CD6C526-9C8C-A185-9704-F7C6DF6E6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6721" t="16721" r="16721" b="16721"/>
            <a:stretch/>
          </p:blipFill>
          <p:spPr>
            <a:xfrm>
              <a:off x="577815" y="1856343"/>
              <a:ext cx="354095" cy="35409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2F38F9C-78A5-39DF-753D-84C7C4566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88876" y="1778905"/>
              <a:ext cx="365504" cy="5901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A098F35-DB00-2A3C-F947-31C75BFF5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88139" y="1773612"/>
              <a:ext cx="435063" cy="5959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 15">
              <a:extLst>
                <a:ext uri="{FF2B5EF4-FFF2-40B4-BE49-F238E27FC236}">
                  <a16:creationId xmlns:a16="http://schemas.microsoft.com/office/drawing/2014/main" id="{49A5B328-C8C4-B3ED-DDC4-AF8A84CE445D}"/>
                </a:ext>
              </a:extLst>
            </p:cNvPr>
            <p:cNvSpPr/>
            <p:nvPr/>
          </p:nvSpPr>
          <p:spPr>
            <a:xfrm>
              <a:off x="2178956" y="1103907"/>
              <a:ext cx="2561806" cy="3564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ea typeface="Inter Tight" pitchFamily="2" charset="0"/>
                  <a:cs typeface="Inter Tight" pitchFamily="2" charset="0"/>
                </a:rPr>
                <a:t>Messages – target audience - calls to 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03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FDC6A74-576B-6A76-1C49-A341FA8CE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1">
            <a:extLst>
              <a:ext uri="{FF2B5EF4-FFF2-40B4-BE49-F238E27FC236}">
                <a16:creationId xmlns:a16="http://schemas.microsoft.com/office/drawing/2014/main" id="{14A32FCD-1635-E71D-8E26-E07610C94EC1}"/>
              </a:ext>
            </a:extLst>
          </p:cNvPr>
          <p:cNvSpPr/>
          <p:nvPr/>
        </p:nvSpPr>
        <p:spPr>
          <a:xfrm rot="5400000">
            <a:off x="-292238" y="2204812"/>
            <a:ext cx="1850147" cy="232568"/>
          </a:xfrm>
          <a:custGeom>
            <a:avLst/>
            <a:gdLst>
              <a:gd name="connsiteX0" fmla="*/ 0 w 2387600"/>
              <a:gd name="connsiteY0" fmla="*/ 0 h 12700"/>
              <a:gd name="connsiteX1" fmla="*/ 2387600 w 2387600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7600" h="12700">
                <a:moveTo>
                  <a:pt x="0" y="0"/>
                </a:moveTo>
                <a:lnTo>
                  <a:pt x="2387600" y="0"/>
                </a:lnTo>
              </a:path>
            </a:pathLst>
          </a:custGeom>
          <a:ln w="12700" cap="flat">
            <a:solidFill>
              <a:srgbClr val="1C1E52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>
              <a:solidFill>
                <a:srgbClr val="2CA09A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F446A2-FAAD-5E55-0F0F-94101D797B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4379830"/>
            <a:ext cx="3514725" cy="3540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BC80C0E-2CDA-9DB6-8D8F-CE75AB89D8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8009" y="520218"/>
            <a:ext cx="1427341" cy="5014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82A9294-E5D3-9A3F-DBF9-A8B18C1F67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1914" t="22733" r="50000" b="50000"/>
          <a:stretch/>
        </p:blipFill>
        <p:spPr>
          <a:xfrm>
            <a:off x="6215062" y="2299947"/>
            <a:ext cx="2928938" cy="28435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8736409-70A7-CD29-7F9C-41D553D3CA0B}"/>
              </a:ext>
            </a:extLst>
          </p:cNvPr>
          <p:cNvSpPr>
            <a:spLocks noGrp="1"/>
          </p:cNvSpPr>
          <p:nvPr/>
        </p:nvSpPr>
        <p:spPr>
          <a:xfrm>
            <a:off x="620940" y="371125"/>
            <a:ext cx="6786024" cy="7741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GB" sz="2400" b="1" dirty="0">
                <a:latin typeface="+mn-lt"/>
              </a:rPr>
              <a:t>Sexual harassment at work communications approach: </a:t>
            </a:r>
            <a:r>
              <a:rPr lang="en-US" sz="2400" b="1" dirty="0">
                <a:ea typeface="Inter Tight" pitchFamily="2" charset="0"/>
                <a:cs typeface="Inter Tight" pitchFamily="2" charset="0"/>
              </a:rPr>
              <a:t>Problem – Solution - Hope</a:t>
            </a:r>
          </a:p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endParaRPr lang="en-US" sz="2400" b="1" dirty="0">
              <a:latin typeface="+mn-lt"/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7FBC7FE3-91A9-F2F5-7753-9C2454CF0BBF}"/>
              </a:ext>
            </a:extLst>
          </p:cNvPr>
          <p:cNvSpPr/>
          <p:nvPr/>
        </p:nvSpPr>
        <p:spPr>
          <a:xfrm flipV="1">
            <a:off x="2105089" y="1371486"/>
            <a:ext cx="3109669" cy="55824"/>
          </a:xfrm>
          <a:custGeom>
            <a:avLst/>
            <a:gdLst>
              <a:gd name="connsiteX0" fmla="*/ 0 w 2387600"/>
              <a:gd name="connsiteY0" fmla="*/ 0 h 12700"/>
              <a:gd name="connsiteX1" fmla="*/ 2387600 w 2387600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7600" h="12700">
                <a:moveTo>
                  <a:pt x="0" y="0"/>
                </a:moveTo>
                <a:lnTo>
                  <a:pt x="2387600" y="0"/>
                </a:lnTo>
              </a:path>
            </a:pathLst>
          </a:custGeom>
          <a:ln w="12700" cap="flat">
            <a:solidFill>
              <a:srgbClr val="ED1B58"/>
            </a:solidFill>
            <a:prstDash val="solid"/>
            <a:miter/>
            <a:headEnd type="oval" w="med" len="med"/>
            <a:tailEnd type="triangle" w="med" len="med"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">
              <a:solidFill>
                <a:srgbClr val="2CA09A"/>
              </a:solidFill>
            </a:endParaRPr>
          </a:p>
        </p:txBody>
      </p:sp>
      <p:sp>
        <p:nvSpPr>
          <p:cNvPr id="14" name="Text 15">
            <a:extLst>
              <a:ext uri="{FF2B5EF4-FFF2-40B4-BE49-F238E27FC236}">
                <a16:creationId xmlns:a16="http://schemas.microsoft.com/office/drawing/2014/main" id="{838AF4E7-F036-90FB-D399-9AEB1ACB2802}"/>
              </a:ext>
            </a:extLst>
          </p:cNvPr>
          <p:cNvSpPr/>
          <p:nvPr/>
        </p:nvSpPr>
        <p:spPr>
          <a:xfrm>
            <a:off x="959514" y="1240240"/>
            <a:ext cx="1029975" cy="3564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ea typeface="Inter Tight" pitchFamily="2" charset="0"/>
                <a:cs typeface="Inter Tight" pitchFamily="2" charset="0"/>
              </a:rPr>
              <a:t>EU GBV Survey SHW findings</a:t>
            </a: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78CDBCA2-5FFB-3071-05E9-F242AAEC8736}"/>
              </a:ext>
            </a:extLst>
          </p:cNvPr>
          <p:cNvSpPr/>
          <p:nvPr/>
        </p:nvSpPr>
        <p:spPr>
          <a:xfrm flipV="1">
            <a:off x="2104813" y="1942809"/>
            <a:ext cx="609611" cy="55824"/>
          </a:xfrm>
          <a:custGeom>
            <a:avLst/>
            <a:gdLst>
              <a:gd name="connsiteX0" fmla="*/ 0 w 2387600"/>
              <a:gd name="connsiteY0" fmla="*/ 0 h 12700"/>
              <a:gd name="connsiteX1" fmla="*/ 2387600 w 2387600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7600" h="12700">
                <a:moveTo>
                  <a:pt x="0" y="0"/>
                </a:moveTo>
                <a:lnTo>
                  <a:pt x="2387600" y="0"/>
                </a:lnTo>
              </a:path>
            </a:pathLst>
          </a:custGeom>
          <a:ln w="12700" cap="flat">
            <a:solidFill>
              <a:srgbClr val="ED1B58"/>
            </a:solidFill>
            <a:prstDash val="solid"/>
            <a:miter/>
            <a:headEnd type="oval" w="med" len="med"/>
            <a:tailEnd type="triangle" w="med" len="med"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">
              <a:solidFill>
                <a:srgbClr val="2CA09A"/>
              </a:solidFill>
            </a:endParaRPr>
          </a:p>
        </p:txBody>
      </p:sp>
      <p:sp>
        <p:nvSpPr>
          <p:cNvPr id="16" name="Text 15">
            <a:extLst>
              <a:ext uri="{FF2B5EF4-FFF2-40B4-BE49-F238E27FC236}">
                <a16:creationId xmlns:a16="http://schemas.microsoft.com/office/drawing/2014/main" id="{2DFE055A-3310-A1BD-9AAC-D15D5EAA2978}"/>
              </a:ext>
            </a:extLst>
          </p:cNvPr>
          <p:cNvSpPr/>
          <p:nvPr/>
        </p:nvSpPr>
        <p:spPr>
          <a:xfrm>
            <a:off x="1059691" y="1836227"/>
            <a:ext cx="881993" cy="4395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ea typeface="Inter Tight" pitchFamily="2" charset="0"/>
                <a:cs typeface="Inter Tight" pitchFamily="2" charset="0"/>
              </a:rPr>
              <a:t>Social media posts</a:t>
            </a:r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56BB0F57-4CD5-3E27-F26E-3E05BE844D60}"/>
              </a:ext>
            </a:extLst>
          </p:cNvPr>
          <p:cNvSpPr/>
          <p:nvPr/>
        </p:nvSpPr>
        <p:spPr>
          <a:xfrm flipV="1">
            <a:off x="2104813" y="2565478"/>
            <a:ext cx="609611" cy="55824"/>
          </a:xfrm>
          <a:custGeom>
            <a:avLst/>
            <a:gdLst>
              <a:gd name="connsiteX0" fmla="*/ 0 w 2387600"/>
              <a:gd name="connsiteY0" fmla="*/ 0 h 12700"/>
              <a:gd name="connsiteX1" fmla="*/ 2387600 w 2387600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7600" h="12700">
                <a:moveTo>
                  <a:pt x="0" y="0"/>
                </a:moveTo>
                <a:lnTo>
                  <a:pt x="2387600" y="0"/>
                </a:lnTo>
              </a:path>
            </a:pathLst>
          </a:custGeom>
          <a:ln w="12700" cap="flat">
            <a:solidFill>
              <a:srgbClr val="ED1B58"/>
            </a:solidFill>
            <a:prstDash val="solid"/>
            <a:miter/>
            <a:headEnd type="oval" w="med" len="med"/>
            <a:tailEnd type="triangle" w="med" len="med"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">
              <a:solidFill>
                <a:srgbClr val="2CA09A"/>
              </a:solidFill>
            </a:endParaRPr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66323B0A-A14F-3648-F58B-E745CE91DA91}"/>
              </a:ext>
            </a:extLst>
          </p:cNvPr>
          <p:cNvSpPr/>
          <p:nvPr/>
        </p:nvSpPr>
        <p:spPr>
          <a:xfrm>
            <a:off x="1052712" y="2481313"/>
            <a:ext cx="1003312" cy="3175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ea typeface="Inter Tight" pitchFamily="2" charset="0"/>
                <a:cs typeface="Inter Tight" pitchFamily="2" charset="0"/>
              </a:rPr>
              <a:t>Consultation meetings / online questionnaire</a:t>
            </a: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93836F21-8990-0F9F-6903-85383D2D8515}"/>
              </a:ext>
            </a:extLst>
          </p:cNvPr>
          <p:cNvSpPr/>
          <p:nvPr/>
        </p:nvSpPr>
        <p:spPr>
          <a:xfrm flipV="1">
            <a:off x="2105090" y="3246170"/>
            <a:ext cx="609334" cy="34289"/>
          </a:xfrm>
          <a:custGeom>
            <a:avLst/>
            <a:gdLst>
              <a:gd name="connsiteX0" fmla="*/ 0 w 2387600"/>
              <a:gd name="connsiteY0" fmla="*/ 0 h 12700"/>
              <a:gd name="connsiteX1" fmla="*/ 2387600 w 2387600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7600" h="12700">
                <a:moveTo>
                  <a:pt x="0" y="0"/>
                </a:moveTo>
                <a:lnTo>
                  <a:pt x="2387600" y="0"/>
                </a:lnTo>
              </a:path>
            </a:pathLst>
          </a:custGeom>
          <a:ln w="12700" cap="flat">
            <a:solidFill>
              <a:srgbClr val="ED1B58"/>
            </a:solidFill>
            <a:prstDash val="solid"/>
            <a:miter/>
            <a:headEnd type="oval" w="med" len="med"/>
            <a:tailEnd type="triangle" w="med" len="med"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">
              <a:solidFill>
                <a:srgbClr val="2CA09A"/>
              </a:solidFill>
            </a:endParaRPr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4939F81C-7D14-8687-0E93-5D1BB66DE617}"/>
              </a:ext>
            </a:extLst>
          </p:cNvPr>
          <p:cNvSpPr/>
          <p:nvPr/>
        </p:nvSpPr>
        <p:spPr>
          <a:xfrm>
            <a:off x="1029553" y="3125885"/>
            <a:ext cx="1105286" cy="4395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Gill Sans Nova" panose="020B0602020104020203" pitchFamily="34" charset="0"/>
                <a:ea typeface="Inter Tight" pitchFamily="2" charset="0"/>
                <a:cs typeface="Inter Tight" pitchFamily="2" charset="0"/>
              </a:rPr>
              <a:t>Employers’ package</a:t>
            </a:r>
            <a:endParaRPr lang="en-US" sz="900" dirty="0">
              <a:ea typeface="Inter Tight" pitchFamily="2" charset="0"/>
              <a:cs typeface="Inter Tight" pitchFamily="2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808BBBD7-31DB-EE9C-434D-8ED1E0D65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721" t="16721" r="16721" b="16721"/>
          <a:stretch/>
        </p:blipFill>
        <p:spPr>
          <a:xfrm>
            <a:off x="577562" y="3075039"/>
            <a:ext cx="354095" cy="35409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AC49C44-56AF-E4EF-FDE3-8FB5EBA16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721" t="16721" r="16721" b="16721"/>
          <a:stretch/>
        </p:blipFill>
        <p:spPr>
          <a:xfrm>
            <a:off x="577815" y="2478439"/>
            <a:ext cx="354095" cy="354095"/>
          </a:xfrm>
          <a:prstGeom prst="rect">
            <a:avLst/>
          </a:prstGeom>
        </p:spPr>
      </p:pic>
      <p:sp>
        <p:nvSpPr>
          <p:cNvPr id="2" name="Text 15">
            <a:extLst>
              <a:ext uri="{FF2B5EF4-FFF2-40B4-BE49-F238E27FC236}">
                <a16:creationId xmlns:a16="http://schemas.microsoft.com/office/drawing/2014/main" id="{2867C2B2-5631-F7B4-0BA3-418D7A2CDCA4}"/>
              </a:ext>
            </a:extLst>
          </p:cNvPr>
          <p:cNvSpPr/>
          <p:nvPr/>
        </p:nvSpPr>
        <p:spPr>
          <a:xfrm>
            <a:off x="3089147" y="3340211"/>
            <a:ext cx="1777299" cy="3564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750" b="1" dirty="0">
              <a:latin typeface="Gill Sans Nova" panose="020B0602020104020203" pitchFamily="34" charset="0"/>
              <a:ea typeface="Inter Tight" pitchFamily="2" charset="0"/>
              <a:cs typeface="Inter Tight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F0BF5-EEDC-343A-34FB-AB592D40B6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1" y="1775723"/>
            <a:ext cx="384665" cy="578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36A55-1164-A3A2-75F6-79EE8DF1E9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0807" y="1757020"/>
            <a:ext cx="748478" cy="6120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1E6003-B249-E979-DEA4-542B09C55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1243" y="2494110"/>
            <a:ext cx="821944" cy="319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83E431-410B-EBC1-A5EB-FD2137594A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4923" y="2384974"/>
            <a:ext cx="402191" cy="4139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D5FFE4-4CFD-87BA-7E44-B9764D45FB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3952" y="2491217"/>
            <a:ext cx="878222" cy="3201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F76061-058E-6F3B-0651-4FA6C136AE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3827" y="2453062"/>
            <a:ext cx="1181057" cy="2768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57FC420-032B-53A1-26E6-88DE1B9CA3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64083" y="2485344"/>
            <a:ext cx="982051" cy="298509"/>
          </a:xfrm>
          <a:prstGeom prst="rect">
            <a:avLst/>
          </a:prstGeom>
        </p:spPr>
      </p:pic>
      <p:pic>
        <p:nvPicPr>
          <p:cNvPr id="37" name="Picture 36" descr="A group of women with text on a cover&#10;&#10;AI-generated content may be incorrect.">
            <a:extLst>
              <a:ext uri="{FF2B5EF4-FFF2-40B4-BE49-F238E27FC236}">
                <a16:creationId xmlns:a16="http://schemas.microsoft.com/office/drawing/2014/main" id="{804F43F1-0E38-EA21-11C8-B618AE274E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18" y="2913830"/>
            <a:ext cx="613154" cy="867090"/>
          </a:xfrm>
          <a:prstGeom prst="rect">
            <a:avLst/>
          </a:prstGeom>
        </p:spPr>
      </p:pic>
      <p:sp>
        <p:nvSpPr>
          <p:cNvPr id="38" name="Text 15">
            <a:extLst>
              <a:ext uri="{FF2B5EF4-FFF2-40B4-BE49-F238E27FC236}">
                <a16:creationId xmlns:a16="http://schemas.microsoft.com/office/drawing/2014/main" id="{CC6209EE-7C9E-CDDC-A1F7-98BB69500816}"/>
              </a:ext>
            </a:extLst>
          </p:cNvPr>
          <p:cNvSpPr/>
          <p:nvPr/>
        </p:nvSpPr>
        <p:spPr>
          <a:xfrm>
            <a:off x="2630987" y="3771447"/>
            <a:ext cx="916319" cy="287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solidFill>
                  <a:srgbClr val="ED1A58"/>
                </a:solidFill>
                <a:ea typeface="Inter Tight" pitchFamily="2" charset="0"/>
                <a:cs typeface="Inter Tight" pitchFamily="2" charset="0"/>
              </a:rPr>
              <a:t>POSTER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3650D1B-1D7F-7D6B-6004-62FB25ED40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32661" y="2932425"/>
            <a:ext cx="1292415" cy="7290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3E4D974-6BCF-83EC-EB5A-1BD68FDD38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31246" y="3139311"/>
            <a:ext cx="1413710" cy="79624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6FE4DAE-D7E8-32A8-B7F0-0D3A0E27BF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6519" y="3428793"/>
            <a:ext cx="1238186" cy="6945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7" name="Text 15">
            <a:extLst>
              <a:ext uri="{FF2B5EF4-FFF2-40B4-BE49-F238E27FC236}">
                <a16:creationId xmlns:a16="http://schemas.microsoft.com/office/drawing/2014/main" id="{BD1B9A93-362A-7959-A4EE-E2837470A32E}"/>
              </a:ext>
            </a:extLst>
          </p:cNvPr>
          <p:cNvSpPr/>
          <p:nvPr/>
        </p:nvSpPr>
        <p:spPr>
          <a:xfrm>
            <a:off x="3977797" y="4147926"/>
            <a:ext cx="916319" cy="287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solidFill>
                  <a:srgbClr val="ED1A58"/>
                </a:solidFill>
                <a:ea typeface="Inter Tight" pitchFamily="2" charset="0"/>
                <a:cs typeface="Inter Tight" pitchFamily="2" charset="0"/>
              </a:rPr>
              <a:t>SLIDE DECK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4498B619-7443-9E78-198E-08C0A469B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721" t="16721" r="16721" b="16721"/>
          <a:stretch/>
        </p:blipFill>
        <p:spPr>
          <a:xfrm>
            <a:off x="577815" y="1218974"/>
            <a:ext cx="354095" cy="35409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39CFC79-9D8F-7F23-545D-5452B6294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721" t="16721" r="16721" b="16721"/>
          <a:stretch/>
        </p:blipFill>
        <p:spPr>
          <a:xfrm>
            <a:off x="577815" y="1856343"/>
            <a:ext cx="354095" cy="35409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37F63BA-0603-B936-499E-4A7706DEF0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88876" y="1778905"/>
            <a:ext cx="365504" cy="5901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386D5A8-D25C-DDB5-4DBB-9E8C5E0F3B3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88139" y="1773612"/>
            <a:ext cx="435063" cy="5959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E4B9E6-951E-6F7F-713C-298DC8DEAF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49227" y="2857204"/>
            <a:ext cx="718415" cy="8394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DA018A-4F4F-E1F6-5A11-1FEEE24E3DB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30144" y="3183293"/>
            <a:ext cx="654023" cy="8175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8" name="Text 15">
            <a:extLst>
              <a:ext uri="{FF2B5EF4-FFF2-40B4-BE49-F238E27FC236}">
                <a16:creationId xmlns:a16="http://schemas.microsoft.com/office/drawing/2014/main" id="{B0ED8619-0602-1BAC-082C-753C94620494}"/>
              </a:ext>
            </a:extLst>
          </p:cNvPr>
          <p:cNvSpPr/>
          <p:nvPr/>
        </p:nvSpPr>
        <p:spPr>
          <a:xfrm>
            <a:off x="5509483" y="4446031"/>
            <a:ext cx="916319" cy="287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solidFill>
                  <a:srgbClr val="ED1A58"/>
                </a:solidFill>
                <a:ea typeface="Inter Tight" pitchFamily="2" charset="0"/>
                <a:cs typeface="Inter Tight" pitchFamily="2" charset="0"/>
              </a:rPr>
              <a:t>MESSAGES &amp; VISUALS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05E2CC1-AD0C-0A45-1222-44EEFD54AD0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29451" y="3397144"/>
            <a:ext cx="710581" cy="8911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80BE1F2-87CB-3635-4D4B-2389E035A374}"/>
              </a:ext>
            </a:extLst>
          </p:cNvPr>
          <p:cNvGrpSpPr/>
          <p:nvPr/>
        </p:nvGrpSpPr>
        <p:grpSpPr>
          <a:xfrm>
            <a:off x="5429003" y="1159530"/>
            <a:ext cx="1077278" cy="970399"/>
            <a:chOff x="5676423" y="1078501"/>
            <a:chExt cx="1077278" cy="9703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D3DF82-C66C-CD1F-250D-C87E9DA71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676423" y="1078501"/>
              <a:ext cx="1077278" cy="56616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5" name="Text 15">
              <a:extLst>
                <a:ext uri="{FF2B5EF4-FFF2-40B4-BE49-F238E27FC236}">
                  <a16:creationId xmlns:a16="http://schemas.microsoft.com/office/drawing/2014/main" id="{C701D066-A1BB-B074-BE0A-E80F0E9D365F}"/>
                </a:ext>
              </a:extLst>
            </p:cNvPr>
            <p:cNvSpPr/>
            <p:nvPr/>
          </p:nvSpPr>
          <p:spPr>
            <a:xfrm>
              <a:off x="5708434" y="1761006"/>
              <a:ext cx="916319" cy="28789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rgbClr val="ED1A58"/>
                  </a:solidFill>
                  <a:ea typeface="Inter Tight" pitchFamily="2" charset="0"/>
                  <a:cs typeface="Inter Tight" pitchFamily="2" charset="0"/>
                </a:rPr>
                <a:t>NEWS ITEM</a:t>
              </a:r>
            </a:p>
          </p:txBody>
        </p:sp>
      </p:grpSp>
      <p:sp>
        <p:nvSpPr>
          <p:cNvPr id="27" name="Text 15">
            <a:extLst>
              <a:ext uri="{FF2B5EF4-FFF2-40B4-BE49-F238E27FC236}">
                <a16:creationId xmlns:a16="http://schemas.microsoft.com/office/drawing/2014/main" id="{FED7FC41-DCE3-1D3C-79B4-4B8649420D26}"/>
              </a:ext>
            </a:extLst>
          </p:cNvPr>
          <p:cNvSpPr/>
          <p:nvPr/>
        </p:nvSpPr>
        <p:spPr>
          <a:xfrm>
            <a:off x="2492263" y="1107435"/>
            <a:ext cx="2561806" cy="3564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ea typeface="Inter Tight" pitchFamily="2" charset="0"/>
                <a:cs typeface="Inter Tight" pitchFamily="2" charset="0"/>
              </a:rPr>
              <a:t>Messages – target audience - calls to action</a:t>
            </a:r>
          </a:p>
        </p:txBody>
      </p:sp>
    </p:spTree>
    <p:extLst>
      <p:ext uri="{BB962C8B-B14F-4D97-AF65-F5344CB8AC3E}">
        <p14:creationId xmlns:p14="http://schemas.microsoft.com/office/powerpoint/2010/main" val="315173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8DEFE-3FDC-D858-ECC0-915AB60BB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3E4B6DB-8772-04A8-830D-B2684AF066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9388" y="370861"/>
            <a:ext cx="1229432" cy="627285"/>
            <a:chOff x="1012517" y="494480"/>
            <a:chExt cx="3026083" cy="15439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FEA926FA-0779-1AF7-7E61-1CD1CD9A12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2518" y="1733597"/>
              <a:ext cx="3026082" cy="30486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5520B36-EE92-9B60-14F0-1C6B2C1EA02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2517" y="494480"/>
              <a:ext cx="3026082" cy="106305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CE081DB-3DF2-6541-3A56-1371995DD9CF}"/>
              </a:ext>
            </a:extLst>
          </p:cNvPr>
          <p:cNvSpPr txBox="1">
            <a:spLocks/>
          </p:cNvSpPr>
          <p:nvPr/>
        </p:nvSpPr>
        <p:spPr>
          <a:xfrm>
            <a:off x="2180251" y="54908"/>
            <a:ext cx="6426727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>
                <a:ea typeface="+mj-lt"/>
                <a:cs typeface="+mj-lt"/>
              </a:rPr>
              <a:t>ONLINE QUESTIONNAIRE ADDRESSED </a:t>
            </a:r>
          </a:p>
          <a:p>
            <a:r>
              <a:rPr lang="en-US" sz="2400" b="1" dirty="0">
                <a:ea typeface="+mj-lt"/>
                <a:cs typeface="+mj-lt"/>
              </a:rPr>
              <a:t>TO EUROCHAMBERS /  EUROCOMMERCE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6C57C6-DF98-D0C7-BC12-F33F69BC0672}"/>
              </a:ext>
            </a:extLst>
          </p:cNvPr>
          <p:cNvGrpSpPr/>
          <p:nvPr/>
        </p:nvGrpSpPr>
        <p:grpSpPr>
          <a:xfrm>
            <a:off x="1218822" y="1505175"/>
            <a:ext cx="1922860" cy="1857667"/>
            <a:chOff x="655936" y="809857"/>
            <a:chExt cx="2244994" cy="2264830"/>
          </a:xfrm>
        </p:grpSpPr>
        <p:grpSp>
          <p:nvGrpSpPr>
            <p:cNvPr id="6" name="Graphic 136">
              <a:extLst>
                <a:ext uri="{FF2B5EF4-FFF2-40B4-BE49-F238E27FC236}">
                  <a16:creationId xmlns:a16="http://schemas.microsoft.com/office/drawing/2014/main" id="{1EB37FC9-C2A9-738B-34C7-0B77C589BFED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2C2C1A6-266D-3096-631E-A3999854A78F}"/>
                  </a:ext>
                </a:extLst>
              </p:cNvPr>
              <p:cNvSpPr/>
              <p:nvPr/>
            </p:nvSpPr>
            <p:spPr>
              <a:xfrm>
                <a:off x="4095761" y="1097786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  <a:sym typeface="Wingdings" panose="05000000000000000000" pitchFamily="2" charset="2"/>
                  </a:rPr>
                  <a:t></a:t>
                </a:r>
                <a:endParaRPr lang="en-GB" sz="1100" b="1" dirty="0">
                  <a:solidFill>
                    <a:schemeClr val="bg1"/>
                  </a:solidFill>
                  <a:latin typeface="ZwoPro-Bold" panose="020B0804020101020102" pitchFamily="34" charset="0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AAA8574-42F9-09DC-0FED-A6680989FEBC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F522A8-789B-8F8D-7D44-B11BC9D71305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2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Prevalence data would convince</a:t>
              </a:r>
            </a:p>
            <a:p>
              <a:pPr algn="ctr"/>
              <a:r>
                <a:rPr lang="en-GB" sz="12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employers to act </a:t>
              </a:r>
              <a:endParaRPr lang="en-GB" sz="12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D6081-FA23-41F3-E8C2-45783C083CD1}"/>
              </a:ext>
            </a:extLst>
          </p:cNvPr>
          <p:cNvGrpSpPr/>
          <p:nvPr/>
        </p:nvGrpSpPr>
        <p:grpSpPr>
          <a:xfrm>
            <a:off x="3786329" y="1505175"/>
            <a:ext cx="1922860" cy="1857667"/>
            <a:chOff x="655936" y="809857"/>
            <a:chExt cx="2244994" cy="2264830"/>
          </a:xfrm>
        </p:grpSpPr>
        <p:grpSp>
          <p:nvGrpSpPr>
            <p:cNvPr id="11" name="Graphic 136">
              <a:extLst>
                <a:ext uri="{FF2B5EF4-FFF2-40B4-BE49-F238E27FC236}">
                  <a16:creationId xmlns:a16="http://schemas.microsoft.com/office/drawing/2014/main" id="{E1FF25CE-D486-2B53-F840-6B9736E6CB87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CF1C2E2-7D51-6737-D4B3-56D2AB477834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  <a:sym typeface="Wingdings" panose="05000000000000000000" pitchFamily="2" charset="2"/>
                  </a:rPr>
                  <a:t></a:t>
                </a:r>
                <a:endParaRPr lang="en-GB" sz="1100" b="1" dirty="0">
                  <a:solidFill>
                    <a:schemeClr val="bg1"/>
                  </a:solidFill>
                  <a:latin typeface="ZwoPro-Bold" panose="020B0804020101020102" pitchFamily="34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4EEEDC6-C4A3-24A4-4F9C-0FA16850FFE1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4391B2-A888-245D-364B-E32C9578B7A2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kern="0" dirty="0">
                  <a:latin typeface="Gill Sans Nova" panose="020B0602020104020203" pitchFamily="34" charset="0"/>
                  <a:cs typeface="Calibri" panose="020F0502020204030204" pitchFamily="34" charset="0"/>
                </a:rPr>
                <a:t>Target</a:t>
              </a:r>
              <a:r>
                <a:rPr lang="en-GB" sz="1200" b="1" kern="0" dirty="0">
                  <a:latin typeface="Gill Sans Nova" panose="020B0602020104020203" pitchFamily="34" charset="0"/>
                  <a:cs typeface="Calibri" panose="020F0502020204030204" pitchFamily="34" charset="0"/>
                </a:rPr>
                <a:t> managers / HR offices / trade union representatives</a:t>
              </a:r>
              <a:endParaRPr lang="en-GB" sz="12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605B02-508E-CD5E-591E-6BB7ADBF8C17}"/>
              </a:ext>
            </a:extLst>
          </p:cNvPr>
          <p:cNvGrpSpPr/>
          <p:nvPr/>
        </p:nvGrpSpPr>
        <p:grpSpPr>
          <a:xfrm>
            <a:off x="6353836" y="1551247"/>
            <a:ext cx="1922860" cy="1857667"/>
            <a:chOff x="655936" y="809857"/>
            <a:chExt cx="2244994" cy="2264830"/>
          </a:xfrm>
        </p:grpSpPr>
        <p:grpSp>
          <p:nvGrpSpPr>
            <p:cNvPr id="19" name="Graphic 136">
              <a:extLst>
                <a:ext uri="{FF2B5EF4-FFF2-40B4-BE49-F238E27FC236}">
                  <a16:creationId xmlns:a16="http://schemas.microsoft.com/office/drawing/2014/main" id="{01DCD6C9-BFBB-6E73-2116-46D5CE86103C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01F38D-BD03-1715-A192-20434375DCA1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  <a:sym typeface="Wingdings" panose="05000000000000000000" pitchFamily="2" charset="2"/>
                  </a:rPr>
                  <a:t></a:t>
                </a:r>
                <a:endParaRPr lang="en-GB" sz="1100" b="1" dirty="0">
                  <a:solidFill>
                    <a:schemeClr val="bg1"/>
                  </a:solidFill>
                  <a:latin typeface="ZwoPro-Bold" panose="020B0804020101020102" pitchFamily="34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79C1442-7E40-A162-14CD-EADF02262DFC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B7007C-247B-1EAE-3896-7B8C5001F0CE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2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Training for HR / for supervisors would be considered useful</a:t>
              </a:r>
              <a:endParaRPr lang="en-GB" sz="12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7F682C-9631-7FBC-6FA4-F77C8F121749}"/>
              </a:ext>
            </a:extLst>
          </p:cNvPr>
          <p:cNvGrpSpPr/>
          <p:nvPr/>
        </p:nvGrpSpPr>
        <p:grpSpPr>
          <a:xfrm>
            <a:off x="2616935" y="3265361"/>
            <a:ext cx="1922860" cy="1740171"/>
            <a:chOff x="655936" y="809857"/>
            <a:chExt cx="2244994" cy="2264830"/>
          </a:xfrm>
        </p:grpSpPr>
        <p:grpSp>
          <p:nvGrpSpPr>
            <p:cNvPr id="24" name="Graphic 136">
              <a:extLst>
                <a:ext uri="{FF2B5EF4-FFF2-40B4-BE49-F238E27FC236}">
                  <a16:creationId xmlns:a16="http://schemas.microsoft.com/office/drawing/2014/main" id="{E7B7E17E-3800-2CF3-F0F8-9FF27E33ACBE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96A011C-E646-332B-A13B-44F9750C7DB3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  <a:sym typeface="Wingdings" panose="05000000000000000000" pitchFamily="2" charset="2"/>
                  </a:rPr>
                  <a:t></a:t>
                </a:r>
                <a:endParaRPr lang="en-GB" sz="1100" b="1" dirty="0">
                  <a:solidFill>
                    <a:schemeClr val="bg1"/>
                  </a:solidFill>
                  <a:latin typeface="ZwoPro-Bold" panose="020B0804020101020102" pitchFamily="34" charset="0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CF29465-4822-3802-F995-E5F7A4C66889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F3EC0C-B088-59B3-87E1-21BC4F50A673}"/>
                </a:ext>
              </a:extLst>
            </p:cNvPr>
            <p:cNvSpPr txBox="1"/>
            <p:nvPr/>
          </p:nvSpPr>
          <p:spPr>
            <a:xfrm>
              <a:off x="761163" y="1819135"/>
              <a:ext cx="2034539" cy="4001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1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Good practices / materials / support for HR managers </a:t>
              </a:r>
            </a:p>
            <a:p>
              <a:pPr algn="ctr"/>
              <a:r>
                <a:rPr lang="en-US" sz="11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would be of help</a:t>
              </a:r>
              <a:endParaRPr lang="en-GB" sz="1100" b="1" dirty="0">
                <a:latin typeface="ZwoPro" panose="020B0504020101020102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F64AE2-BC83-CD54-828C-64FBFF4A59DD}"/>
              </a:ext>
            </a:extLst>
          </p:cNvPr>
          <p:cNvGrpSpPr/>
          <p:nvPr/>
        </p:nvGrpSpPr>
        <p:grpSpPr>
          <a:xfrm>
            <a:off x="5304343" y="3313898"/>
            <a:ext cx="1922860" cy="1740171"/>
            <a:chOff x="655936" y="809857"/>
            <a:chExt cx="2244994" cy="2264830"/>
          </a:xfrm>
        </p:grpSpPr>
        <p:grpSp>
          <p:nvGrpSpPr>
            <p:cNvPr id="39" name="Graphic 136">
              <a:extLst>
                <a:ext uri="{FF2B5EF4-FFF2-40B4-BE49-F238E27FC236}">
                  <a16:creationId xmlns:a16="http://schemas.microsoft.com/office/drawing/2014/main" id="{63684DE4-AFD2-3098-0E3B-5CB8B02AF101}"/>
                </a:ext>
              </a:extLst>
            </p:cNvPr>
            <p:cNvGrpSpPr/>
            <p:nvPr/>
          </p:nvGrpSpPr>
          <p:grpSpPr>
            <a:xfrm>
              <a:off x="655936" y="809857"/>
              <a:ext cx="2244994" cy="2264830"/>
              <a:chOff x="4005248" y="966773"/>
              <a:chExt cx="822150" cy="82941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FD08F03-BB4B-3DE9-2437-E9A96ABB8A35}"/>
                  </a:ext>
                </a:extLst>
              </p:cNvPr>
              <p:cNvSpPr/>
              <p:nvPr/>
            </p:nvSpPr>
            <p:spPr>
              <a:xfrm>
                <a:off x="4090887" y="1102323"/>
                <a:ext cx="256237" cy="258587"/>
              </a:xfrm>
              <a:custGeom>
                <a:avLst/>
                <a:gdLst>
                  <a:gd name="connsiteX0" fmla="*/ 127544 w 256237"/>
                  <a:gd name="connsiteY0" fmla="*/ 4 h 258587"/>
                  <a:gd name="connsiteX1" fmla="*/ 250798 w 256237"/>
                  <a:gd name="connsiteY1" fmla="*/ 92587 h 258587"/>
                  <a:gd name="connsiteX2" fmla="*/ 251274 w 256237"/>
                  <a:gd name="connsiteY2" fmla="*/ 94492 h 258587"/>
                  <a:gd name="connsiteX3" fmla="*/ 92302 w 256237"/>
                  <a:gd name="connsiteY3" fmla="*/ 253655 h 258587"/>
                  <a:gd name="connsiteX4" fmla="*/ 4 w 256237"/>
                  <a:gd name="connsiteY4" fmla="*/ 130878 h 258587"/>
                  <a:gd name="connsiteX5" fmla="*/ 2481 w 256237"/>
                  <a:gd name="connsiteY5" fmla="*/ 37723 h 258587"/>
                  <a:gd name="connsiteX6" fmla="*/ 36009 w 256237"/>
                  <a:gd name="connsiteY6" fmla="*/ 3719 h 258587"/>
                  <a:gd name="connsiteX7" fmla="*/ 127544 w 256237"/>
                  <a:gd name="connsiteY7" fmla="*/ 4 h 25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37" h="258587">
                    <a:moveTo>
                      <a:pt x="127544" y="4"/>
                    </a:moveTo>
                    <a:cubicBezTo>
                      <a:pt x="184789" y="-472"/>
                      <a:pt x="235272" y="37438"/>
                      <a:pt x="250798" y="92587"/>
                    </a:cubicBezTo>
                    <a:lnTo>
                      <a:pt x="251274" y="94492"/>
                    </a:lnTo>
                    <a:cubicBezTo>
                      <a:pt x="278515" y="191457"/>
                      <a:pt x="189171" y="280801"/>
                      <a:pt x="92302" y="253655"/>
                    </a:cubicBezTo>
                    <a:cubicBezTo>
                      <a:pt x="37342" y="238225"/>
                      <a:pt x="-472" y="187933"/>
                      <a:pt x="4" y="130878"/>
                    </a:cubicBezTo>
                    <a:lnTo>
                      <a:pt x="2481" y="37723"/>
                    </a:lnTo>
                    <a:cubicBezTo>
                      <a:pt x="2957" y="19340"/>
                      <a:pt x="17626" y="4481"/>
                      <a:pt x="36009" y="3719"/>
                    </a:cubicBezTo>
                    <a:lnTo>
                      <a:pt x="127544" y="4"/>
                    </a:lnTo>
                    <a:close/>
                  </a:path>
                </a:pathLst>
              </a:custGeom>
              <a:solidFill>
                <a:srgbClr val="25265D"/>
              </a:solidFill>
              <a:ln w="9525" cap="flat">
                <a:noFill/>
                <a:prstDash val="solid"/>
                <a:miter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ZwoPro-Bold" panose="020B0804020101020102" pitchFamily="34" charset="0"/>
                    <a:sym typeface="Wingdings" panose="05000000000000000000" pitchFamily="2" charset="2"/>
                  </a:rPr>
                  <a:t></a:t>
                </a:r>
                <a:endParaRPr lang="en-GB" sz="1100" b="1" dirty="0">
                  <a:solidFill>
                    <a:schemeClr val="bg1"/>
                  </a:solidFill>
                  <a:latin typeface="ZwoPro-Bold" panose="020B0804020101020102" pitchFamily="34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89339B4-6609-E23C-3263-ADF5C375704D}"/>
                  </a:ext>
                </a:extLst>
              </p:cNvPr>
              <p:cNvSpPr/>
              <p:nvPr/>
            </p:nvSpPr>
            <p:spPr>
              <a:xfrm>
                <a:off x="4005248" y="966773"/>
                <a:ext cx="822150" cy="829414"/>
              </a:xfrm>
              <a:custGeom>
                <a:avLst/>
                <a:gdLst>
                  <a:gd name="connsiteX0" fmla="*/ 409113 w 822150"/>
                  <a:gd name="connsiteY0" fmla="*/ 14 h 829414"/>
                  <a:gd name="connsiteX1" fmla="*/ 804496 w 822150"/>
                  <a:gd name="connsiteY1" fmla="*/ 297004 h 829414"/>
                  <a:gd name="connsiteX2" fmla="*/ 806210 w 822150"/>
                  <a:gd name="connsiteY2" fmla="*/ 303004 h 829414"/>
                  <a:gd name="connsiteX3" fmla="*/ 295956 w 822150"/>
                  <a:gd name="connsiteY3" fmla="*/ 813544 h 829414"/>
                  <a:gd name="connsiteX4" fmla="*/ 14 w 822150"/>
                  <a:gd name="connsiteY4" fmla="*/ 419686 h 829414"/>
                  <a:gd name="connsiteX5" fmla="*/ 7825 w 822150"/>
                  <a:gd name="connsiteY5" fmla="*/ 120886 h 829414"/>
                  <a:gd name="connsiteX6" fmla="*/ 115362 w 822150"/>
                  <a:gd name="connsiteY6" fmla="*/ 11825 h 829414"/>
                  <a:gd name="connsiteX7" fmla="*/ 409113 w 822150"/>
                  <a:gd name="connsiteY7" fmla="*/ 14 h 82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2150" h="829414">
                    <a:moveTo>
                      <a:pt x="409113" y="14"/>
                    </a:moveTo>
                    <a:cubicBezTo>
                      <a:pt x="592850" y="-1510"/>
                      <a:pt x="754775" y="120220"/>
                      <a:pt x="804496" y="297004"/>
                    </a:cubicBezTo>
                    <a:lnTo>
                      <a:pt x="806210" y="303004"/>
                    </a:lnTo>
                    <a:cubicBezTo>
                      <a:pt x="893650" y="613996"/>
                      <a:pt x="607043" y="900793"/>
                      <a:pt x="295956" y="813544"/>
                    </a:cubicBezTo>
                    <a:cubicBezTo>
                      <a:pt x="119743" y="764205"/>
                      <a:pt x="-1510" y="602756"/>
                      <a:pt x="14" y="419686"/>
                    </a:cubicBezTo>
                    <a:lnTo>
                      <a:pt x="7825" y="120886"/>
                    </a:lnTo>
                    <a:cubicBezTo>
                      <a:pt x="9444" y="61927"/>
                      <a:pt x="56402" y="14206"/>
                      <a:pt x="115362" y="11825"/>
                    </a:cubicBezTo>
                    <a:lnTo>
                      <a:pt x="409113" y="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80355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334BE6-E862-2B39-132C-99854EF51E9E}"/>
                </a:ext>
              </a:extLst>
            </p:cNvPr>
            <p:cNvSpPr txBox="1"/>
            <p:nvPr/>
          </p:nvSpPr>
          <p:spPr>
            <a:xfrm>
              <a:off x="761163" y="1886104"/>
              <a:ext cx="203453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1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Slide deck / posters / messages  would be useful awareness-raising materials</a:t>
              </a:r>
              <a:endParaRPr lang="en-GB" sz="1100" b="1" dirty="0">
                <a:latin typeface="ZwoPro" panose="020B0504020101020102" pitchFamily="34" charset="0"/>
              </a:endParaRPr>
            </a:p>
          </p:txBody>
        </p:sp>
      </p:grp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03BA6F0-A69C-7955-2BB3-F66556FA3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46" y="157587"/>
            <a:ext cx="1324207" cy="13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2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EF9EC-F07B-90A8-3555-7FABCADDD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AEA5F67-0D2F-E376-0E08-862E3A0B547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9388" y="370861"/>
            <a:ext cx="1229432" cy="627285"/>
            <a:chOff x="1012517" y="494480"/>
            <a:chExt cx="3026083" cy="15439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4BB3EAB-DA9C-4508-9BCB-144B38A39BE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2518" y="1733597"/>
              <a:ext cx="3026082" cy="30486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A61F6D0-B4FE-6EA2-3A0C-75C2DEE6238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2517" y="494480"/>
              <a:ext cx="3026082" cy="1063059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0F74450-296A-86D3-5E77-5E8C756CFC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0233" y="617220"/>
            <a:ext cx="4492896" cy="4050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D3E76F-48C1-0456-835F-45A2655403F5}"/>
              </a:ext>
            </a:extLst>
          </p:cNvPr>
          <p:cNvSpPr txBox="1">
            <a:spLocks/>
          </p:cNvSpPr>
          <p:nvPr/>
        </p:nvSpPr>
        <p:spPr>
          <a:xfrm>
            <a:off x="759388" y="1404746"/>
            <a:ext cx="3998792" cy="110577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ED1B58"/>
                </a:solidFill>
              </a:rPr>
              <a:t>31 % </a:t>
            </a:r>
            <a:r>
              <a:rPr lang="en-US" sz="2400" b="1" dirty="0"/>
              <a:t>OF WOMEN ARE VICTIMS OF SEXUAL HARASSMENT AT WORK. </a:t>
            </a:r>
          </a:p>
          <a:p>
            <a:r>
              <a:rPr lang="en-US" sz="2400" b="1" dirty="0">
                <a:solidFill>
                  <a:srgbClr val="ED1B58"/>
                </a:solidFill>
              </a:rPr>
              <a:t>IT SHOULD BE ZERO.</a:t>
            </a:r>
          </a:p>
          <a:p>
            <a:endParaRPr lang="en-US" sz="2400" b="1" dirty="0">
              <a:solidFill>
                <a:srgbClr val="ED1B58"/>
              </a:solidFill>
            </a:endParaRPr>
          </a:p>
          <a:p>
            <a:r>
              <a:rPr lang="en-US" sz="2400" b="1" dirty="0">
                <a:solidFill>
                  <a:srgbClr val="ED1B58"/>
                </a:solidFill>
              </a:rPr>
              <a:t>EMPLOYERS HAVE THE POWER TO CHANGE IT.</a:t>
            </a:r>
          </a:p>
          <a:p>
            <a:endParaRPr lang="en-US" sz="2400" b="1" dirty="0">
              <a:solidFill>
                <a:srgbClr val="ED1B58"/>
              </a:solidFill>
            </a:endParaRPr>
          </a:p>
          <a:p>
            <a:r>
              <a:rPr lang="en-US" sz="2400" b="1" dirty="0"/>
              <a:t>EVERY WOMAN DESERVES TO FEEL SAFE.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9753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9E939-D660-D622-847E-279679E1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9D351EC-3626-5303-AF4B-02BDD95037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4379830"/>
            <a:ext cx="3514725" cy="3540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083BD9-1DF5-13F5-4DC4-4D868625E7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8009" y="520218"/>
            <a:ext cx="1427341" cy="501423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D57ACB3-851D-D5DC-6F5D-350FC877A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50146"/>
              </p:ext>
            </p:extLst>
          </p:nvPr>
        </p:nvGraphicFramePr>
        <p:xfrm>
          <a:off x="499360" y="574003"/>
          <a:ext cx="6106974" cy="388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B5BAAD7-C1C8-D9CD-3B8B-428936E67DB6}"/>
              </a:ext>
            </a:extLst>
          </p:cNvPr>
          <p:cNvSpPr txBox="1">
            <a:spLocks/>
          </p:cNvSpPr>
          <p:nvPr/>
        </p:nvSpPr>
        <p:spPr>
          <a:xfrm>
            <a:off x="6905618" y="1372261"/>
            <a:ext cx="1820946" cy="2932761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1400" dirty="0"/>
              <a:t>Disclosing </a:t>
            </a:r>
            <a:r>
              <a:rPr lang="en-GB" sz="1400" b="1" dirty="0">
                <a:solidFill>
                  <a:srgbClr val="ED1B58"/>
                </a:solidFill>
                <a:latin typeface="Myriad Pro" panose="020B0503030403020204" pitchFamily="34" charset="0"/>
                <a:ea typeface="+mj-ea"/>
                <a:cs typeface="+mj-cs"/>
              </a:rPr>
              <a:t>experiences of sexual harassment at work [SHW] </a:t>
            </a:r>
            <a:r>
              <a:rPr lang="en-GB" sz="1400" dirty="0"/>
              <a:t>is influenced by how societies perceive, define, and talk about violence against women, including sexual harassment.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/>
              <a:t>For this reason, </a:t>
            </a:r>
            <a:r>
              <a:rPr lang="en-GB" sz="1400" b="1" dirty="0">
                <a:solidFill>
                  <a:srgbClr val="ED1B58"/>
                </a:solidFill>
                <a:latin typeface="Myriad Pro" panose="020B0503030403020204" pitchFamily="34" charset="0"/>
                <a:ea typeface="+mj-ea"/>
                <a:cs typeface="+mj-cs"/>
              </a:rPr>
              <a:t>the figures should be seen as an indication, </a:t>
            </a:r>
            <a:r>
              <a:rPr lang="en-GB" sz="1400" dirty="0"/>
              <a:t>with the actual prevalence likely being higher.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 dirty="0">
              <a:solidFill>
                <a:srgbClr val="1C1E52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1FA7EAAF-D2EB-F3C4-9074-D0624092B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6721" t="16721" r="16721" b="16721"/>
          <a:stretch/>
        </p:blipFill>
        <p:spPr>
          <a:xfrm>
            <a:off x="6660378" y="1392283"/>
            <a:ext cx="227226" cy="2272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BAE7491-41B6-C05F-1417-665708557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6721" t="16721" r="16721" b="16721"/>
          <a:stretch/>
        </p:blipFill>
        <p:spPr>
          <a:xfrm>
            <a:off x="6642363" y="3018257"/>
            <a:ext cx="227226" cy="227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5BBA22-5292-FD9E-1C7C-E6736FA7A8CD}"/>
              </a:ext>
            </a:extLst>
          </p:cNvPr>
          <p:cNvSpPr/>
          <p:nvPr/>
        </p:nvSpPr>
        <p:spPr>
          <a:xfrm>
            <a:off x="1261472" y="3858120"/>
            <a:ext cx="200233" cy="17992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A1EC6-2728-0F97-D743-190269E7327B}"/>
              </a:ext>
            </a:extLst>
          </p:cNvPr>
          <p:cNvSpPr/>
          <p:nvPr/>
        </p:nvSpPr>
        <p:spPr>
          <a:xfrm>
            <a:off x="5805662" y="3858119"/>
            <a:ext cx="200233" cy="17992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86107-4D51-385D-E958-C1B26B09FBB0}"/>
              </a:ext>
            </a:extLst>
          </p:cNvPr>
          <p:cNvSpPr/>
          <p:nvPr/>
        </p:nvSpPr>
        <p:spPr>
          <a:xfrm>
            <a:off x="2635296" y="3858119"/>
            <a:ext cx="200233" cy="17992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8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606D7E-45EC-9BF9-C81F-6333D7696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614D6C8-E1A3-F4B9-A6F5-9CCB8C64A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379830"/>
            <a:ext cx="3514725" cy="3540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5625D51-5D35-EA7D-6AE6-9B0DD26EA1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8009" y="520218"/>
            <a:ext cx="1427341" cy="5014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0B4BAFF-3ACD-C263-40F9-047FA205E7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914" t="22733" r="50000" b="50000"/>
          <a:stretch/>
        </p:blipFill>
        <p:spPr>
          <a:xfrm>
            <a:off x="6215062" y="2299947"/>
            <a:ext cx="2928938" cy="284355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732A69F-97EA-D375-D366-7BD13FB45C3C}"/>
              </a:ext>
            </a:extLst>
          </p:cNvPr>
          <p:cNvSpPr txBox="1">
            <a:spLocks/>
          </p:cNvSpPr>
          <p:nvPr/>
        </p:nvSpPr>
        <p:spPr>
          <a:xfrm>
            <a:off x="365338" y="257318"/>
            <a:ext cx="6355836" cy="7777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100" b="1" dirty="0">
                <a:solidFill>
                  <a:srgbClr val="1C1E52"/>
                </a:solidFill>
                <a:latin typeface="Myriad Pro" panose="020B0503030403020204" pitchFamily="34" charset="0"/>
              </a:rPr>
              <a:t>SOME GROUPS OF WOMEN FACE HIGHER RISKS</a:t>
            </a:r>
          </a:p>
          <a:p>
            <a:pPr defTabSz="685800"/>
            <a:r>
              <a:rPr lang="en-US" sz="2100" b="1" dirty="0">
                <a:solidFill>
                  <a:srgbClr val="1C1E52"/>
                </a:solidFill>
                <a:latin typeface="Myriad Pro" panose="020B0503030403020204" pitchFamily="34" charset="0"/>
              </a:rPr>
              <a:t> OF SEXUAL HARASSMENT AT WORK </a:t>
            </a:r>
            <a:endParaRPr lang="en-GB" sz="2100" b="1" dirty="0">
              <a:solidFill>
                <a:srgbClr val="1C1E52"/>
              </a:solidFill>
              <a:latin typeface="Myriad Pro" panose="020B0503030403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2C25A5-1DF1-5CCA-00BC-2102553C2BA1}"/>
              </a:ext>
            </a:extLst>
          </p:cNvPr>
          <p:cNvGrpSpPr/>
          <p:nvPr/>
        </p:nvGrpSpPr>
        <p:grpSpPr>
          <a:xfrm>
            <a:off x="365338" y="1063025"/>
            <a:ext cx="2582926" cy="2605748"/>
            <a:chOff x="1106514" y="1753401"/>
            <a:chExt cx="1226126" cy="123695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AAABCB8F-45A6-C6A7-D5DE-9AD07302EE7C}"/>
                </a:ext>
              </a:extLst>
            </p:cNvPr>
            <p:cNvSpPr/>
            <p:nvPr/>
          </p:nvSpPr>
          <p:spPr>
            <a:xfrm>
              <a:off x="1234233" y="1955556"/>
              <a:ext cx="382143" cy="385648"/>
            </a:xfrm>
            <a:custGeom>
              <a:avLst/>
              <a:gdLst>
                <a:gd name="connsiteX0" fmla="*/ 127544 w 256237"/>
                <a:gd name="connsiteY0" fmla="*/ 4 h 258587"/>
                <a:gd name="connsiteX1" fmla="*/ 250798 w 256237"/>
                <a:gd name="connsiteY1" fmla="*/ 92587 h 258587"/>
                <a:gd name="connsiteX2" fmla="*/ 251274 w 256237"/>
                <a:gd name="connsiteY2" fmla="*/ 94492 h 258587"/>
                <a:gd name="connsiteX3" fmla="*/ 92302 w 256237"/>
                <a:gd name="connsiteY3" fmla="*/ 253655 h 258587"/>
                <a:gd name="connsiteX4" fmla="*/ 4 w 256237"/>
                <a:gd name="connsiteY4" fmla="*/ 130878 h 258587"/>
                <a:gd name="connsiteX5" fmla="*/ 2481 w 256237"/>
                <a:gd name="connsiteY5" fmla="*/ 37723 h 258587"/>
                <a:gd name="connsiteX6" fmla="*/ 36009 w 256237"/>
                <a:gd name="connsiteY6" fmla="*/ 3719 h 258587"/>
                <a:gd name="connsiteX7" fmla="*/ 127544 w 256237"/>
                <a:gd name="connsiteY7" fmla="*/ 4 h 25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237" h="258587">
                  <a:moveTo>
                    <a:pt x="127544" y="4"/>
                  </a:moveTo>
                  <a:cubicBezTo>
                    <a:pt x="184789" y="-472"/>
                    <a:pt x="235272" y="37438"/>
                    <a:pt x="250798" y="92587"/>
                  </a:cubicBezTo>
                  <a:lnTo>
                    <a:pt x="251274" y="94492"/>
                  </a:lnTo>
                  <a:cubicBezTo>
                    <a:pt x="278515" y="191457"/>
                    <a:pt x="189171" y="280801"/>
                    <a:pt x="92302" y="253655"/>
                  </a:cubicBezTo>
                  <a:cubicBezTo>
                    <a:pt x="37342" y="238225"/>
                    <a:pt x="-472" y="187933"/>
                    <a:pt x="4" y="130878"/>
                  </a:cubicBezTo>
                  <a:lnTo>
                    <a:pt x="2481" y="37723"/>
                  </a:lnTo>
                  <a:cubicBezTo>
                    <a:pt x="2957" y="19340"/>
                    <a:pt x="17626" y="4481"/>
                    <a:pt x="36009" y="3719"/>
                  </a:cubicBezTo>
                  <a:lnTo>
                    <a:pt x="127544" y="4"/>
                  </a:lnTo>
                  <a:close/>
                </a:path>
              </a:pathLst>
            </a:custGeom>
            <a:solidFill>
              <a:srgbClr val="25265D"/>
            </a:solidFill>
            <a:ln w="9525" cap="flat">
              <a:noFill/>
              <a:prstDash val="solid"/>
              <a:miter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ZwoPro-Bold" panose="020B0804020101020102" pitchFamily="34" charset="0"/>
                </a:rPr>
                <a:t>115%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659846-DB61-2128-343D-1DA434926AC2}"/>
                </a:ext>
              </a:extLst>
            </p:cNvPr>
            <p:cNvSpPr txBox="1"/>
            <p:nvPr/>
          </p:nvSpPr>
          <p:spPr>
            <a:xfrm>
              <a:off x="1177624" y="2364896"/>
              <a:ext cx="960981" cy="2185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2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Young women, aged 18 to 29*</a:t>
              </a:r>
              <a:endParaRPr lang="en-GB" sz="1200" b="1" dirty="0">
                <a:latin typeface="ZwoPro" panose="020B0504020101020102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A8572DD-F162-6EC2-F8A7-8FE1D2DDFAC3}"/>
                </a:ext>
              </a:extLst>
            </p:cNvPr>
            <p:cNvSpPr/>
            <p:nvPr/>
          </p:nvSpPr>
          <p:spPr>
            <a:xfrm>
              <a:off x="1106514" y="1753401"/>
              <a:ext cx="1226126" cy="1236959"/>
            </a:xfrm>
            <a:custGeom>
              <a:avLst/>
              <a:gdLst>
                <a:gd name="connsiteX0" fmla="*/ 409113 w 822150"/>
                <a:gd name="connsiteY0" fmla="*/ 14 h 829414"/>
                <a:gd name="connsiteX1" fmla="*/ 804496 w 822150"/>
                <a:gd name="connsiteY1" fmla="*/ 297004 h 829414"/>
                <a:gd name="connsiteX2" fmla="*/ 806210 w 822150"/>
                <a:gd name="connsiteY2" fmla="*/ 303004 h 829414"/>
                <a:gd name="connsiteX3" fmla="*/ 295956 w 822150"/>
                <a:gd name="connsiteY3" fmla="*/ 813544 h 829414"/>
                <a:gd name="connsiteX4" fmla="*/ 14 w 822150"/>
                <a:gd name="connsiteY4" fmla="*/ 419686 h 829414"/>
                <a:gd name="connsiteX5" fmla="*/ 7825 w 822150"/>
                <a:gd name="connsiteY5" fmla="*/ 120886 h 829414"/>
                <a:gd name="connsiteX6" fmla="*/ 115362 w 822150"/>
                <a:gd name="connsiteY6" fmla="*/ 11825 h 829414"/>
                <a:gd name="connsiteX7" fmla="*/ 409113 w 822150"/>
                <a:gd name="connsiteY7" fmla="*/ 14 h 82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150" h="829414">
                  <a:moveTo>
                    <a:pt x="409113" y="14"/>
                  </a:moveTo>
                  <a:cubicBezTo>
                    <a:pt x="592850" y="-1510"/>
                    <a:pt x="754775" y="120220"/>
                    <a:pt x="804496" y="297004"/>
                  </a:cubicBezTo>
                  <a:lnTo>
                    <a:pt x="806210" y="303004"/>
                  </a:lnTo>
                  <a:cubicBezTo>
                    <a:pt x="893650" y="613996"/>
                    <a:pt x="607043" y="900793"/>
                    <a:pt x="295956" y="813544"/>
                  </a:cubicBezTo>
                  <a:cubicBezTo>
                    <a:pt x="119743" y="764205"/>
                    <a:pt x="-1510" y="602756"/>
                    <a:pt x="14" y="419686"/>
                  </a:cubicBezTo>
                  <a:lnTo>
                    <a:pt x="7825" y="120886"/>
                  </a:lnTo>
                  <a:cubicBezTo>
                    <a:pt x="9444" y="61927"/>
                    <a:pt x="56402" y="14206"/>
                    <a:pt x="115362" y="11825"/>
                  </a:cubicBezTo>
                  <a:lnTo>
                    <a:pt x="409113" y="14"/>
                  </a:lnTo>
                  <a:close/>
                </a:path>
              </a:pathLst>
            </a:custGeom>
            <a:noFill/>
            <a:ln w="19050" cap="flat">
              <a:solidFill>
                <a:srgbClr val="D80355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E2A000-FC43-2EBE-5549-78D618963E79}"/>
              </a:ext>
            </a:extLst>
          </p:cNvPr>
          <p:cNvGrpSpPr/>
          <p:nvPr/>
        </p:nvGrpSpPr>
        <p:grpSpPr>
          <a:xfrm>
            <a:off x="5310734" y="2320208"/>
            <a:ext cx="1480773" cy="1330358"/>
            <a:chOff x="1061664" y="1753401"/>
            <a:chExt cx="1315823" cy="12369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028E33F-A2F3-F467-39CB-F141F3056D8F}"/>
                </a:ext>
              </a:extLst>
            </p:cNvPr>
            <p:cNvSpPr/>
            <p:nvPr/>
          </p:nvSpPr>
          <p:spPr>
            <a:xfrm>
              <a:off x="1234233" y="1955556"/>
              <a:ext cx="382143" cy="385648"/>
            </a:xfrm>
            <a:custGeom>
              <a:avLst/>
              <a:gdLst>
                <a:gd name="connsiteX0" fmla="*/ 127544 w 256237"/>
                <a:gd name="connsiteY0" fmla="*/ 4 h 258587"/>
                <a:gd name="connsiteX1" fmla="*/ 250798 w 256237"/>
                <a:gd name="connsiteY1" fmla="*/ 92587 h 258587"/>
                <a:gd name="connsiteX2" fmla="*/ 251274 w 256237"/>
                <a:gd name="connsiteY2" fmla="*/ 94492 h 258587"/>
                <a:gd name="connsiteX3" fmla="*/ 92302 w 256237"/>
                <a:gd name="connsiteY3" fmla="*/ 253655 h 258587"/>
                <a:gd name="connsiteX4" fmla="*/ 4 w 256237"/>
                <a:gd name="connsiteY4" fmla="*/ 130878 h 258587"/>
                <a:gd name="connsiteX5" fmla="*/ 2481 w 256237"/>
                <a:gd name="connsiteY5" fmla="*/ 37723 h 258587"/>
                <a:gd name="connsiteX6" fmla="*/ 36009 w 256237"/>
                <a:gd name="connsiteY6" fmla="*/ 3719 h 258587"/>
                <a:gd name="connsiteX7" fmla="*/ 127544 w 256237"/>
                <a:gd name="connsiteY7" fmla="*/ 4 h 25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237" h="258587">
                  <a:moveTo>
                    <a:pt x="127544" y="4"/>
                  </a:moveTo>
                  <a:cubicBezTo>
                    <a:pt x="184789" y="-472"/>
                    <a:pt x="235272" y="37438"/>
                    <a:pt x="250798" y="92587"/>
                  </a:cubicBezTo>
                  <a:lnTo>
                    <a:pt x="251274" y="94492"/>
                  </a:lnTo>
                  <a:cubicBezTo>
                    <a:pt x="278515" y="191457"/>
                    <a:pt x="189171" y="280801"/>
                    <a:pt x="92302" y="253655"/>
                  </a:cubicBezTo>
                  <a:cubicBezTo>
                    <a:pt x="37342" y="238225"/>
                    <a:pt x="-472" y="187933"/>
                    <a:pt x="4" y="130878"/>
                  </a:cubicBezTo>
                  <a:lnTo>
                    <a:pt x="2481" y="37723"/>
                  </a:lnTo>
                  <a:cubicBezTo>
                    <a:pt x="2957" y="19340"/>
                    <a:pt x="17626" y="4481"/>
                    <a:pt x="36009" y="3719"/>
                  </a:cubicBezTo>
                  <a:lnTo>
                    <a:pt x="127544" y="4"/>
                  </a:lnTo>
                  <a:close/>
                </a:path>
              </a:pathLst>
            </a:custGeom>
            <a:solidFill>
              <a:srgbClr val="25265D"/>
            </a:solidFill>
            <a:ln w="9525" cap="flat">
              <a:noFill/>
              <a:prstDash val="solid"/>
              <a:miter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ZwoPro-Bold" panose="020B0804020101020102" pitchFamily="34" charset="0"/>
                </a:rPr>
                <a:t>15%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A25FDD-BEA1-32A0-267E-BD8189531803}"/>
                </a:ext>
              </a:extLst>
            </p:cNvPr>
            <p:cNvSpPr txBox="1"/>
            <p:nvPr/>
          </p:nvSpPr>
          <p:spPr>
            <a:xfrm>
              <a:off x="1061664" y="2297646"/>
              <a:ext cx="1315823" cy="2685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2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Women </a:t>
              </a:r>
            </a:p>
            <a:p>
              <a:pPr algn="ctr"/>
              <a:r>
                <a:rPr lang="en-GB" sz="12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with a fixed-term contract*</a:t>
              </a:r>
              <a:endParaRPr lang="en-GB" sz="1200" b="1" dirty="0">
                <a:latin typeface="ZwoPro" panose="020B0504020101020102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5B782C-D679-E2C3-BEB9-91DB760AD5B2}"/>
                </a:ext>
              </a:extLst>
            </p:cNvPr>
            <p:cNvSpPr/>
            <p:nvPr/>
          </p:nvSpPr>
          <p:spPr>
            <a:xfrm>
              <a:off x="1106514" y="1753401"/>
              <a:ext cx="1226126" cy="1236959"/>
            </a:xfrm>
            <a:custGeom>
              <a:avLst/>
              <a:gdLst>
                <a:gd name="connsiteX0" fmla="*/ 409113 w 822150"/>
                <a:gd name="connsiteY0" fmla="*/ 14 h 829414"/>
                <a:gd name="connsiteX1" fmla="*/ 804496 w 822150"/>
                <a:gd name="connsiteY1" fmla="*/ 297004 h 829414"/>
                <a:gd name="connsiteX2" fmla="*/ 806210 w 822150"/>
                <a:gd name="connsiteY2" fmla="*/ 303004 h 829414"/>
                <a:gd name="connsiteX3" fmla="*/ 295956 w 822150"/>
                <a:gd name="connsiteY3" fmla="*/ 813544 h 829414"/>
                <a:gd name="connsiteX4" fmla="*/ 14 w 822150"/>
                <a:gd name="connsiteY4" fmla="*/ 419686 h 829414"/>
                <a:gd name="connsiteX5" fmla="*/ 7825 w 822150"/>
                <a:gd name="connsiteY5" fmla="*/ 120886 h 829414"/>
                <a:gd name="connsiteX6" fmla="*/ 115362 w 822150"/>
                <a:gd name="connsiteY6" fmla="*/ 11825 h 829414"/>
                <a:gd name="connsiteX7" fmla="*/ 409113 w 822150"/>
                <a:gd name="connsiteY7" fmla="*/ 14 h 82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150" h="829414">
                  <a:moveTo>
                    <a:pt x="409113" y="14"/>
                  </a:moveTo>
                  <a:cubicBezTo>
                    <a:pt x="592850" y="-1510"/>
                    <a:pt x="754775" y="120220"/>
                    <a:pt x="804496" y="297004"/>
                  </a:cubicBezTo>
                  <a:lnTo>
                    <a:pt x="806210" y="303004"/>
                  </a:lnTo>
                  <a:cubicBezTo>
                    <a:pt x="893650" y="613996"/>
                    <a:pt x="607043" y="900793"/>
                    <a:pt x="295956" y="813544"/>
                  </a:cubicBezTo>
                  <a:cubicBezTo>
                    <a:pt x="119743" y="764205"/>
                    <a:pt x="-1510" y="602756"/>
                    <a:pt x="14" y="419686"/>
                  </a:cubicBezTo>
                  <a:lnTo>
                    <a:pt x="7825" y="120886"/>
                  </a:lnTo>
                  <a:cubicBezTo>
                    <a:pt x="9444" y="61927"/>
                    <a:pt x="56402" y="14206"/>
                    <a:pt x="115362" y="11825"/>
                  </a:cubicBezTo>
                  <a:lnTo>
                    <a:pt x="409113" y="14"/>
                  </a:lnTo>
                  <a:close/>
                </a:path>
              </a:pathLst>
            </a:custGeom>
            <a:noFill/>
            <a:ln w="19050" cap="flat">
              <a:solidFill>
                <a:srgbClr val="D80355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B0CFA3F-BE4E-1CD2-2E33-E31871D63538}"/>
              </a:ext>
            </a:extLst>
          </p:cNvPr>
          <p:cNvSpPr txBox="1"/>
          <p:nvPr/>
        </p:nvSpPr>
        <p:spPr>
          <a:xfrm>
            <a:off x="5317571" y="3839762"/>
            <a:ext cx="1284442" cy="294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800" b="1" kern="0" dirty="0">
                <a:latin typeface="Gill Sans Nova" panose="020B06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*compared to women with a permanent contract</a:t>
            </a:r>
            <a:endParaRPr lang="en-GB" sz="800" b="1" dirty="0">
              <a:latin typeface="ZwoPro" panose="020B0504020101020102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E08C50-0BA0-5489-054F-8033FD90FC4C}"/>
              </a:ext>
            </a:extLst>
          </p:cNvPr>
          <p:cNvGrpSpPr/>
          <p:nvPr/>
        </p:nvGrpSpPr>
        <p:grpSpPr>
          <a:xfrm>
            <a:off x="3162677" y="1745618"/>
            <a:ext cx="1990953" cy="1921728"/>
            <a:chOff x="1106514" y="1753401"/>
            <a:chExt cx="1226126" cy="123695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84307C-0A19-97E3-BC70-322F71C9AE57}"/>
                </a:ext>
              </a:extLst>
            </p:cNvPr>
            <p:cNvSpPr/>
            <p:nvPr/>
          </p:nvSpPr>
          <p:spPr>
            <a:xfrm>
              <a:off x="1234233" y="1955556"/>
              <a:ext cx="382143" cy="385648"/>
            </a:xfrm>
            <a:custGeom>
              <a:avLst/>
              <a:gdLst>
                <a:gd name="connsiteX0" fmla="*/ 127544 w 256237"/>
                <a:gd name="connsiteY0" fmla="*/ 4 h 258587"/>
                <a:gd name="connsiteX1" fmla="*/ 250798 w 256237"/>
                <a:gd name="connsiteY1" fmla="*/ 92587 h 258587"/>
                <a:gd name="connsiteX2" fmla="*/ 251274 w 256237"/>
                <a:gd name="connsiteY2" fmla="*/ 94492 h 258587"/>
                <a:gd name="connsiteX3" fmla="*/ 92302 w 256237"/>
                <a:gd name="connsiteY3" fmla="*/ 253655 h 258587"/>
                <a:gd name="connsiteX4" fmla="*/ 4 w 256237"/>
                <a:gd name="connsiteY4" fmla="*/ 130878 h 258587"/>
                <a:gd name="connsiteX5" fmla="*/ 2481 w 256237"/>
                <a:gd name="connsiteY5" fmla="*/ 37723 h 258587"/>
                <a:gd name="connsiteX6" fmla="*/ 36009 w 256237"/>
                <a:gd name="connsiteY6" fmla="*/ 3719 h 258587"/>
                <a:gd name="connsiteX7" fmla="*/ 127544 w 256237"/>
                <a:gd name="connsiteY7" fmla="*/ 4 h 25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237" h="258587">
                  <a:moveTo>
                    <a:pt x="127544" y="4"/>
                  </a:moveTo>
                  <a:cubicBezTo>
                    <a:pt x="184789" y="-472"/>
                    <a:pt x="235272" y="37438"/>
                    <a:pt x="250798" y="92587"/>
                  </a:cubicBezTo>
                  <a:lnTo>
                    <a:pt x="251274" y="94492"/>
                  </a:lnTo>
                  <a:cubicBezTo>
                    <a:pt x="278515" y="191457"/>
                    <a:pt x="189171" y="280801"/>
                    <a:pt x="92302" y="253655"/>
                  </a:cubicBezTo>
                  <a:cubicBezTo>
                    <a:pt x="37342" y="238225"/>
                    <a:pt x="-472" y="187933"/>
                    <a:pt x="4" y="130878"/>
                  </a:cubicBezTo>
                  <a:lnTo>
                    <a:pt x="2481" y="37723"/>
                  </a:lnTo>
                  <a:cubicBezTo>
                    <a:pt x="2957" y="19340"/>
                    <a:pt x="17626" y="4481"/>
                    <a:pt x="36009" y="3719"/>
                  </a:cubicBezTo>
                  <a:lnTo>
                    <a:pt x="127544" y="4"/>
                  </a:lnTo>
                  <a:close/>
                </a:path>
              </a:pathLst>
            </a:custGeom>
            <a:solidFill>
              <a:srgbClr val="25265D"/>
            </a:solidFill>
            <a:ln w="9525" cap="flat">
              <a:noFill/>
              <a:prstDash val="solid"/>
              <a:miter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ZwoPro-Bold" panose="020B0804020101020102" pitchFamily="34" charset="0"/>
                </a:rPr>
                <a:t>54%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B61540-0B2E-91A4-7F8D-DE695B92C992}"/>
                </a:ext>
              </a:extLst>
            </p:cNvPr>
            <p:cNvSpPr txBox="1"/>
            <p:nvPr/>
          </p:nvSpPr>
          <p:spPr>
            <a:xfrm>
              <a:off x="1163985" y="2341204"/>
              <a:ext cx="1111184" cy="2185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200" b="1" kern="0" dirty="0">
                  <a:latin typeface="Gill Sans Nova" panose="020B06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Women with a tertiary degree*</a:t>
              </a:r>
              <a:endParaRPr lang="en-GB" sz="1200" b="1" dirty="0">
                <a:latin typeface="ZwoPro" panose="020B0504020101020102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B2F608D-5F3A-74B2-3484-EAB08CEA9CAA}"/>
                </a:ext>
              </a:extLst>
            </p:cNvPr>
            <p:cNvSpPr/>
            <p:nvPr/>
          </p:nvSpPr>
          <p:spPr>
            <a:xfrm>
              <a:off x="1106514" y="1753401"/>
              <a:ext cx="1226126" cy="1236959"/>
            </a:xfrm>
            <a:custGeom>
              <a:avLst/>
              <a:gdLst>
                <a:gd name="connsiteX0" fmla="*/ 409113 w 822150"/>
                <a:gd name="connsiteY0" fmla="*/ 14 h 829414"/>
                <a:gd name="connsiteX1" fmla="*/ 804496 w 822150"/>
                <a:gd name="connsiteY1" fmla="*/ 297004 h 829414"/>
                <a:gd name="connsiteX2" fmla="*/ 806210 w 822150"/>
                <a:gd name="connsiteY2" fmla="*/ 303004 h 829414"/>
                <a:gd name="connsiteX3" fmla="*/ 295956 w 822150"/>
                <a:gd name="connsiteY3" fmla="*/ 813544 h 829414"/>
                <a:gd name="connsiteX4" fmla="*/ 14 w 822150"/>
                <a:gd name="connsiteY4" fmla="*/ 419686 h 829414"/>
                <a:gd name="connsiteX5" fmla="*/ 7825 w 822150"/>
                <a:gd name="connsiteY5" fmla="*/ 120886 h 829414"/>
                <a:gd name="connsiteX6" fmla="*/ 115362 w 822150"/>
                <a:gd name="connsiteY6" fmla="*/ 11825 h 829414"/>
                <a:gd name="connsiteX7" fmla="*/ 409113 w 822150"/>
                <a:gd name="connsiteY7" fmla="*/ 14 h 82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150" h="829414">
                  <a:moveTo>
                    <a:pt x="409113" y="14"/>
                  </a:moveTo>
                  <a:cubicBezTo>
                    <a:pt x="592850" y="-1510"/>
                    <a:pt x="754775" y="120220"/>
                    <a:pt x="804496" y="297004"/>
                  </a:cubicBezTo>
                  <a:lnTo>
                    <a:pt x="806210" y="303004"/>
                  </a:lnTo>
                  <a:cubicBezTo>
                    <a:pt x="893650" y="613996"/>
                    <a:pt x="607043" y="900793"/>
                    <a:pt x="295956" y="813544"/>
                  </a:cubicBezTo>
                  <a:cubicBezTo>
                    <a:pt x="119743" y="764205"/>
                    <a:pt x="-1510" y="602756"/>
                    <a:pt x="14" y="419686"/>
                  </a:cubicBezTo>
                  <a:lnTo>
                    <a:pt x="7825" y="120886"/>
                  </a:lnTo>
                  <a:cubicBezTo>
                    <a:pt x="9444" y="61927"/>
                    <a:pt x="56402" y="14206"/>
                    <a:pt x="115362" y="11825"/>
                  </a:cubicBezTo>
                  <a:lnTo>
                    <a:pt x="409113" y="14"/>
                  </a:lnTo>
                  <a:close/>
                </a:path>
              </a:pathLst>
            </a:custGeom>
            <a:noFill/>
            <a:ln w="19050" cap="flat">
              <a:solidFill>
                <a:srgbClr val="D80355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86E9F7E-6D89-5E22-B816-60A94ED4D02C}"/>
              </a:ext>
            </a:extLst>
          </p:cNvPr>
          <p:cNvSpPr txBox="1"/>
          <p:nvPr/>
        </p:nvSpPr>
        <p:spPr>
          <a:xfrm>
            <a:off x="3501154" y="3834374"/>
            <a:ext cx="1284442" cy="294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800" b="1" kern="0" dirty="0">
                <a:latin typeface="Gill Sans Nova" panose="020B06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*compared to women with lower education</a:t>
            </a:r>
            <a:endParaRPr lang="en-GB" sz="800" b="1" dirty="0">
              <a:latin typeface="ZwoPro" panose="020B0504020101020102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8E279F-BD79-89E7-4F94-7FB5FD14A080}"/>
              </a:ext>
            </a:extLst>
          </p:cNvPr>
          <p:cNvSpPr txBox="1"/>
          <p:nvPr/>
        </p:nvSpPr>
        <p:spPr>
          <a:xfrm>
            <a:off x="885105" y="3800553"/>
            <a:ext cx="1284442" cy="294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800" b="1" kern="0" dirty="0">
                <a:latin typeface="Gill Sans Nova" panose="020B06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*compared to women aged 65-74</a:t>
            </a:r>
            <a:endParaRPr lang="en-GB" sz="800" b="1" dirty="0">
              <a:latin typeface="Zwo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0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7B492-B6F9-F92A-A69B-316B8759A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FAEAD00-B72A-A5BE-182F-C2E1B203B22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9388" y="370861"/>
            <a:ext cx="1229432" cy="627285"/>
            <a:chOff x="1012517" y="494480"/>
            <a:chExt cx="3026083" cy="15439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9C09EB6-8B1C-DC4B-871A-55E37E809BA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2518" y="1733597"/>
              <a:ext cx="3026082" cy="30486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AFC9A9D-CB80-6196-63FE-A6D981734F5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2517" y="494480"/>
              <a:ext cx="3026082" cy="1063059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11B7AD3B-E8C4-677B-8911-EC9C41D481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0233" y="617220"/>
            <a:ext cx="4492896" cy="4050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7F4876-1104-3C68-FBBD-A127B59F076C}"/>
              </a:ext>
            </a:extLst>
          </p:cNvPr>
          <p:cNvSpPr txBox="1">
            <a:spLocks/>
          </p:cNvSpPr>
          <p:nvPr/>
        </p:nvSpPr>
        <p:spPr>
          <a:xfrm>
            <a:off x="759388" y="1971687"/>
            <a:ext cx="4059568" cy="120012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solidFill>
                  <a:srgbClr val="1C1E52"/>
                </a:solidFill>
                <a:ea typeface="+mj-lt"/>
                <a:cs typeface="+mj-lt"/>
              </a:rPr>
              <a:t>SEXUAL HARASSMENT AT WORK IS A GENDER ISSUE DRIVEN BY </a:t>
            </a:r>
            <a:r>
              <a:rPr lang="en-US" sz="2700" b="1" dirty="0">
                <a:solidFill>
                  <a:srgbClr val="ED1B58"/>
                </a:solidFill>
                <a:latin typeface="Myriad Pro" panose="020B0503030403020204" pitchFamily="34" charset="0"/>
                <a:ea typeface="+mj-ea"/>
                <a:cs typeface="+mj-cs"/>
              </a:rPr>
              <a:t>THOSE MEN WHO FEEL ENTITLED TO SEXUALISE WOMEN.</a:t>
            </a:r>
            <a:endParaRPr lang="en-GB" sz="2700" b="1" dirty="0">
              <a:solidFill>
                <a:srgbClr val="ED1B58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444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E6A8F5-AA15-794D-B6EE-2EE45F9DAAE5}" vid="{0B2D1D79-B2FE-4A48-BB78-633D586EF63C}"/>
    </a:ext>
  </a:extLst>
</a:theme>
</file>

<file path=ppt/theme/theme2.xml><?xml version="1.0" encoding="utf-8"?>
<a:theme xmlns:a="http://schemas.openxmlformats.org/drawingml/2006/main" name="1_Office Theme">
  <a:themeElements>
    <a:clrScheme name="GBV Survey 2024">
      <a:dk1>
        <a:srgbClr val="1C1E52"/>
      </a:dk1>
      <a:lt1>
        <a:sysClr val="window" lastClr="FFFFFF"/>
      </a:lt1>
      <a:dk2>
        <a:srgbClr val="1C1E52"/>
      </a:dk2>
      <a:lt2>
        <a:srgbClr val="E8E8E8"/>
      </a:lt2>
      <a:accent1>
        <a:srgbClr val="EF4723"/>
      </a:accent1>
      <a:accent2>
        <a:srgbClr val="405CAA"/>
      </a:accent2>
      <a:accent3>
        <a:srgbClr val="F069A1"/>
      </a:accent3>
      <a:accent4>
        <a:srgbClr val="F68F70"/>
      </a:accent4>
      <a:accent5>
        <a:srgbClr val="52BC7F"/>
      </a:accent5>
      <a:accent6>
        <a:srgbClr val="4EA72E"/>
      </a:accent6>
      <a:hlink>
        <a:srgbClr val="FBB683"/>
      </a:hlink>
      <a:folHlink>
        <a:srgbClr val="96607D"/>
      </a:folHlink>
    </a:clrScheme>
    <a:fontScheme name="GBV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E5ED7DAECC6C46BEF31E0A86C9657F" ma:contentTypeVersion="8" ma:contentTypeDescription="Create a new document." ma:contentTypeScope="" ma:versionID="9a9aac7d1b14618916b96fa13a87c92d">
  <xsd:schema xmlns:xsd="http://www.w3.org/2001/XMLSchema" xmlns:xs="http://www.w3.org/2001/XMLSchema" xmlns:p="http://schemas.microsoft.com/office/2006/metadata/properties" xmlns:ns2="3c219c12-1446-4648-98e8-4d7a914d0f3c" xmlns:ns3="53158c86-274d-4f5b-8b78-7fcf5178a957" targetNamespace="http://schemas.microsoft.com/office/2006/metadata/properties" ma:root="true" ma:fieldsID="6b7830b1b42844b34f1c99fb56eb8482" ns2:_="" ns3:_="">
    <xsd:import namespace="3c219c12-1446-4648-98e8-4d7a914d0f3c"/>
    <xsd:import namespace="53158c86-274d-4f5b-8b78-7fcf5178a9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19c12-1446-4648-98e8-4d7a914d0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58c86-274d-4f5b-8b78-7fcf5178a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158c86-274d-4f5b-8b78-7fcf5178a95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BBBCA3-F22F-4C9D-86AD-737179098960}">
  <ds:schemaRefs>
    <ds:schemaRef ds:uri="3c219c12-1446-4648-98e8-4d7a914d0f3c"/>
    <ds:schemaRef ds:uri="53158c86-274d-4f5b-8b78-7fcf5178a9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D47971-1E4E-475C-831C-830191B1F007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3158c86-274d-4f5b-8b78-7fcf5178a957"/>
    <ds:schemaRef ds:uri="3c219c12-1446-4648-98e8-4d7a914d0f3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482C5C-7ED5-4EE4-BBCB-7502597FB8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EIGE_PPT_template_16-9_light (2)</Template>
  <TotalTime>3711</TotalTime>
  <Words>725</Words>
  <Application>Microsoft Office PowerPoint</Application>
  <PresentationFormat>On-screen Show (16:9)</PresentationFormat>
  <Paragraphs>117</Paragraphs>
  <Slides>17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Gill Sans Nova</vt:lpstr>
      <vt:lpstr>Inter Tight</vt:lpstr>
      <vt:lpstr>Myriad Pro</vt:lpstr>
      <vt:lpstr>ZwoPro</vt:lpstr>
      <vt:lpstr>ZwoPro-Bold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SEXUAL HARASSMENT AT WORK REMAINS INVISIBLE TO THE AUTHORITIES</vt:lpstr>
      <vt:lpstr>PowerPoint Presentation</vt:lpstr>
      <vt:lpstr>STEPS IN ADDRESSING SEXUAL HARASSMENT AT WORK</vt:lpstr>
      <vt:lpstr>RESOURCES ARE AVAILABLE</vt:lpstr>
      <vt:lpstr>PowerPoint Presentation</vt:lpstr>
      <vt:lpstr>It’s time to reinforce our stand against sexual harassment at work!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Diana Esteve Alguacil</dc:creator>
  <cp:lastModifiedBy>Alexandrina Satnoianu</cp:lastModifiedBy>
  <cp:revision>90</cp:revision>
  <dcterms:created xsi:type="dcterms:W3CDTF">2025-03-25T11:59:08Z</dcterms:created>
  <dcterms:modified xsi:type="dcterms:W3CDTF">2025-09-14T16:29:48Z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0x010100AEE5ED7DAECC6C46BEF31E0A86C9657F</vt:lpwstr>
  </property>
  <property fmtid="{D5CDD505-2E9C-101B-9397-08002B2CF9AE}" pid="3" name="MediaServiceImageTags">
    <vt:lpwstr/>
  </property>
  <property fmtid="{D5CDD505-2E9C-101B-9397-08002B2CF9AE}" pid="4" name="Team">
    <vt:lpwstr/>
  </property>
</Properties>
</file>