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66" r:id="rId3"/>
    <p:sldId id="269" r:id="rId4"/>
    <p:sldId id="265" r:id="rId5"/>
    <p:sldId id="267" r:id="rId6"/>
    <p:sldId id="259" r:id="rId7"/>
    <p:sldId id="270" r:id="rId8"/>
    <p:sldId id="274" r:id="rId9"/>
    <p:sldId id="295" r:id="rId10"/>
    <p:sldId id="272" r:id="rId11"/>
    <p:sldId id="257" r:id="rId12"/>
    <p:sldId id="293" r:id="rId13"/>
    <p:sldId id="294" r:id="rId14"/>
    <p:sldId id="296" r:id="rId15"/>
    <p:sldId id="268" r:id="rId16"/>
    <p:sldId id="276" r:id="rId17"/>
    <p:sldId id="278" r:id="rId18"/>
    <p:sldId id="309" r:id="rId19"/>
    <p:sldId id="297" r:id="rId20"/>
    <p:sldId id="280" r:id="rId21"/>
    <p:sldId id="283" r:id="rId22"/>
    <p:sldId id="288" r:id="rId23"/>
    <p:sldId id="281" r:id="rId24"/>
    <p:sldId id="284" r:id="rId25"/>
    <p:sldId id="299" r:id="rId26"/>
    <p:sldId id="300" r:id="rId27"/>
    <p:sldId id="310" r:id="rId28"/>
    <p:sldId id="298" r:id="rId29"/>
    <p:sldId id="282" r:id="rId30"/>
    <p:sldId id="285" r:id="rId31"/>
    <p:sldId id="286" r:id="rId32"/>
    <p:sldId id="287" r:id="rId33"/>
    <p:sldId id="301" r:id="rId34"/>
    <p:sldId id="303" r:id="rId35"/>
    <p:sldId id="304" r:id="rId36"/>
    <p:sldId id="305" r:id="rId37"/>
    <p:sldId id="302" r:id="rId38"/>
    <p:sldId id="306" r:id="rId39"/>
    <p:sldId id="307" r:id="rId40"/>
    <p:sldId id="311" r:id="rId41"/>
    <p:sldId id="275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23" r:id="rId54"/>
    <p:sldId id="324" r:id="rId55"/>
    <p:sldId id="325" r:id="rId56"/>
    <p:sldId id="326" r:id="rId57"/>
    <p:sldId id="328" r:id="rId58"/>
    <p:sldId id="327" r:id="rId59"/>
    <p:sldId id="329" r:id="rId60"/>
    <p:sldId id="330" r:id="rId6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FD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CC93EB-D3F2-EF48-A1B1-1EBEF62C9304}" v="582" dt="2023-10-30T03:00:08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redný štýl 3 - zvýrazneni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97"/>
    <p:restoredTop sz="91435"/>
  </p:normalViewPr>
  <p:slideViewPr>
    <p:cSldViewPr snapToGrid="0">
      <p:cViewPr varScale="1">
        <p:scale>
          <a:sx n="75" d="100"/>
          <a:sy n="75" d="100"/>
        </p:scale>
        <p:origin x="7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Eva Kluková" userId="f2d4f07a-5124-405c-80bc-4d1321a9c542" providerId="ADAL" clId="{0D9F2B11-CD2E-4CEF-98D6-63B09BE398A4}"/>
    <pc:docChg chg="modSld">
      <pc:chgData name="Mgr. Eva Kluková" userId="f2d4f07a-5124-405c-80bc-4d1321a9c542" providerId="ADAL" clId="{0D9F2B11-CD2E-4CEF-98D6-63B09BE398A4}" dt="2023-10-30T08:45:06.652" v="0" actId="1076"/>
      <pc:docMkLst>
        <pc:docMk/>
      </pc:docMkLst>
      <pc:sldChg chg="modSp mod">
        <pc:chgData name="Mgr. Eva Kluková" userId="f2d4f07a-5124-405c-80bc-4d1321a9c542" providerId="ADAL" clId="{0D9F2B11-CD2E-4CEF-98D6-63B09BE398A4}" dt="2023-10-30T08:45:06.652" v="0" actId="1076"/>
        <pc:sldMkLst>
          <pc:docMk/>
          <pc:sldMk cId="141060147" sldId="256"/>
        </pc:sldMkLst>
        <pc:picChg chg="mod">
          <ac:chgData name="Mgr. Eva Kluková" userId="f2d4f07a-5124-405c-80bc-4d1321a9c542" providerId="ADAL" clId="{0D9F2B11-CD2E-4CEF-98D6-63B09BE398A4}" dt="2023-10-30T08:45:06.652" v="0" actId="1076"/>
          <ac:picMkLst>
            <pc:docMk/>
            <pc:sldMk cId="141060147" sldId="256"/>
            <ac:picMk id="4" creationId="{5F35B59A-80D0-7438-8739-F92A5C03A4F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8720ED-E22A-4BFF-BA73-976BE411F521}" type="doc">
      <dgm:prSet loTypeId="urn:microsoft.com/office/officeart/2005/8/layout/balance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BF7304DD-E8C1-4646-8423-B928D2880AC8}">
      <dgm:prSet phldrT="[Text]"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Charta</a:t>
          </a:r>
          <a:endParaRPr lang="en-GB" dirty="0">
            <a:solidFill>
              <a:srgbClr val="002060"/>
            </a:solidFill>
          </a:endParaRPr>
        </a:p>
      </dgm:t>
    </dgm:pt>
    <dgm:pt modelId="{45AC0195-1068-4D4E-83B6-BCA50A416E51}" type="parTrans" cxnId="{07D3B839-6876-4A72-A340-757275D9EDA9}">
      <dgm:prSet/>
      <dgm:spPr/>
      <dgm:t>
        <a:bodyPr/>
        <a:lstStyle/>
        <a:p>
          <a:endParaRPr lang="en-GB"/>
        </a:p>
      </dgm:t>
    </dgm:pt>
    <dgm:pt modelId="{A51C37A8-C399-43C1-8ACA-78FCB22D0A3B}" type="sibTrans" cxnId="{07D3B839-6876-4A72-A340-757275D9EDA9}">
      <dgm:prSet/>
      <dgm:spPr/>
      <dgm:t>
        <a:bodyPr/>
        <a:lstStyle/>
        <a:p>
          <a:endParaRPr lang="en-GB"/>
        </a:p>
      </dgm:t>
    </dgm:pt>
    <dgm:pt modelId="{1B9AF4A7-EDF8-4F89-A8C7-C2068BF50871}">
      <dgm:prSet phldrT="[Text]"/>
      <dgm:spPr/>
      <dgm:t>
        <a:bodyPr/>
        <a:lstStyle/>
        <a:p>
          <a:r>
            <a:rPr lang="en-GB" dirty="0">
              <a:solidFill>
                <a:srgbClr val="002060"/>
              </a:solidFill>
            </a:rPr>
            <a:t>Rule of Law</a:t>
          </a:r>
        </a:p>
      </dgm:t>
    </dgm:pt>
    <dgm:pt modelId="{985C4371-FE32-485B-BE7D-6BB98B76EC54}" type="parTrans" cxnId="{D9D178DC-86F0-454E-A4A8-6B83668FF20A}">
      <dgm:prSet/>
      <dgm:spPr/>
      <dgm:t>
        <a:bodyPr/>
        <a:lstStyle/>
        <a:p>
          <a:endParaRPr lang="en-GB"/>
        </a:p>
      </dgm:t>
    </dgm:pt>
    <dgm:pt modelId="{3A83A28F-A8E4-4EAA-9F3C-748B145FAA40}" type="sibTrans" cxnId="{D9D178DC-86F0-454E-A4A8-6B83668FF20A}">
      <dgm:prSet/>
      <dgm:spPr/>
      <dgm:t>
        <a:bodyPr/>
        <a:lstStyle/>
        <a:p>
          <a:endParaRPr lang="en-GB"/>
        </a:p>
      </dgm:t>
    </dgm:pt>
    <dgm:pt modelId="{4F8056E3-2F3D-418B-A48A-C836EFCB591F}">
      <dgm:prSet phldrT="[Text]" custT="1"/>
      <dgm:spPr/>
      <dgm:t>
        <a:bodyPr/>
        <a:lstStyle/>
        <a:p>
          <a:r>
            <a:rPr lang="en-GB" sz="2800" b="1" dirty="0">
              <a:solidFill>
                <a:srgbClr val="002060"/>
              </a:solidFill>
            </a:rPr>
            <a:t>EÚ rozpočet</a:t>
          </a:r>
        </a:p>
      </dgm:t>
    </dgm:pt>
    <dgm:pt modelId="{4C72DB90-A223-463F-8CA1-A2BB82494827}" type="parTrans" cxnId="{87FFAC87-62BD-43D0-AB9F-F8259A7999FB}">
      <dgm:prSet/>
      <dgm:spPr/>
      <dgm:t>
        <a:bodyPr/>
        <a:lstStyle/>
        <a:p>
          <a:endParaRPr lang="en-GB"/>
        </a:p>
      </dgm:t>
    </dgm:pt>
    <dgm:pt modelId="{BF805F3A-915D-4B4B-9B00-BB4E4616F077}" type="sibTrans" cxnId="{87FFAC87-62BD-43D0-AB9F-F8259A7999FB}">
      <dgm:prSet/>
      <dgm:spPr/>
      <dgm:t>
        <a:bodyPr/>
        <a:lstStyle/>
        <a:p>
          <a:endParaRPr lang="en-GB"/>
        </a:p>
      </dgm:t>
    </dgm:pt>
    <dgm:pt modelId="{743C1453-22AA-7945-A1A2-765D7E7F0805}">
      <dgm:prSet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Finančné riadenie</a:t>
          </a:r>
        </a:p>
      </dgm:t>
    </dgm:pt>
    <dgm:pt modelId="{6BE91F95-8573-AE49-906F-B1538F1245DD}" type="parTrans" cxnId="{9980ECB9-5894-8A47-A32C-82C94CF9B5F7}">
      <dgm:prSet/>
      <dgm:spPr/>
      <dgm:t>
        <a:bodyPr/>
        <a:lstStyle/>
        <a:p>
          <a:endParaRPr lang="sk-SK"/>
        </a:p>
      </dgm:t>
    </dgm:pt>
    <dgm:pt modelId="{7B917756-B396-BD4F-B3A5-650AFD121618}" type="sibTrans" cxnId="{9980ECB9-5894-8A47-A32C-82C94CF9B5F7}">
      <dgm:prSet/>
      <dgm:spPr/>
      <dgm:t>
        <a:bodyPr/>
        <a:lstStyle/>
        <a:p>
          <a:endParaRPr lang="sk-SK"/>
        </a:p>
      </dgm:t>
    </dgm:pt>
    <dgm:pt modelId="{E8593E73-24C4-49FF-A43F-BA99FDB6BE52}">
      <dgm:prSet phldrT="[Text]" custT="1"/>
      <dgm:spPr/>
      <dgm:t>
        <a:bodyPr/>
        <a:lstStyle/>
        <a:p>
          <a:r>
            <a:rPr lang="en-GB" sz="2800" b="1" dirty="0">
              <a:solidFill>
                <a:srgbClr val="002060"/>
              </a:solidFill>
            </a:rPr>
            <a:t>EÚ pravidlá</a:t>
          </a:r>
        </a:p>
      </dgm:t>
    </dgm:pt>
    <dgm:pt modelId="{8CE8278D-65F7-45F7-B720-1F675B71E3F6}" type="sibTrans" cxnId="{85AA7F3A-ED05-4B86-A976-32F8B6FE1D28}">
      <dgm:prSet/>
      <dgm:spPr/>
      <dgm:t>
        <a:bodyPr/>
        <a:lstStyle/>
        <a:p>
          <a:endParaRPr lang="en-GB"/>
        </a:p>
      </dgm:t>
    </dgm:pt>
    <dgm:pt modelId="{2C761AE6-14AB-4AD3-9C87-3D3D0260355C}" type="parTrans" cxnId="{85AA7F3A-ED05-4B86-A976-32F8B6FE1D28}">
      <dgm:prSet/>
      <dgm:spPr/>
      <dgm:t>
        <a:bodyPr/>
        <a:lstStyle/>
        <a:p>
          <a:endParaRPr lang="en-GB"/>
        </a:p>
      </dgm:t>
    </dgm:pt>
    <dgm:pt modelId="{B47B3CE2-F170-423E-9FB2-76894B60F19B}" type="pres">
      <dgm:prSet presAssocID="{A08720ED-E22A-4BFF-BA73-976BE411F521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1F2119A2-EC1C-4BBE-B908-E455D40F0AEF}" type="pres">
      <dgm:prSet presAssocID="{A08720ED-E22A-4BFF-BA73-976BE411F521}" presName="dummyMaxCanvas" presStyleCnt="0"/>
      <dgm:spPr/>
    </dgm:pt>
    <dgm:pt modelId="{2BDBCF27-7870-4C0A-B772-AD477E0D75EB}" type="pres">
      <dgm:prSet presAssocID="{A08720ED-E22A-4BFF-BA73-976BE411F521}" presName="parentComposite" presStyleCnt="0"/>
      <dgm:spPr/>
    </dgm:pt>
    <dgm:pt modelId="{B564C8A9-2F4D-45AE-8646-9901627FE566}" type="pres">
      <dgm:prSet presAssocID="{A08720ED-E22A-4BFF-BA73-976BE411F521}" presName="parent1" presStyleLbl="alignAccFollowNode1" presStyleIdx="0" presStyleCnt="4" custLinFactNeighborX="-18009">
        <dgm:presLayoutVars>
          <dgm:chMax val="4"/>
        </dgm:presLayoutVars>
      </dgm:prSet>
      <dgm:spPr/>
    </dgm:pt>
    <dgm:pt modelId="{F6C9E7D4-1216-49A5-AB1C-1C97E91FCF48}" type="pres">
      <dgm:prSet presAssocID="{A08720ED-E22A-4BFF-BA73-976BE411F521}" presName="parent2" presStyleLbl="alignAccFollowNode1" presStyleIdx="1" presStyleCnt="4">
        <dgm:presLayoutVars>
          <dgm:chMax val="4"/>
        </dgm:presLayoutVars>
      </dgm:prSet>
      <dgm:spPr/>
    </dgm:pt>
    <dgm:pt modelId="{67D6F741-36EC-4BF0-8B8D-78A25180D965}" type="pres">
      <dgm:prSet presAssocID="{A08720ED-E22A-4BFF-BA73-976BE411F521}" presName="childrenComposite" presStyleCnt="0"/>
      <dgm:spPr/>
    </dgm:pt>
    <dgm:pt modelId="{2CB5373C-5F7D-469A-8CD9-952CF012EB03}" type="pres">
      <dgm:prSet presAssocID="{A08720ED-E22A-4BFF-BA73-976BE411F521}" presName="dummyMaxCanvas_ChildArea" presStyleCnt="0"/>
      <dgm:spPr/>
    </dgm:pt>
    <dgm:pt modelId="{CF5B51D5-DF24-488F-BC6E-9F9E97AE47C6}" type="pres">
      <dgm:prSet presAssocID="{A08720ED-E22A-4BFF-BA73-976BE411F521}" presName="fulcrum" presStyleLbl="alignAccFollowNode1" presStyleIdx="2" presStyleCnt="4"/>
      <dgm:spPr/>
    </dgm:pt>
    <dgm:pt modelId="{C3400AD3-6025-A449-85AF-E4C65A3E6DFB}" type="pres">
      <dgm:prSet presAssocID="{A08720ED-E22A-4BFF-BA73-976BE411F521}" presName="balance_30" presStyleLbl="alignAccFollowNode1" presStyleIdx="3" presStyleCnt="4">
        <dgm:presLayoutVars>
          <dgm:bulletEnabled val="1"/>
        </dgm:presLayoutVars>
      </dgm:prSet>
      <dgm:spPr/>
    </dgm:pt>
    <dgm:pt modelId="{32AC20BF-7323-274E-9A76-22ADCC6A5088}" type="pres">
      <dgm:prSet presAssocID="{A08720ED-E22A-4BFF-BA73-976BE411F521}" presName="left_30_1" presStyleLbl="node1" presStyleIdx="0" presStyleCnt="3">
        <dgm:presLayoutVars>
          <dgm:bulletEnabled val="1"/>
        </dgm:presLayoutVars>
      </dgm:prSet>
      <dgm:spPr/>
    </dgm:pt>
    <dgm:pt modelId="{D9F0B610-6AF3-3B40-BCC1-10652263EDE4}" type="pres">
      <dgm:prSet presAssocID="{A08720ED-E22A-4BFF-BA73-976BE411F521}" presName="left_30_2" presStyleLbl="node1" presStyleIdx="1" presStyleCnt="3">
        <dgm:presLayoutVars>
          <dgm:bulletEnabled val="1"/>
        </dgm:presLayoutVars>
      </dgm:prSet>
      <dgm:spPr/>
    </dgm:pt>
    <dgm:pt modelId="{264F1EC0-5844-EC40-825C-42606332E0F5}" type="pres">
      <dgm:prSet presAssocID="{A08720ED-E22A-4BFF-BA73-976BE411F521}" presName="left_30_3" presStyleLbl="node1" presStyleIdx="2" presStyleCnt="3">
        <dgm:presLayoutVars>
          <dgm:bulletEnabled val="1"/>
        </dgm:presLayoutVars>
      </dgm:prSet>
      <dgm:spPr/>
    </dgm:pt>
  </dgm:ptLst>
  <dgm:cxnLst>
    <dgm:cxn modelId="{F2A1850D-0D15-9342-B230-EAA4C58DA216}" type="presOf" srcId="{743C1453-22AA-7945-A1A2-765D7E7F0805}" destId="{264F1EC0-5844-EC40-825C-42606332E0F5}" srcOrd="0" destOrd="0" presId="urn:microsoft.com/office/officeart/2005/8/layout/balance1"/>
    <dgm:cxn modelId="{07D3B839-6876-4A72-A340-757275D9EDA9}" srcId="{E8593E73-24C4-49FF-A43F-BA99FDB6BE52}" destId="{BF7304DD-E8C1-4646-8423-B928D2880AC8}" srcOrd="0" destOrd="0" parTransId="{45AC0195-1068-4D4E-83B6-BCA50A416E51}" sibTransId="{A51C37A8-C399-43C1-8ACA-78FCB22D0A3B}"/>
    <dgm:cxn modelId="{85AA7F3A-ED05-4B86-A976-32F8B6FE1D28}" srcId="{A08720ED-E22A-4BFF-BA73-976BE411F521}" destId="{E8593E73-24C4-49FF-A43F-BA99FDB6BE52}" srcOrd="0" destOrd="0" parTransId="{2C761AE6-14AB-4AD3-9C87-3D3D0260355C}" sibTransId="{8CE8278D-65F7-45F7-B720-1F675B71E3F6}"/>
    <dgm:cxn modelId="{1D0F6643-F8BC-4C4E-99E6-A00EAEFF02B1}" type="presOf" srcId="{1B9AF4A7-EDF8-4F89-A8C7-C2068BF50871}" destId="{D9F0B610-6AF3-3B40-BCC1-10652263EDE4}" srcOrd="0" destOrd="0" presId="urn:microsoft.com/office/officeart/2005/8/layout/balance1"/>
    <dgm:cxn modelId="{C03B7669-318D-47DD-81D5-BFED10509194}" type="presOf" srcId="{4F8056E3-2F3D-418B-A48A-C836EFCB591F}" destId="{F6C9E7D4-1216-49A5-AB1C-1C97E91FCF48}" srcOrd="0" destOrd="0" presId="urn:microsoft.com/office/officeart/2005/8/layout/balance1"/>
    <dgm:cxn modelId="{87FFAC87-62BD-43D0-AB9F-F8259A7999FB}" srcId="{A08720ED-E22A-4BFF-BA73-976BE411F521}" destId="{4F8056E3-2F3D-418B-A48A-C836EFCB591F}" srcOrd="1" destOrd="0" parTransId="{4C72DB90-A223-463F-8CA1-A2BB82494827}" sibTransId="{BF805F3A-915D-4B4B-9B00-BB4E4616F077}"/>
    <dgm:cxn modelId="{3AB972A6-B874-4F02-8D91-DF605AC68439}" type="presOf" srcId="{E8593E73-24C4-49FF-A43F-BA99FDB6BE52}" destId="{B564C8A9-2F4D-45AE-8646-9901627FE566}" srcOrd="0" destOrd="0" presId="urn:microsoft.com/office/officeart/2005/8/layout/balance1"/>
    <dgm:cxn modelId="{9980ECB9-5894-8A47-A32C-82C94CF9B5F7}" srcId="{E8593E73-24C4-49FF-A43F-BA99FDB6BE52}" destId="{743C1453-22AA-7945-A1A2-765D7E7F0805}" srcOrd="2" destOrd="0" parTransId="{6BE91F95-8573-AE49-906F-B1538F1245DD}" sibTransId="{7B917756-B396-BD4F-B3A5-650AFD121618}"/>
    <dgm:cxn modelId="{D9D178DC-86F0-454E-A4A8-6B83668FF20A}" srcId="{E8593E73-24C4-49FF-A43F-BA99FDB6BE52}" destId="{1B9AF4A7-EDF8-4F89-A8C7-C2068BF50871}" srcOrd="1" destOrd="0" parTransId="{985C4371-FE32-485B-BE7D-6BB98B76EC54}" sibTransId="{3A83A28F-A8E4-4EAA-9F3C-748B145FAA40}"/>
    <dgm:cxn modelId="{C8A781DF-9530-4BE1-B199-DD6449A8F92C}" type="presOf" srcId="{A08720ED-E22A-4BFF-BA73-976BE411F521}" destId="{B47B3CE2-F170-423E-9FB2-76894B60F19B}" srcOrd="0" destOrd="0" presId="urn:microsoft.com/office/officeart/2005/8/layout/balance1"/>
    <dgm:cxn modelId="{7222AFF0-AE38-3D44-AF12-B1F2ADD33C10}" type="presOf" srcId="{BF7304DD-E8C1-4646-8423-B928D2880AC8}" destId="{32AC20BF-7323-274E-9A76-22ADCC6A5088}" srcOrd="0" destOrd="0" presId="urn:microsoft.com/office/officeart/2005/8/layout/balance1"/>
    <dgm:cxn modelId="{B2A2407D-019B-43CC-9298-B606726AB2BD}" type="presParOf" srcId="{B47B3CE2-F170-423E-9FB2-76894B60F19B}" destId="{1F2119A2-EC1C-4BBE-B908-E455D40F0AEF}" srcOrd="0" destOrd="0" presId="urn:microsoft.com/office/officeart/2005/8/layout/balance1"/>
    <dgm:cxn modelId="{F1D07564-A597-4D40-9126-0061653964A7}" type="presParOf" srcId="{B47B3CE2-F170-423E-9FB2-76894B60F19B}" destId="{2BDBCF27-7870-4C0A-B772-AD477E0D75EB}" srcOrd="1" destOrd="0" presId="urn:microsoft.com/office/officeart/2005/8/layout/balance1"/>
    <dgm:cxn modelId="{B0AE5BCE-B3BB-42D0-A3FC-1469BDC10F50}" type="presParOf" srcId="{2BDBCF27-7870-4C0A-B772-AD477E0D75EB}" destId="{B564C8A9-2F4D-45AE-8646-9901627FE566}" srcOrd="0" destOrd="0" presId="urn:microsoft.com/office/officeart/2005/8/layout/balance1"/>
    <dgm:cxn modelId="{DCA99150-192E-4280-9C94-7CF56244E3A2}" type="presParOf" srcId="{2BDBCF27-7870-4C0A-B772-AD477E0D75EB}" destId="{F6C9E7D4-1216-49A5-AB1C-1C97E91FCF48}" srcOrd="1" destOrd="0" presId="urn:microsoft.com/office/officeart/2005/8/layout/balance1"/>
    <dgm:cxn modelId="{F2731C5E-1E76-4D8F-BE58-D20EBFFD2CE3}" type="presParOf" srcId="{B47B3CE2-F170-423E-9FB2-76894B60F19B}" destId="{67D6F741-36EC-4BF0-8B8D-78A25180D965}" srcOrd="2" destOrd="0" presId="urn:microsoft.com/office/officeart/2005/8/layout/balance1"/>
    <dgm:cxn modelId="{8A8454F2-AC8F-437C-A950-37BFE29E9D0F}" type="presParOf" srcId="{67D6F741-36EC-4BF0-8B8D-78A25180D965}" destId="{2CB5373C-5F7D-469A-8CD9-952CF012EB03}" srcOrd="0" destOrd="0" presId="urn:microsoft.com/office/officeart/2005/8/layout/balance1"/>
    <dgm:cxn modelId="{DD04F94C-40F4-4B88-B67D-CA97D71282FB}" type="presParOf" srcId="{67D6F741-36EC-4BF0-8B8D-78A25180D965}" destId="{CF5B51D5-DF24-488F-BC6E-9F9E97AE47C6}" srcOrd="1" destOrd="0" presId="urn:microsoft.com/office/officeart/2005/8/layout/balance1"/>
    <dgm:cxn modelId="{5F835ED3-93F4-994E-AF01-ACE29CE2643D}" type="presParOf" srcId="{67D6F741-36EC-4BF0-8B8D-78A25180D965}" destId="{C3400AD3-6025-A449-85AF-E4C65A3E6DFB}" srcOrd="2" destOrd="0" presId="urn:microsoft.com/office/officeart/2005/8/layout/balance1"/>
    <dgm:cxn modelId="{4E1A2CEA-37F1-7247-AC30-FB7FF9B5CE0F}" type="presParOf" srcId="{67D6F741-36EC-4BF0-8B8D-78A25180D965}" destId="{32AC20BF-7323-274E-9A76-22ADCC6A5088}" srcOrd="3" destOrd="0" presId="urn:microsoft.com/office/officeart/2005/8/layout/balance1"/>
    <dgm:cxn modelId="{7CAB3459-EFE4-F949-A8C7-A07B4E9685CA}" type="presParOf" srcId="{67D6F741-36EC-4BF0-8B8D-78A25180D965}" destId="{D9F0B610-6AF3-3B40-BCC1-10652263EDE4}" srcOrd="4" destOrd="0" presId="urn:microsoft.com/office/officeart/2005/8/layout/balance1"/>
    <dgm:cxn modelId="{B9522826-DD1A-BC49-8E52-BF05BA5C46DB}" type="presParOf" srcId="{67D6F741-36EC-4BF0-8B8D-78A25180D965}" destId="{264F1EC0-5844-EC40-825C-42606332E0F5}" srcOrd="5" destOrd="0" presId="urn:microsoft.com/office/officeart/2005/8/layout/balance1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92792F-E95D-4348-A3A5-0202830866D4}" type="doc">
      <dgm:prSet loTypeId="urn:microsoft.com/office/officeart/2005/8/layout/radial4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sk-SK"/>
        </a:p>
      </dgm:t>
    </dgm:pt>
    <dgm:pt modelId="{82E6B4A2-F902-A14F-B0D1-3EE7DCBC7D7A}">
      <dgm:prSet phldrT="[Text]"/>
      <dgm:spPr/>
      <dgm:t>
        <a:bodyPr/>
        <a:lstStyle/>
        <a:p>
          <a:r>
            <a:rPr lang="sk-SK">
              <a:solidFill>
                <a:srgbClr val="002060"/>
              </a:solidFill>
            </a:rPr>
            <a:t>Charta</a:t>
          </a:r>
        </a:p>
      </dgm:t>
    </dgm:pt>
    <dgm:pt modelId="{00F0B839-383B-4849-A46E-938FCCE01F3B}" type="parTrans" cxnId="{CA470E4F-FC6F-AF4E-9764-5C3325FCAD84}">
      <dgm:prSet/>
      <dgm:spPr/>
      <dgm:t>
        <a:bodyPr/>
        <a:lstStyle/>
        <a:p>
          <a:endParaRPr lang="sk-SK"/>
        </a:p>
      </dgm:t>
    </dgm:pt>
    <dgm:pt modelId="{D53015B7-1CA3-5749-9295-AC5C7BA1D861}" type="sibTrans" cxnId="{CA470E4F-FC6F-AF4E-9764-5C3325FCAD84}">
      <dgm:prSet/>
      <dgm:spPr/>
      <dgm:t>
        <a:bodyPr/>
        <a:lstStyle/>
        <a:p>
          <a:endParaRPr lang="sk-SK"/>
        </a:p>
      </dgm:t>
    </dgm:pt>
    <dgm:pt modelId="{72A328D2-31CC-7347-AD5E-48ED4F623B94}">
      <dgm:prSet phldrT="[Text]"/>
      <dgm:spPr/>
      <dgm:t>
        <a:bodyPr/>
        <a:lstStyle/>
        <a:p>
          <a:r>
            <a:rPr lang="sk-SK"/>
            <a:t>EFRR</a:t>
          </a:r>
        </a:p>
      </dgm:t>
    </dgm:pt>
    <dgm:pt modelId="{84674438-55F4-9848-AE53-2074A1E7C95A}" type="parTrans" cxnId="{74503757-A0F9-C242-A432-3D03DEE8A98C}">
      <dgm:prSet/>
      <dgm:spPr/>
      <dgm:t>
        <a:bodyPr/>
        <a:lstStyle/>
        <a:p>
          <a:endParaRPr lang="sk-SK"/>
        </a:p>
      </dgm:t>
    </dgm:pt>
    <dgm:pt modelId="{D60D91EB-781D-8D4A-8F9D-FDB91ADB82C1}" type="sibTrans" cxnId="{74503757-A0F9-C242-A432-3D03DEE8A98C}">
      <dgm:prSet/>
      <dgm:spPr/>
      <dgm:t>
        <a:bodyPr/>
        <a:lstStyle/>
        <a:p>
          <a:endParaRPr lang="sk-SK"/>
        </a:p>
      </dgm:t>
    </dgm:pt>
    <dgm:pt modelId="{063AA5F5-9D70-2F4F-B61B-AFA93A8F1D2E}">
      <dgm:prSet phldrT="[Text]"/>
      <dgm:spPr/>
      <dgm:t>
        <a:bodyPr/>
        <a:lstStyle/>
        <a:p>
          <a:r>
            <a:rPr lang="sk-SK"/>
            <a:t>ESF+</a:t>
          </a:r>
        </a:p>
      </dgm:t>
    </dgm:pt>
    <dgm:pt modelId="{302F22FB-323E-EB4A-843F-FD9F77702216}" type="parTrans" cxnId="{07357338-9005-4241-9C94-F2F188F39D53}">
      <dgm:prSet/>
      <dgm:spPr/>
      <dgm:t>
        <a:bodyPr/>
        <a:lstStyle/>
        <a:p>
          <a:endParaRPr lang="sk-SK"/>
        </a:p>
      </dgm:t>
    </dgm:pt>
    <dgm:pt modelId="{4481618E-E867-2A4B-9071-85E05B786AA9}" type="sibTrans" cxnId="{07357338-9005-4241-9C94-F2F188F39D53}">
      <dgm:prSet/>
      <dgm:spPr/>
      <dgm:t>
        <a:bodyPr/>
        <a:lstStyle/>
        <a:p>
          <a:endParaRPr lang="sk-SK"/>
        </a:p>
      </dgm:t>
    </dgm:pt>
    <dgm:pt modelId="{D21B9C93-7F8E-654C-B65B-90491F7EE76E}">
      <dgm:prSet phldrT="[Text]"/>
      <dgm:spPr/>
      <dgm:t>
        <a:bodyPr/>
        <a:lstStyle/>
        <a:p>
          <a:r>
            <a:rPr lang="sk-SK"/>
            <a:t>KF</a:t>
          </a:r>
        </a:p>
      </dgm:t>
    </dgm:pt>
    <dgm:pt modelId="{E0EAE831-824A-D847-BEE6-C7F270F1E2FB}" type="parTrans" cxnId="{F9B1EC61-C791-8844-A670-C008781EADEC}">
      <dgm:prSet/>
      <dgm:spPr/>
      <dgm:t>
        <a:bodyPr/>
        <a:lstStyle/>
        <a:p>
          <a:endParaRPr lang="sk-SK"/>
        </a:p>
      </dgm:t>
    </dgm:pt>
    <dgm:pt modelId="{6A271D5B-2215-B546-AC59-7CB6EA55B777}" type="sibTrans" cxnId="{F9B1EC61-C791-8844-A670-C008781EADEC}">
      <dgm:prSet/>
      <dgm:spPr/>
      <dgm:t>
        <a:bodyPr/>
        <a:lstStyle/>
        <a:p>
          <a:endParaRPr lang="sk-SK"/>
        </a:p>
      </dgm:t>
    </dgm:pt>
    <dgm:pt modelId="{05A39E83-4C18-C84A-B5A7-A7ED96931ECE}">
      <dgm:prSet/>
      <dgm:spPr/>
      <dgm:t>
        <a:bodyPr/>
        <a:lstStyle/>
        <a:p>
          <a:r>
            <a:rPr lang="sk-SK"/>
            <a:t>FST</a:t>
          </a:r>
        </a:p>
      </dgm:t>
    </dgm:pt>
    <dgm:pt modelId="{52E43446-96D9-464E-9A7E-B190679DED98}" type="parTrans" cxnId="{7FBD4172-1B42-3A45-A5F1-4725D71F11A7}">
      <dgm:prSet/>
      <dgm:spPr/>
      <dgm:t>
        <a:bodyPr/>
        <a:lstStyle/>
        <a:p>
          <a:endParaRPr lang="sk-SK"/>
        </a:p>
      </dgm:t>
    </dgm:pt>
    <dgm:pt modelId="{A1354C9F-6EDB-014D-B048-11DF6EBDE8F1}" type="sibTrans" cxnId="{7FBD4172-1B42-3A45-A5F1-4725D71F11A7}">
      <dgm:prSet/>
      <dgm:spPr/>
      <dgm:t>
        <a:bodyPr/>
        <a:lstStyle/>
        <a:p>
          <a:endParaRPr lang="sk-SK"/>
        </a:p>
      </dgm:t>
    </dgm:pt>
    <dgm:pt modelId="{2565006B-28F0-EC4C-B4AF-98043D385454}">
      <dgm:prSet/>
      <dgm:spPr/>
      <dgm:t>
        <a:bodyPr/>
        <a:lstStyle/>
        <a:p>
          <a:r>
            <a:rPr lang="sk-SK"/>
            <a:t>ENRAF</a:t>
          </a:r>
        </a:p>
      </dgm:t>
    </dgm:pt>
    <dgm:pt modelId="{3899FB57-9B4C-B442-AEB8-A2A649687846}" type="parTrans" cxnId="{18EA8DBD-820F-8A4D-83B7-F78156999B68}">
      <dgm:prSet/>
      <dgm:spPr/>
      <dgm:t>
        <a:bodyPr/>
        <a:lstStyle/>
        <a:p>
          <a:endParaRPr lang="sk-SK"/>
        </a:p>
      </dgm:t>
    </dgm:pt>
    <dgm:pt modelId="{6B198BAE-20FC-CA45-995D-F4FE0D6BDD2F}" type="sibTrans" cxnId="{18EA8DBD-820F-8A4D-83B7-F78156999B68}">
      <dgm:prSet/>
      <dgm:spPr/>
      <dgm:t>
        <a:bodyPr/>
        <a:lstStyle/>
        <a:p>
          <a:endParaRPr lang="sk-SK"/>
        </a:p>
      </dgm:t>
    </dgm:pt>
    <dgm:pt modelId="{E7F9229A-EC47-3D4F-ACFD-5F3AA3120CE8}">
      <dgm:prSet/>
      <dgm:spPr/>
      <dgm:t>
        <a:bodyPr/>
        <a:lstStyle/>
        <a:p>
          <a:r>
            <a:rPr lang="sk-SK"/>
            <a:t>AMIF</a:t>
          </a:r>
        </a:p>
      </dgm:t>
    </dgm:pt>
    <dgm:pt modelId="{C86ABC97-B402-8D44-9966-F42A98182426}" type="parTrans" cxnId="{6ABF4FEC-CD65-2140-81CC-FD98E4FC5C12}">
      <dgm:prSet/>
      <dgm:spPr/>
      <dgm:t>
        <a:bodyPr/>
        <a:lstStyle/>
        <a:p>
          <a:endParaRPr lang="sk-SK"/>
        </a:p>
      </dgm:t>
    </dgm:pt>
    <dgm:pt modelId="{9F21EB5B-9917-9343-93D6-E1516D490C03}" type="sibTrans" cxnId="{6ABF4FEC-CD65-2140-81CC-FD98E4FC5C12}">
      <dgm:prSet/>
      <dgm:spPr/>
      <dgm:t>
        <a:bodyPr/>
        <a:lstStyle/>
        <a:p>
          <a:endParaRPr lang="sk-SK"/>
        </a:p>
      </dgm:t>
    </dgm:pt>
    <dgm:pt modelId="{9A332CDB-43B5-C74B-94C3-A3E170242F91}">
      <dgm:prSet/>
      <dgm:spPr/>
      <dgm:t>
        <a:bodyPr/>
        <a:lstStyle/>
        <a:p>
          <a:r>
            <a:rPr lang="sk-SK"/>
            <a:t>ISF</a:t>
          </a:r>
        </a:p>
      </dgm:t>
    </dgm:pt>
    <dgm:pt modelId="{A0ED7C9D-9FE4-8344-BE0D-3D137A623E9C}" type="parTrans" cxnId="{EBF49668-2048-7F42-8713-51CCF580A4F9}">
      <dgm:prSet/>
      <dgm:spPr/>
      <dgm:t>
        <a:bodyPr/>
        <a:lstStyle/>
        <a:p>
          <a:endParaRPr lang="sk-SK"/>
        </a:p>
      </dgm:t>
    </dgm:pt>
    <dgm:pt modelId="{0C5BCD58-9FFC-C547-BA4A-D46BB108ECC8}" type="sibTrans" cxnId="{EBF49668-2048-7F42-8713-51CCF580A4F9}">
      <dgm:prSet/>
      <dgm:spPr/>
      <dgm:t>
        <a:bodyPr/>
        <a:lstStyle/>
        <a:p>
          <a:endParaRPr lang="sk-SK"/>
        </a:p>
      </dgm:t>
    </dgm:pt>
    <dgm:pt modelId="{C58D0B73-4D3D-6F43-865E-4C22E952A792}">
      <dgm:prSet/>
      <dgm:spPr/>
      <dgm:t>
        <a:bodyPr/>
        <a:lstStyle/>
        <a:p>
          <a:r>
            <a:rPr lang="sk-SK" dirty="0"/>
            <a:t>BMVI</a:t>
          </a:r>
        </a:p>
      </dgm:t>
    </dgm:pt>
    <dgm:pt modelId="{8D4CD578-9C49-D64D-92E9-B1FB40C59298}" type="parTrans" cxnId="{E8ABD568-82E9-7E47-99C4-D11AA28674DE}">
      <dgm:prSet/>
      <dgm:spPr/>
      <dgm:t>
        <a:bodyPr/>
        <a:lstStyle/>
        <a:p>
          <a:endParaRPr lang="sk-SK"/>
        </a:p>
      </dgm:t>
    </dgm:pt>
    <dgm:pt modelId="{367D7E07-FA47-D34C-AA23-8BE5C65218CF}" type="sibTrans" cxnId="{E8ABD568-82E9-7E47-99C4-D11AA28674DE}">
      <dgm:prSet/>
      <dgm:spPr/>
      <dgm:t>
        <a:bodyPr/>
        <a:lstStyle/>
        <a:p>
          <a:endParaRPr lang="sk-SK"/>
        </a:p>
      </dgm:t>
    </dgm:pt>
    <dgm:pt modelId="{E7C1D1EE-C10B-6047-990D-BAF4CC7549F0}" type="pres">
      <dgm:prSet presAssocID="{E192792F-E95D-4348-A3A5-0202830866D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25285D6-C1DB-4343-BBF5-F87471D6AE50}" type="pres">
      <dgm:prSet presAssocID="{82E6B4A2-F902-A14F-B0D1-3EE7DCBC7D7A}" presName="centerShape" presStyleLbl="node0" presStyleIdx="0" presStyleCnt="1"/>
      <dgm:spPr/>
    </dgm:pt>
    <dgm:pt modelId="{1EEEDD5E-C516-F44B-8F2E-9AF188861848}" type="pres">
      <dgm:prSet presAssocID="{84674438-55F4-9848-AE53-2074A1E7C95A}" presName="parTrans" presStyleLbl="bgSibTrans2D1" presStyleIdx="0" presStyleCnt="8"/>
      <dgm:spPr/>
    </dgm:pt>
    <dgm:pt modelId="{658AF1EB-2A54-864A-91A2-551805E2B6B9}" type="pres">
      <dgm:prSet presAssocID="{72A328D2-31CC-7347-AD5E-48ED4F623B94}" presName="node" presStyleLbl="node1" presStyleIdx="0" presStyleCnt="8">
        <dgm:presLayoutVars>
          <dgm:bulletEnabled val="1"/>
        </dgm:presLayoutVars>
      </dgm:prSet>
      <dgm:spPr/>
    </dgm:pt>
    <dgm:pt modelId="{4878344B-A06F-6946-95B8-ED25810D7307}" type="pres">
      <dgm:prSet presAssocID="{302F22FB-323E-EB4A-843F-FD9F77702216}" presName="parTrans" presStyleLbl="bgSibTrans2D1" presStyleIdx="1" presStyleCnt="8"/>
      <dgm:spPr/>
    </dgm:pt>
    <dgm:pt modelId="{3BC6484A-8EAF-6C4F-B40D-51E37DC2C1F7}" type="pres">
      <dgm:prSet presAssocID="{063AA5F5-9D70-2F4F-B61B-AFA93A8F1D2E}" presName="node" presStyleLbl="node1" presStyleIdx="1" presStyleCnt="8">
        <dgm:presLayoutVars>
          <dgm:bulletEnabled val="1"/>
        </dgm:presLayoutVars>
      </dgm:prSet>
      <dgm:spPr/>
    </dgm:pt>
    <dgm:pt modelId="{975CCB67-5092-2848-9E46-0E9A15FC45FD}" type="pres">
      <dgm:prSet presAssocID="{E0EAE831-824A-D847-BEE6-C7F270F1E2FB}" presName="parTrans" presStyleLbl="bgSibTrans2D1" presStyleIdx="2" presStyleCnt="8"/>
      <dgm:spPr/>
    </dgm:pt>
    <dgm:pt modelId="{B52FE12F-E636-6C45-BBAB-2B6BA980F32D}" type="pres">
      <dgm:prSet presAssocID="{D21B9C93-7F8E-654C-B65B-90491F7EE76E}" presName="node" presStyleLbl="node1" presStyleIdx="2" presStyleCnt="8">
        <dgm:presLayoutVars>
          <dgm:bulletEnabled val="1"/>
        </dgm:presLayoutVars>
      </dgm:prSet>
      <dgm:spPr/>
    </dgm:pt>
    <dgm:pt modelId="{98346E27-DDC6-D142-A2CA-5FD72023864B}" type="pres">
      <dgm:prSet presAssocID="{52E43446-96D9-464E-9A7E-B190679DED98}" presName="parTrans" presStyleLbl="bgSibTrans2D1" presStyleIdx="3" presStyleCnt="8"/>
      <dgm:spPr/>
    </dgm:pt>
    <dgm:pt modelId="{3DEAD791-AFA2-B347-A17A-78DA17D919CB}" type="pres">
      <dgm:prSet presAssocID="{05A39E83-4C18-C84A-B5A7-A7ED96931ECE}" presName="node" presStyleLbl="node1" presStyleIdx="3" presStyleCnt="8">
        <dgm:presLayoutVars>
          <dgm:bulletEnabled val="1"/>
        </dgm:presLayoutVars>
      </dgm:prSet>
      <dgm:spPr/>
    </dgm:pt>
    <dgm:pt modelId="{3BD23A8C-6D0F-0F49-B15D-628AE9551A9C}" type="pres">
      <dgm:prSet presAssocID="{3899FB57-9B4C-B442-AEB8-A2A649687846}" presName="parTrans" presStyleLbl="bgSibTrans2D1" presStyleIdx="4" presStyleCnt="8"/>
      <dgm:spPr/>
    </dgm:pt>
    <dgm:pt modelId="{38FB1191-99FF-CF4C-8B68-9FEA6FD8E044}" type="pres">
      <dgm:prSet presAssocID="{2565006B-28F0-EC4C-B4AF-98043D385454}" presName="node" presStyleLbl="node1" presStyleIdx="4" presStyleCnt="8">
        <dgm:presLayoutVars>
          <dgm:bulletEnabled val="1"/>
        </dgm:presLayoutVars>
      </dgm:prSet>
      <dgm:spPr/>
    </dgm:pt>
    <dgm:pt modelId="{41A5738C-6B86-D74C-B7FB-0B62716443F6}" type="pres">
      <dgm:prSet presAssocID="{C86ABC97-B402-8D44-9966-F42A98182426}" presName="parTrans" presStyleLbl="bgSibTrans2D1" presStyleIdx="5" presStyleCnt="8"/>
      <dgm:spPr/>
    </dgm:pt>
    <dgm:pt modelId="{4AA857E4-A782-F64D-A86D-82F87B16F165}" type="pres">
      <dgm:prSet presAssocID="{E7F9229A-EC47-3D4F-ACFD-5F3AA3120CE8}" presName="node" presStyleLbl="node1" presStyleIdx="5" presStyleCnt="8">
        <dgm:presLayoutVars>
          <dgm:bulletEnabled val="1"/>
        </dgm:presLayoutVars>
      </dgm:prSet>
      <dgm:spPr/>
    </dgm:pt>
    <dgm:pt modelId="{A204C4DF-465A-F44E-A0CD-FEB6398A8ECF}" type="pres">
      <dgm:prSet presAssocID="{A0ED7C9D-9FE4-8344-BE0D-3D137A623E9C}" presName="parTrans" presStyleLbl="bgSibTrans2D1" presStyleIdx="6" presStyleCnt="8"/>
      <dgm:spPr/>
    </dgm:pt>
    <dgm:pt modelId="{14CF187E-BDBF-D741-9196-219E735955E4}" type="pres">
      <dgm:prSet presAssocID="{9A332CDB-43B5-C74B-94C3-A3E170242F91}" presName="node" presStyleLbl="node1" presStyleIdx="6" presStyleCnt="8">
        <dgm:presLayoutVars>
          <dgm:bulletEnabled val="1"/>
        </dgm:presLayoutVars>
      </dgm:prSet>
      <dgm:spPr/>
    </dgm:pt>
    <dgm:pt modelId="{294D0579-3762-0044-87D5-3FBE01CF8A73}" type="pres">
      <dgm:prSet presAssocID="{8D4CD578-9C49-D64D-92E9-B1FB40C59298}" presName="parTrans" presStyleLbl="bgSibTrans2D1" presStyleIdx="7" presStyleCnt="8"/>
      <dgm:spPr/>
    </dgm:pt>
    <dgm:pt modelId="{0D26CD9E-E795-6E4C-AE42-4DB2F212C661}" type="pres">
      <dgm:prSet presAssocID="{C58D0B73-4D3D-6F43-865E-4C22E952A792}" presName="node" presStyleLbl="node1" presStyleIdx="7" presStyleCnt="8" custRadScaleRad="105990" custRadScaleInc="953">
        <dgm:presLayoutVars>
          <dgm:bulletEnabled val="1"/>
        </dgm:presLayoutVars>
      </dgm:prSet>
      <dgm:spPr/>
    </dgm:pt>
  </dgm:ptLst>
  <dgm:cxnLst>
    <dgm:cxn modelId="{E4B58B06-4104-E04E-BC69-73BE9D721BFC}" type="presOf" srcId="{E0EAE831-824A-D847-BEE6-C7F270F1E2FB}" destId="{975CCB67-5092-2848-9E46-0E9A15FC45FD}" srcOrd="0" destOrd="0" presId="urn:microsoft.com/office/officeart/2005/8/layout/radial4"/>
    <dgm:cxn modelId="{46792918-CFB8-694C-B262-DA517551B5D4}" type="presOf" srcId="{E7F9229A-EC47-3D4F-ACFD-5F3AA3120CE8}" destId="{4AA857E4-A782-F64D-A86D-82F87B16F165}" srcOrd="0" destOrd="0" presId="urn:microsoft.com/office/officeart/2005/8/layout/radial4"/>
    <dgm:cxn modelId="{F850CE36-3186-2C4E-97C9-576DEC33EEEB}" type="presOf" srcId="{72A328D2-31CC-7347-AD5E-48ED4F623B94}" destId="{658AF1EB-2A54-864A-91A2-551805E2B6B9}" srcOrd="0" destOrd="0" presId="urn:microsoft.com/office/officeart/2005/8/layout/radial4"/>
    <dgm:cxn modelId="{07357338-9005-4241-9C94-F2F188F39D53}" srcId="{82E6B4A2-F902-A14F-B0D1-3EE7DCBC7D7A}" destId="{063AA5F5-9D70-2F4F-B61B-AFA93A8F1D2E}" srcOrd="1" destOrd="0" parTransId="{302F22FB-323E-EB4A-843F-FD9F77702216}" sibTransId="{4481618E-E867-2A4B-9071-85E05B786AA9}"/>
    <dgm:cxn modelId="{91870939-AE93-0345-83BC-8C56F53B52B8}" type="presOf" srcId="{E192792F-E95D-4348-A3A5-0202830866D4}" destId="{E7C1D1EE-C10B-6047-990D-BAF4CC7549F0}" srcOrd="0" destOrd="0" presId="urn:microsoft.com/office/officeart/2005/8/layout/radial4"/>
    <dgm:cxn modelId="{97D1D939-016F-0D4B-8B27-C48EFC8B7931}" type="presOf" srcId="{8D4CD578-9C49-D64D-92E9-B1FB40C59298}" destId="{294D0579-3762-0044-87D5-3FBE01CF8A73}" srcOrd="0" destOrd="0" presId="urn:microsoft.com/office/officeart/2005/8/layout/radial4"/>
    <dgm:cxn modelId="{D2C2C23B-E130-5649-9981-9AA1C04C69B5}" type="presOf" srcId="{A0ED7C9D-9FE4-8344-BE0D-3D137A623E9C}" destId="{A204C4DF-465A-F44E-A0CD-FEB6398A8ECF}" srcOrd="0" destOrd="0" presId="urn:microsoft.com/office/officeart/2005/8/layout/radial4"/>
    <dgm:cxn modelId="{0BD99C5E-DBFD-F44E-B070-A210034AEAB3}" type="presOf" srcId="{302F22FB-323E-EB4A-843F-FD9F77702216}" destId="{4878344B-A06F-6946-95B8-ED25810D7307}" srcOrd="0" destOrd="0" presId="urn:microsoft.com/office/officeart/2005/8/layout/radial4"/>
    <dgm:cxn modelId="{F9B1EC61-C791-8844-A670-C008781EADEC}" srcId="{82E6B4A2-F902-A14F-B0D1-3EE7DCBC7D7A}" destId="{D21B9C93-7F8E-654C-B65B-90491F7EE76E}" srcOrd="2" destOrd="0" parTransId="{E0EAE831-824A-D847-BEE6-C7F270F1E2FB}" sibTransId="{6A271D5B-2215-B546-AC59-7CB6EA55B777}"/>
    <dgm:cxn modelId="{5455DB42-29EB-8442-A8F7-A174B2D7AA74}" type="presOf" srcId="{2565006B-28F0-EC4C-B4AF-98043D385454}" destId="{38FB1191-99FF-CF4C-8B68-9FEA6FD8E044}" srcOrd="0" destOrd="0" presId="urn:microsoft.com/office/officeart/2005/8/layout/radial4"/>
    <dgm:cxn modelId="{0967C867-3B08-A141-A75B-7944B670FF8A}" type="presOf" srcId="{C86ABC97-B402-8D44-9966-F42A98182426}" destId="{41A5738C-6B86-D74C-B7FB-0B62716443F6}" srcOrd="0" destOrd="0" presId="urn:microsoft.com/office/officeart/2005/8/layout/radial4"/>
    <dgm:cxn modelId="{EBF49668-2048-7F42-8713-51CCF580A4F9}" srcId="{82E6B4A2-F902-A14F-B0D1-3EE7DCBC7D7A}" destId="{9A332CDB-43B5-C74B-94C3-A3E170242F91}" srcOrd="6" destOrd="0" parTransId="{A0ED7C9D-9FE4-8344-BE0D-3D137A623E9C}" sibTransId="{0C5BCD58-9FFC-C547-BA4A-D46BB108ECC8}"/>
    <dgm:cxn modelId="{E8ABD568-82E9-7E47-99C4-D11AA28674DE}" srcId="{82E6B4A2-F902-A14F-B0D1-3EE7DCBC7D7A}" destId="{C58D0B73-4D3D-6F43-865E-4C22E952A792}" srcOrd="7" destOrd="0" parTransId="{8D4CD578-9C49-D64D-92E9-B1FB40C59298}" sibTransId="{367D7E07-FA47-D34C-AA23-8BE5C65218CF}"/>
    <dgm:cxn modelId="{A1DFC26D-6CD2-6445-8B27-0FF2C8523664}" type="presOf" srcId="{52E43446-96D9-464E-9A7E-B190679DED98}" destId="{98346E27-DDC6-D142-A2CA-5FD72023864B}" srcOrd="0" destOrd="0" presId="urn:microsoft.com/office/officeart/2005/8/layout/radial4"/>
    <dgm:cxn modelId="{CA470E4F-FC6F-AF4E-9764-5C3325FCAD84}" srcId="{E192792F-E95D-4348-A3A5-0202830866D4}" destId="{82E6B4A2-F902-A14F-B0D1-3EE7DCBC7D7A}" srcOrd="0" destOrd="0" parTransId="{00F0B839-383B-4849-A46E-938FCCE01F3B}" sibTransId="{D53015B7-1CA3-5749-9295-AC5C7BA1D861}"/>
    <dgm:cxn modelId="{7FBD4172-1B42-3A45-A5F1-4725D71F11A7}" srcId="{82E6B4A2-F902-A14F-B0D1-3EE7DCBC7D7A}" destId="{05A39E83-4C18-C84A-B5A7-A7ED96931ECE}" srcOrd="3" destOrd="0" parTransId="{52E43446-96D9-464E-9A7E-B190679DED98}" sibTransId="{A1354C9F-6EDB-014D-B048-11DF6EBDE8F1}"/>
    <dgm:cxn modelId="{5A062673-FB7A-524B-835D-DA3F60E7CCA7}" type="presOf" srcId="{D21B9C93-7F8E-654C-B65B-90491F7EE76E}" destId="{B52FE12F-E636-6C45-BBAB-2B6BA980F32D}" srcOrd="0" destOrd="0" presId="urn:microsoft.com/office/officeart/2005/8/layout/radial4"/>
    <dgm:cxn modelId="{5C65C155-3AB4-8C4E-BF81-182E5A6125D1}" type="presOf" srcId="{C58D0B73-4D3D-6F43-865E-4C22E952A792}" destId="{0D26CD9E-E795-6E4C-AE42-4DB2F212C661}" srcOrd="0" destOrd="0" presId="urn:microsoft.com/office/officeart/2005/8/layout/radial4"/>
    <dgm:cxn modelId="{74503757-A0F9-C242-A432-3D03DEE8A98C}" srcId="{82E6B4A2-F902-A14F-B0D1-3EE7DCBC7D7A}" destId="{72A328D2-31CC-7347-AD5E-48ED4F623B94}" srcOrd="0" destOrd="0" parTransId="{84674438-55F4-9848-AE53-2074A1E7C95A}" sibTransId="{D60D91EB-781D-8D4A-8F9D-FDB91ADB82C1}"/>
    <dgm:cxn modelId="{F8BD8081-F561-9C46-806E-570FEF6105FC}" type="presOf" srcId="{84674438-55F4-9848-AE53-2074A1E7C95A}" destId="{1EEEDD5E-C516-F44B-8F2E-9AF188861848}" srcOrd="0" destOrd="0" presId="urn:microsoft.com/office/officeart/2005/8/layout/radial4"/>
    <dgm:cxn modelId="{F173BB8C-B174-DE4A-B946-DA1A9A5FCF80}" type="presOf" srcId="{063AA5F5-9D70-2F4F-B61B-AFA93A8F1D2E}" destId="{3BC6484A-8EAF-6C4F-B40D-51E37DC2C1F7}" srcOrd="0" destOrd="0" presId="urn:microsoft.com/office/officeart/2005/8/layout/radial4"/>
    <dgm:cxn modelId="{E947628E-82F9-BF4B-9A57-8EDF7CF6F41F}" type="presOf" srcId="{3899FB57-9B4C-B442-AEB8-A2A649687846}" destId="{3BD23A8C-6D0F-0F49-B15D-628AE9551A9C}" srcOrd="0" destOrd="0" presId="urn:microsoft.com/office/officeart/2005/8/layout/radial4"/>
    <dgm:cxn modelId="{61CDCB92-8608-6841-8A39-23E543D2AE21}" type="presOf" srcId="{05A39E83-4C18-C84A-B5A7-A7ED96931ECE}" destId="{3DEAD791-AFA2-B347-A17A-78DA17D919CB}" srcOrd="0" destOrd="0" presId="urn:microsoft.com/office/officeart/2005/8/layout/radial4"/>
    <dgm:cxn modelId="{05268299-5E94-EB4B-8F5D-EEDD565D5677}" type="presOf" srcId="{9A332CDB-43B5-C74B-94C3-A3E170242F91}" destId="{14CF187E-BDBF-D741-9196-219E735955E4}" srcOrd="0" destOrd="0" presId="urn:microsoft.com/office/officeart/2005/8/layout/radial4"/>
    <dgm:cxn modelId="{18EA8DBD-820F-8A4D-83B7-F78156999B68}" srcId="{82E6B4A2-F902-A14F-B0D1-3EE7DCBC7D7A}" destId="{2565006B-28F0-EC4C-B4AF-98043D385454}" srcOrd="4" destOrd="0" parTransId="{3899FB57-9B4C-B442-AEB8-A2A649687846}" sibTransId="{6B198BAE-20FC-CA45-995D-F4FE0D6BDD2F}"/>
    <dgm:cxn modelId="{F3C66BD1-9915-1F4C-BDFA-12212702E0AD}" type="presOf" srcId="{82E6B4A2-F902-A14F-B0D1-3EE7DCBC7D7A}" destId="{C25285D6-C1DB-4343-BBF5-F87471D6AE50}" srcOrd="0" destOrd="0" presId="urn:microsoft.com/office/officeart/2005/8/layout/radial4"/>
    <dgm:cxn modelId="{6ABF4FEC-CD65-2140-81CC-FD98E4FC5C12}" srcId="{82E6B4A2-F902-A14F-B0D1-3EE7DCBC7D7A}" destId="{E7F9229A-EC47-3D4F-ACFD-5F3AA3120CE8}" srcOrd="5" destOrd="0" parTransId="{C86ABC97-B402-8D44-9966-F42A98182426}" sibTransId="{9F21EB5B-9917-9343-93D6-E1516D490C03}"/>
    <dgm:cxn modelId="{8C01A853-C4BF-EC4E-B363-35949883DAFF}" type="presParOf" srcId="{E7C1D1EE-C10B-6047-990D-BAF4CC7549F0}" destId="{C25285D6-C1DB-4343-BBF5-F87471D6AE50}" srcOrd="0" destOrd="0" presId="urn:microsoft.com/office/officeart/2005/8/layout/radial4"/>
    <dgm:cxn modelId="{18858E07-B08A-BD4A-9CF9-E1887B781099}" type="presParOf" srcId="{E7C1D1EE-C10B-6047-990D-BAF4CC7549F0}" destId="{1EEEDD5E-C516-F44B-8F2E-9AF188861848}" srcOrd="1" destOrd="0" presId="urn:microsoft.com/office/officeart/2005/8/layout/radial4"/>
    <dgm:cxn modelId="{3129BB6B-85B3-E244-A483-501739A941A7}" type="presParOf" srcId="{E7C1D1EE-C10B-6047-990D-BAF4CC7549F0}" destId="{658AF1EB-2A54-864A-91A2-551805E2B6B9}" srcOrd="2" destOrd="0" presId="urn:microsoft.com/office/officeart/2005/8/layout/radial4"/>
    <dgm:cxn modelId="{7DCD473C-530E-4C4E-ADFC-BA18B0278436}" type="presParOf" srcId="{E7C1D1EE-C10B-6047-990D-BAF4CC7549F0}" destId="{4878344B-A06F-6946-95B8-ED25810D7307}" srcOrd="3" destOrd="0" presId="urn:microsoft.com/office/officeart/2005/8/layout/radial4"/>
    <dgm:cxn modelId="{D458D869-8F17-DD45-A5FD-6C8068EAE8D9}" type="presParOf" srcId="{E7C1D1EE-C10B-6047-990D-BAF4CC7549F0}" destId="{3BC6484A-8EAF-6C4F-B40D-51E37DC2C1F7}" srcOrd="4" destOrd="0" presId="urn:microsoft.com/office/officeart/2005/8/layout/radial4"/>
    <dgm:cxn modelId="{C3DE8D47-6A16-B242-B442-62F3BD0A8B66}" type="presParOf" srcId="{E7C1D1EE-C10B-6047-990D-BAF4CC7549F0}" destId="{975CCB67-5092-2848-9E46-0E9A15FC45FD}" srcOrd="5" destOrd="0" presId="urn:microsoft.com/office/officeart/2005/8/layout/radial4"/>
    <dgm:cxn modelId="{82C99C94-7E0C-D24B-8D41-A6A0B9FF29E1}" type="presParOf" srcId="{E7C1D1EE-C10B-6047-990D-BAF4CC7549F0}" destId="{B52FE12F-E636-6C45-BBAB-2B6BA980F32D}" srcOrd="6" destOrd="0" presId="urn:microsoft.com/office/officeart/2005/8/layout/radial4"/>
    <dgm:cxn modelId="{3BE3D947-B1A5-3F47-BF32-2B7D2A0DD2ED}" type="presParOf" srcId="{E7C1D1EE-C10B-6047-990D-BAF4CC7549F0}" destId="{98346E27-DDC6-D142-A2CA-5FD72023864B}" srcOrd="7" destOrd="0" presId="urn:microsoft.com/office/officeart/2005/8/layout/radial4"/>
    <dgm:cxn modelId="{720E52DA-5686-4E41-9AF3-73EF1792F620}" type="presParOf" srcId="{E7C1D1EE-C10B-6047-990D-BAF4CC7549F0}" destId="{3DEAD791-AFA2-B347-A17A-78DA17D919CB}" srcOrd="8" destOrd="0" presId="urn:microsoft.com/office/officeart/2005/8/layout/radial4"/>
    <dgm:cxn modelId="{898C808B-A4B8-D242-9F32-90CE0FB0FAE6}" type="presParOf" srcId="{E7C1D1EE-C10B-6047-990D-BAF4CC7549F0}" destId="{3BD23A8C-6D0F-0F49-B15D-628AE9551A9C}" srcOrd="9" destOrd="0" presId="urn:microsoft.com/office/officeart/2005/8/layout/radial4"/>
    <dgm:cxn modelId="{61F7D203-39BC-B94D-B651-BB051ED77381}" type="presParOf" srcId="{E7C1D1EE-C10B-6047-990D-BAF4CC7549F0}" destId="{38FB1191-99FF-CF4C-8B68-9FEA6FD8E044}" srcOrd="10" destOrd="0" presId="urn:microsoft.com/office/officeart/2005/8/layout/radial4"/>
    <dgm:cxn modelId="{A4E4F41A-82C4-734F-8240-42187AD31B1B}" type="presParOf" srcId="{E7C1D1EE-C10B-6047-990D-BAF4CC7549F0}" destId="{41A5738C-6B86-D74C-B7FB-0B62716443F6}" srcOrd="11" destOrd="0" presId="urn:microsoft.com/office/officeart/2005/8/layout/radial4"/>
    <dgm:cxn modelId="{3799BA44-42CA-714E-B4AF-4F481307C4C4}" type="presParOf" srcId="{E7C1D1EE-C10B-6047-990D-BAF4CC7549F0}" destId="{4AA857E4-A782-F64D-A86D-82F87B16F165}" srcOrd="12" destOrd="0" presId="urn:microsoft.com/office/officeart/2005/8/layout/radial4"/>
    <dgm:cxn modelId="{544CC9DA-BA55-F946-9B74-42B484F914AF}" type="presParOf" srcId="{E7C1D1EE-C10B-6047-990D-BAF4CC7549F0}" destId="{A204C4DF-465A-F44E-A0CD-FEB6398A8ECF}" srcOrd="13" destOrd="0" presId="urn:microsoft.com/office/officeart/2005/8/layout/radial4"/>
    <dgm:cxn modelId="{F6F53977-AC71-D240-816C-344C26D6208F}" type="presParOf" srcId="{E7C1D1EE-C10B-6047-990D-BAF4CC7549F0}" destId="{14CF187E-BDBF-D741-9196-219E735955E4}" srcOrd="14" destOrd="0" presId="urn:microsoft.com/office/officeart/2005/8/layout/radial4"/>
    <dgm:cxn modelId="{70C767BB-FE85-204E-8884-D4C68866C8B7}" type="presParOf" srcId="{E7C1D1EE-C10B-6047-990D-BAF4CC7549F0}" destId="{294D0579-3762-0044-87D5-3FBE01CF8A73}" srcOrd="15" destOrd="0" presId="urn:microsoft.com/office/officeart/2005/8/layout/radial4"/>
    <dgm:cxn modelId="{11D1493E-2962-5646-B105-C1A96A253F6B}" type="presParOf" srcId="{E7C1D1EE-C10B-6047-990D-BAF4CC7549F0}" destId="{0D26CD9E-E795-6E4C-AE42-4DB2F212C661}" srcOrd="16" destOrd="0" presId="urn:microsoft.com/office/officeart/2005/8/layout/radial4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88F54D-DB06-A948-AAFE-37DC648FB14B}" type="doc">
      <dgm:prSet loTypeId="urn:microsoft.com/office/officeart/2005/8/layout/hProcess11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k-SK"/>
        </a:p>
      </dgm:t>
    </dgm:pt>
    <dgm:pt modelId="{6DE656C1-3760-9D4F-94DD-5E5B3339BA87}">
      <dgm:prSet phldrT="[Text]"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PD</a:t>
          </a:r>
        </a:p>
      </dgm:t>
    </dgm:pt>
    <dgm:pt modelId="{8B627972-1ADD-8849-9596-09B86F19E8A5}" type="parTrans" cxnId="{30C2CB28-50CA-4B45-A9E9-8C95B917BB62}">
      <dgm:prSet/>
      <dgm:spPr/>
      <dgm:t>
        <a:bodyPr/>
        <a:lstStyle/>
        <a:p>
          <a:endParaRPr lang="sk-SK"/>
        </a:p>
      </dgm:t>
    </dgm:pt>
    <dgm:pt modelId="{328507DC-391E-6944-86C7-F6B1CD0B52F1}" type="sibTrans" cxnId="{30C2CB28-50CA-4B45-A9E9-8C95B917BB62}">
      <dgm:prSet/>
      <dgm:spPr/>
      <dgm:t>
        <a:bodyPr/>
        <a:lstStyle/>
        <a:p>
          <a:endParaRPr lang="sk-SK"/>
        </a:p>
      </dgm:t>
    </dgm:pt>
    <dgm:pt modelId="{84643C0E-39A3-6845-A562-046B5BC38DD0}">
      <dgm:prSet phldrT="[Text]"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Program</a:t>
          </a:r>
        </a:p>
      </dgm:t>
    </dgm:pt>
    <dgm:pt modelId="{197A4F2D-8EC9-EE4C-AB85-1F8F6A0F4CEC}" type="parTrans" cxnId="{3845D25F-3230-2A4A-94B7-9D99CAE099EC}">
      <dgm:prSet/>
      <dgm:spPr/>
      <dgm:t>
        <a:bodyPr/>
        <a:lstStyle/>
        <a:p>
          <a:endParaRPr lang="sk-SK"/>
        </a:p>
      </dgm:t>
    </dgm:pt>
    <dgm:pt modelId="{D57C946E-4839-F64D-9D81-72D37DA2E8C4}" type="sibTrans" cxnId="{3845D25F-3230-2A4A-94B7-9D99CAE099EC}">
      <dgm:prSet/>
      <dgm:spPr/>
      <dgm:t>
        <a:bodyPr/>
        <a:lstStyle/>
        <a:p>
          <a:endParaRPr lang="sk-SK"/>
        </a:p>
      </dgm:t>
    </dgm:pt>
    <dgm:pt modelId="{2FDE1D42-2CEA-0944-BEF9-92622F619F8B}">
      <dgm:prSet phldrT="[Text]"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Výzva</a:t>
          </a:r>
        </a:p>
      </dgm:t>
    </dgm:pt>
    <dgm:pt modelId="{1F3B91A1-BF47-5B42-B3B8-5F0517A663C8}" type="parTrans" cxnId="{97ED4B7F-30E5-DD40-80C7-03E7EAD11338}">
      <dgm:prSet/>
      <dgm:spPr/>
      <dgm:t>
        <a:bodyPr/>
        <a:lstStyle/>
        <a:p>
          <a:endParaRPr lang="sk-SK"/>
        </a:p>
      </dgm:t>
    </dgm:pt>
    <dgm:pt modelId="{1BB65268-67E5-A847-BD6E-A6749631FD6F}" type="sibTrans" cxnId="{97ED4B7F-30E5-DD40-80C7-03E7EAD11338}">
      <dgm:prSet/>
      <dgm:spPr/>
      <dgm:t>
        <a:bodyPr/>
        <a:lstStyle/>
        <a:p>
          <a:endParaRPr lang="sk-SK"/>
        </a:p>
      </dgm:t>
    </dgm:pt>
    <dgm:pt modelId="{AC24540D-6599-F34F-9936-461256745BFE}">
      <dgm:prSet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Zmluva o NFP</a:t>
          </a:r>
        </a:p>
      </dgm:t>
    </dgm:pt>
    <dgm:pt modelId="{748009EA-9662-7143-8545-FFB6114D05D4}" type="parTrans" cxnId="{D0ED2354-4F17-ED4E-92AD-21FCFC62BD1A}">
      <dgm:prSet/>
      <dgm:spPr/>
      <dgm:t>
        <a:bodyPr/>
        <a:lstStyle/>
        <a:p>
          <a:endParaRPr lang="sk-SK"/>
        </a:p>
      </dgm:t>
    </dgm:pt>
    <dgm:pt modelId="{DD8E90E8-0A3D-3946-B1A2-4602FE176287}" type="sibTrans" cxnId="{D0ED2354-4F17-ED4E-92AD-21FCFC62BD1A}">
      <dgm:prSet/>
      <dgm:spPr/>
      <dgm:t>
        <a:bodyPr/>
        <a:lstStyle/>
        <a:p>
          <a:endParaRPr lang="sk-SK"/>
        </a:p>
      </dgm:t>
    </dgm:pt>
    <dgm:pt modelId="{1951BF1D-5668-B145-A958-7B2A7FA1C3F8}">
      <dgm:prSet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Čerpanie</a:t>
          </a:r>
        </a:p>
      </dgm:t>
    </dgm:pt>
    <dgm:pt modelId="{681F7C13-958D-CA44-80A9-2E1F2AC06151}" type="parTrans" cxnId="{9DEEDEBA-44A5-A042-AAE3-1AE01307A523}">
      <dgm:prSet/>
      <dgm:spPr/>
      <dgm:t>
        <a:bodyPr/>
        <a:lstStyle/>
        <a:p>
          <a:endParaRPr lang="sk-SK"/>
        </a:p>
      </dgm:t>
    </dgm:pt>
    <dgm:pt modelId="{A5C89A68-44E5-294F-9106-E3A10BE1F524}" type="sibTrans" cxnId="{9DEEDEBA-44A5-A042-AAE3-1AE01307A523}">
      <dgm:prSet/>
      <dgm:spPr/>
      <dgm:t>
        <a:bodyPr/>
        <a:lstStyle/>
        <a:p>
          <a:endParaRPr lang="sk-SK"/>
        </a:p>
      </dgm:t>
    </dgm:pt>
    <dgm:pt modelId="{383DE390-31D7-F044-8A46-651F961DAE73}">
      <dgm:prSet/>
      <dgm:spPr/>
      <dgm:t>
        <a:bodyPr/>
        <a:lstStyle/>
        <a:p>
          <a:r>
            <a:rPr lang="sk-SK" dirty="0">
              <a:solidFill>
                <a:srgbClr val="002060"/>
              </a:solidFill>
            </a:rPr>
            <a:t>Udržateľnosť</a:t>
          </a:r>
        </a:p>
      </dgm:t>
    </dgm:pt>
    <dgm:pt modelId="{1AB71007-BCA5-084B-9D8E-70782194C22A}" type="parTrans" cxnId="{41BFA85E-F123-C64E-928C-25ABF08BD956}">
      <dgm:prSet/>
      <dgm:spPr/>
      <dgm:t>
        <a:bodyPr/>
        <a:lstStyle/>
        <a:p>
          <a:endParaRPr lang="sk-SK"/>
        </a:p>
      </dgm:t>
    </dgm:pt>
    <dgm:pt modelId="{B2AC98B3-DC87-684F-88F7-C6DC718CF5B4}" type="sibTrans" cxnId="{41BFA85E-F123-C64E-928C-25ABF08BD956}">
      <dgm:prSet/>
      <dgm:spPr/>
      <dgm:t>
        <a:bodyPr/>
        <a:lstStyle/>
        <a:p>
          <a:endParaRPr lang="sk-SK"/>
        </a:p>
      </dgm:t>
    </dgm:pt>
    <dgm:pt modelId="{8DE9FEFD-3BBF-3446-AE77-DAC34D1EEAB4}" type="pres">
      <dgm:prSet presAssocID="{7588F54D-DB06-A948-AAFE-37DC648FB14B}" presName="Name0" presStyleCnt="0">
        <dgm:presLayoutVars>
          <dgm:dir/>
          <dgm:resizeHandles val="exact"/>
        </dgm:presLayoutVars>
      </dgm:prSet>
      <dgm:spPr/>
    </dgm:pt>
    <dgm:pt modelId="{07A741BE-3014-A044-BD72-CC6D2975E6C0}" type="pres">
      <dgm:prSet presAssocID="{7588F54D-DB06-A948-AAFE-37DC648FB14B}" presName="arrow" presStyleLbl="bgShp" presStyleIdx="0" presStyleCnt="1"/>
      <dgm:spPr/>
    </dgm:pt>
    <dgm:pt modelId="{E9DD814E-E257-3C48-9AE5-41AD5C2460F2}" type="pres">
      <dgm:prSet presAssocID="{7588F54D-DB06-A948-AAFE-37DC648FB14B}" presName="points" presStyleCnt="0"/>
      <dgm:spPr/>
    </dgm:pt>
    <dgm:pt modelId="{3C28F8E0-1CA4-1E4F-9EAD-4F2F52E65887}" type="pres">
      <dgm:prSet presAssocID="{6DE656C1-3760-9D4F-94DD-5E5B3339BA87}" presName="compositeA" presStyleCnt="0"/>
      <dgm:spPr/>
    </dgm:pt>
    <dgm:pt modelId="{65698B87-9692-BD49-908A-64BFBB75D88C}" type="pres">
      <dgm:prSet presAssocID="{6DE656C1-3760-9D4F-94DD-5E5B3339BA87}" presName="textA" presStyleLbl="revTx" presStyleIdx="0" presStyleCnt="6">
        <dgm:presLayoutVars>
          <dgm:bulletEnabled val="1"/>
        </dgm:presLayoutVars>
      </dgm:prSet>
      <dgm:spPr/>
    </dgm:pt>
    <dgm:pt modelId="{93BF469E-5577-BD4B-A3E9-1881C2671CA7}" type="pres">
      <dgm:prSet presAssocID="{6DE656C1-3760-9D4F-94DD-5E5B3339BA87}" presName="circleA" presStyleLbl="node1" presStyleIdx="0" presStyleCnt="6"/>
      <dgm:spPr/>
    </dgm:pt>
    <dgm:pt modelId="{F7A82B22-CD5D-1649-B9DB-645102C572A6}" type="pres">
      <dgm:prSet presAssocID="{6DE656C1-3760-9D4F-94DD-5E5B3339BA87}" presName="spaceA" presStyleCnt="0"/>
      <dgm:spPr/>
    </dgm:pt>
    <dgm:pt modelId="{5E770728-2B7B-6D49-A635-D785E89204F6}" type="pres">
      <dgm:prSet presAssocID="{328507DC-391E-6944-86C7-F6B1CD0B52F1}" presName="space" presStyleCnt="0"/>
      <dgm:spPr/>
    </dgm:pt>
    <dgm:pt modelId="{95A78574-594E-3245-A285-E4550AE40EE3}" type="pres">
      <dgm:prSet presAssocID="{84643C0E-39A3-6845-A562-046B5BC38DD0}" presName="compositeB" presStyleCnt="0"/>
      <dgm:spPr/>
    </dgm:pt>
    <dgm:pt modelId="{E0B89B64-E4B3-544E-9CAA-6300C05EBEFC}" type="pres">
      <dgm:prSet presAssocID="{84643C0E-39A3-6845-A562-046B5BC38DD0}" presName="textB" presStyleLbl="revTx" presStyleIdx="1" presStyleCnt="6">
        <dgm:presLayoutVars>
          <dgm:bulletEnabled val="1"/>
        </dgm:presLayoutVars>
      </dgm:prSet>
      <dgm:spPr/>
    </dgm:pt>
    <dgm:pt modelId="{658C9F75-DABA-B54B-8197-2FE82567589B}" type="pres">
      <dgm:prSet presAssocID="{84643C0E-39A3-6845-A562-046B5BC38DD0}" presName="circleB" presStyleLbl="node1" presStyleIdx="1" presStyleCnt="6"/>
      <dgm:spPr/>
    </dgm:pt>
    <dgm:pt modelId="{78945975-8188-EF49-928B-89BC1EC93A7A}" type="pres">
      <dgm:prSet presAssocID="{84643C0E-39A3-6845-A562-046B5BC38DD0}" presName="spaceB" presStyleCnt="0"/>
      <dgm:spPr/>
    </dgm:pt>
    <dgm:pt modelId="{5BCFFB5B-F203-B647-B6BD-65159C5CA639}" type="pres">
      <dgm:prSet presAssocID="{D57C946E-4839-F64D-9D81-72D37DA2E8C4}" presName="space" presStyleCnt="0"/>
      <dgm:spPr/>
    </dgm:pt>
    <dgm:pt modelId="{5F12E045-B1E2-5841-A4C8-5A9D5B9AE9FF}" type="pres">
      <dgm:prSet presAssocID="{2FDE1D42-2CEA-0944-BEF9-92622F619F8B}" presName="compositeA" presStyleCnt="0"/>
      <dgm:spPr/>
    </dgm:pt>
    <dgm:pt modelId="{7D9743A5-DE2E-FF41-9C17-3ACA5B6042BC}" type="pres">
      <dgm:prSet presAssocID="{2FDE1D42-2CEA-0944-BEF9-92622F619F8B}" presName="textA" presStyleLbl="revTx" presStyleIdx="2" presStyleCnt="6">
        <dgm:presLayoutVars>
          <dgm:bulletEnabled val="1"/>
        </dgm:presLayoutVars>
      </dgm:prSet>
      <dgm:spPr/>
    </dgm:pt>
    <dgm:pt modelId="{4F44AE86-04AF-F048-B12B-A3B6FA74290D}" type="pres">
      <dgm:prSet presAssocID="{2FDE1D42-2CEA-0944-BEF9-92622F619F8B}" presName="circleA" presStyleLbl="node1" presStyleIdx="2" presStyleCnt="6"/>
      <dgm:spPr/>
    </dgm:pt>
    <dgm:pt modelId="{C3B690D7-D8FB-8A44-8C86-93007A94AC62}" type="pres">
      <dgm:prSet presAssocID="{2FDE1D42-2CEA-0944-BEF9-92622F619F8B}" presName="spaceA" presStyleCnt="0"/>
      <dgm:spPr/>
    </dgm:pt>
    <dgm:pt modelId="{6FDC1BDB-AEA0-6B4C-A975-98960C4F9562}" type="pres">
      <dgm:prSet presAssocID="{1BB65268-67E5-A847-BD6E-A6749631FD6F}" presName="space" presStyleCnt="0"/>
      <dgm:spPr/>
    </dgm:pt>
    <dgm:pt modelId="{E1193A95-482B-614F-98F6-F9FF07D33353}" type="pres">
      <dgm:prSet presAssocID="{AC24540D-6599-F34F-9936-461256745BFE}" presName="compositeB" presStyleCnt="0"/>
      <dgm:spPr/>
    </dgm:pt>
    <dgm:pt modelId="{5CF1EA8B-8FDD-1C41-9DF6-DA01AB35EF5E}" type="pres">
      <dgm:prSet presAssocID="{AC24540D-6599-F34F-9936-461256745BFE}" presName="textB" presStyleLbl="revTx" presStyleIdx="3" presStyleCnt="6">
        <dgm:presLayoutVars>
          <dgm:bulletEnabled val="1"/>
        </dgm:presLayoutVars>
      </dgm:prSet>
      <dgm:spPr/>
    </dgm:pt>
    <dgm:pt modelId="{77E9294E-60FE-0F4B-A9DF-DE861120276A}" type="pres">
      <dgm:prSet presAssocID="{AC24540D-6599-F34F-9936-461256745BFE}" presName="circleB" presStyleLbl="node1" presStyleIdx="3" presStyleCnt="6"/>
      <dgm:spPr/>
    </dgm:pt>
    <dgm:pt modelId="{22BFFE05-9A82-5A48-9A4C-81D0BBEC4CE3}" type="pres">
      <dgm:prSet presAssocID="{AC24540D-6599-F34F-9936-461256745BFE}" presName="spaceB" presStyleCnt="0"/>
      <dgm:spPr/>
    </dgm:pt>
    <dgm:pt modelId="{CDD22EDA-5193-4641-A3E5-4CA438CDC54F}" type="pres">
      <dgm:prSet presAssocID="{DD8E90E8-0A3D-3946-B1A2-4602FE176287}" presName="space" presStyleCnt="0"/>
      <dgm:spPr/>
    </dgm:pt>
    <dgm:pt modelId="{08B6C19B-31E9-F840-A10C-CF8C2203FF8F}" type="pres">
      <dgm:prSet presAssocID="{1951BF1D-5668-B145-A958-7B2A7FA1C3F8}" presName="compositeA" presStyleCnt="0"/>
      <dgm:spPr/>
    </dgm:pt>
    <dgm:pt modelId="{6A79FE4C-E286-C240-BC2D-EC857C9E294D}" type="pres">
      <dgm:prSet presAssocID="{1951BF1D-5668-B145-A958-7B2A7FA1C3F8}" presName="textA" presStyleLbl="revTx" presStyleIdx="4" presStyleCnt="6">
        <dgm:presLayoutVars>
          <dgm:bulletEnabled val="1"/>
        </dgm:presLayoutVars>
      </dgm:prSet>
      <dgm:spPr/>
    </dgm:pt>
    <dgm:pt modelId="{75D016F8-5B36-3B44-8C1C-C686521DFDA6}" type="pres">
      <dgm:prSet presAssocID="{1951BF1D-5668-B145-A958-7B2A7FA1C3F8}" presName="circleA" presStyleLbl="node1" presStyleIdx="4" presStyleCnt="6"/>
      <dgm:spPr/>
    </dgm:pt>
    <dgm:pt modelId="{E6FE39A3-76C4-1447-9674-9BBC41F78862}" type="pres">
      <dgm:prSet presAssocID="{1951BF1D-5668-B145-A958-7B2A7FA1C3F8}" presName="spaceA" presStyleCnt="0"/>
      <dgm:spPr/>
    </dgm:pt>
    <dgm:pt modelId="{7F4EC257-4719-7C47-B869-6E0D494C8578}" type="pres">
      <dgm:prSet presAssocID="{A5C89A68-44E5-294F-9106-E3A10BE1F524}" presName="space" presStyleCnt="0"/>
      <dgm:spPr/>
    </dgm:pt>
    <dgm:pt modelId="{F70236E7-B8FA-634A-A6EF-7016606494D1}" type="pres">
      <dgm:prSet presAssocID="{383DE390-31D7-F044-8A46-651F961DAE73}" presName="compositeB" presStyleCnt="0"/>
      <dgm:spPr/>
    </dgm:pt>
    <dgm:pt modelId="{2D705FD4-557A-8D46-B503-408945AF1DE1}" type="pres">
      <dgm:prSet presAssocID="{383DE390-31D7-F044-8A46-651F961DAE73}" presName="textB" presStyleLbl="revTx" presStyleIdx="5" presStyleCnt="6">
        <dgm:presLayoutVars>
          <dgm:bulletEnabled val="1"/>
        </dgm:presLayoutVars>
      </dgm:prSet>
      <dgm:spPr/>
    </dgm:pt>
    <dgm:pt modelId="{B83B5021-7094-E64E-AE1E-AE7C85583182}" type="pres">
      <dgm:prSet presAssocID="{383DE390-31D7-F044-8A46-651F961DAE73}" presName="circleB" presStyleLbl="node1" presStyleIdx="5" presStyleCnt="6"/>
      <dgm:spPr/>
    </dgm:pt>
    <dgm:pt modelId="{27EFB1B7-B5AA-264B-AC74-4AD5BF178950}" type="pres">
      <dgm:prSet presAssocID="{383DE390-31D7-F044-8A46-651F961DAE73}" presName="spaceB" presStyleCnt="0"/>
      <dgm:spPr/>
    </dgm:pt>
  </dgm:ptLst>
  <dgm:cxnLst>
    <dgm:cxn modelId="{30C2CB28-50CA-4B45-A9E9-8C95B917BB62}" srcId="{7588F54D-DB06-A948-AAFE-37DC648FB14B}" destId="{6DE656C1-3760-9D4F-94DD-5E5B3339BA87}" srcOrd="0" destOrd="0" parTransId="{8B627972-1ADD-8849-9596-09B86F19E8A5}" sibTransId="{328507DC-391E-6944-86C7-F6B1CD0B52F1}"/>
    <dgm:cxn modelId="{3C8F3D5D-32D8-3546-89F3-E62F9CB72E3F}" type="presOf" srcId="{6DE656C1-3760-9D4F-94DD-5E5B3339BA87}" destId="{65698B87-9692-BD49-908A-64BFBB75D88C}" srcOrd="0" destOrd="0" presId="urn:microsoft.com/office/officeart/2005/8/layout/hProcess11"/>
    <dgm:cxn modelId="{41BFA85E-F123-C64E-928C-25ABF08BD956}" srcId="{7588F54D-DB06-A948-AAFE-37DC648FB14B}" destId="{383DE390-31D7-F044-8A46-651F961DAE73}" srcOrd="5" destOrd="0" parTransId="{1AB71007-BCA5-084B-9D8E-70782194C22A}" sibTransId="{B2AC98B3-DC87-684F-88F7-C6DC718CF5B4}"/>
    <dgm:cxn modelId="{3845D25F-3230-2A4A-94B7-9D99CAE099EC}" srcId="{7588F54D-DB06-A948-AAFE-37DC648FB14B}" destId="{84643C0E-39A3-6845-A562-046B5BC38DD0}" srcOrd="1" destOrd="0" parTransId="{197A4F2D-8EC9-EE4C-AB85-1F8F6A0F4CEC}" sibTransId="{D57C946E-4839-F64D-9D81-72D37DA2E8C4}"/>
    <dgm:cxn modelId="{6012F842-FE67-9A46-9A35-A970AD0EE8D5}" type="presOf" srcId="{383DE390-31D7-F044-8A46-651F961DAE73}" destId="{2D705FD4-557A-8D46-B503-408945AF1DE1}" srcOrd="0" destOrd="0" presId="urn:microsoft.com/office/officeart/2005/8/layout/hProcess11"/>
    <dgm:cxn modelId="{E9211866-0D68-B64C-983B-CBC517B7A7B4}" type="presOf" srcId="{84643C0E-39A3-6845-A562-046B5BC38DD0}" destId="{E0B89B64-E4B3-544E-9CAA-6300C05EBEFC}" srcOrd="0" destOrd="0" presId="urn:microsoft.com/office/officeart/2005/8/layout/hProcess11"/>
    <dgm:cxn modelId="{D0ED2354-4F17-ED4E-92AD-21FCFC62BD1A}" srcId="{7588F54D-DB06-A948-AAFE-37DC648FB14B}" destId="{AC24540D-6599-F34F-9936-461256745BFE}" srcOrd="3" destOrd="0" parTransId="{748009EA-9662-7143-8545-FFB6114D05D4}" sibTransId="{DD8E90E8-0A3D-3946-B1A2-4602FE176287}"/>
    <dgm:cxn modelId="{7A55F956-EB31-6946-842B-319753D62F17}" type="presOf" srcId="{7588F54D-DB06-A948-AAFE-37DC648FB14B}" destId="{8DE9FEFD-3BBF-3446-AE77-DAC34D1EEAB4}" srcOrd="0" destOrd="0" presId="urn:microsoft.com/office/officeart/2005/8/layout/hProcess11"/>
    <dgm:cxn modelId="{97ED4B7F-30E5-DD40-80C7-03E7EAD11338}" srcId="{7588F54D-DB06-A948-AAFE-37DC648FB14B}" destId="{2FDE1D42-2CEA-0944-BEF9-92622F619F8B}" srcOrd="2" destOrd="0" parTransId="{1F3B91A1-BF47-5B42-B3B8-5F0517A663C8}" sibTransId="{1BB65268-67E5-A847-BD6E-A6749631FD6F}"/>
    <dgm:cxn modelId="{2D4AD88C-40DE-9049-86FD-114BE2A035F4}" type="presOf" srcId="{1951BF1D-5668-B145-A958-7B2A7FA1C3F8}" destId="{6A79FE4C-E286-C240-BC2D-EC857C9E294D}" srcOrd="0" destOrd="0" presId="urn:microsoft.com/office/officeart/2005/8/layout/hProcess11"/>
    <dgm:cxn modelId="{54BE19A7-5A94-AC40-88AF-AF8B92589EBA}" type="presOf" srcId="{2FDE1D42-2CEA-0944-BEF9-92622F619F8B}" destId="{7D9743A5-DE2E-FF41-9C17-3ACA5B6042BC}" srcOrd="0" destOrd="0" presId="urn:microsoft.com/office/officeart/2005/8/layout/hProcess11"/>
    <dgm:cxn modelId="{9DEEDEBA-44A5-A042-AAE3-1AE01307A523}" srcId="{7588F54D-DB06-A948-AAFE-37DC648FB14B}" destId="{1951BF1D-5668-B145-A958-7B2A7FA1C3F8}" srcOrd="4" destOrd="0" parTransId="{681F7C13-958D-CA44-80A9-2E1F2AC06151}" sibTransId="{A5C89A68-44E5-294F-9106-E3A10BE1F524}"/>
    <dgm:cxn modelId="{EBB45EE4-72FD-6F4D-996D-0BFE0654DEF1}" type="presOf" srcId="{AC24540D-6599-F34F-9936-461256745BFE}" destId="{5CF1EA8B-8FDD-1C41-9DF6-DA01AB35EF5E}" srcOrd="0" destOrd="0" presId="urn:microsoft.com/office/officeart/2005/8/layout/hProcess11"/>
    <dgm:cxn modelId="{94ACFA73-36C1-284E-B51D-F5198FEF85B0}" type="presParOf" srcId="{8DE9FEFD-3BBF-3446-AE77-DAC34D1EEAB4}" destId="{07A741BE-3014-A044-BD72-CC6D2975E6C0}" srcOrd="0" destOrd="0" presId="urn:microsoft.com/office/officeart/2005/8/layout/hProcess11"/>
    <dgm:cxn modelId="{A7BC4541-6856-C44D-8B99-45CD85637375}" type="presParOf" srcId="{8DE9FEFD-3BBF-3446-AE77-DAC34D1EEAB4}" destId="{E9DD814E-E257-3C48-9AE5-41AD5C2460F2}" srcOrd="1" destOrd="0" presId="urn:microsoft.com/office/officeart/2005/8/layout/hProcess11"/>
    <dgm:cxn modelId="{433AEAB5-F353-594D-9ACA-2FC572418E78}" type="presParOf" srcId="{E9DD814E-E257-3C48-9AE5-41AD5C2460F2}" destId="{3C28F8E0-1CA4-1E4F-9EAD-4F2F52E65887}" srcOrd="0" destOrd="0" presId="urn:microsoft.com/office/officeart/2005/8/layout/hProcess11"/>
    <dgm:cxn modelId="{CCA74036-FD9C-0941-918F-1BA26957C6D3}" type="presParOf" srcId="{3C28F8E0-1CA4-1E4F-9EAD-4F2F52E65887}" destId="{65698B87-9692-BD49-908A-64BFBB75D88C}" srcOrd="0" destOrd="0" presId="urn:microsoft.com/office/officeart/2005/8/layout/hProcess11"/>
    <dgm:cxn modelId="{E6F3CF48-91FF-954F-BAF9-B7FE81F22013}" type="presParOf" srcId="{3C28F8E0-1CA4-1E4F-9EAD-4F2F52E65887}" destId="{93BF469E-5577-BD4B-A3E9-1881C2671CA7}" srcOrd="1" destOrd="0" presId="urn:microsoft.com/office/officeart/2005/8/layout/hProcess11"/>
    <dgm:cxn modelId="{228E92FF-A18B-9D47-9745-80B85B66B53B}" type="presParOf" srcId="{3C28F8E0-1CA4-1E4F-9EAD-4F2F52E65887}" destId="{F7A82B22-CD5D-1649-B9DB-645102C572A6}" srcOrd="2" destOrd="0" presId="urn:microsoft.com/office/officeart/2005/8/layout/hProcess11"/>
    <dgm:cxn modelId="{E18C3AE1-3EB3-1D46-A424-2A59DEBA9C2A}" type="presParOf" srcId="{E9DD814E-E257-3C48-9AE5-41AD5C2460F2}" destId="{5E770728-2B7B-6D49-A635-D785E89204F6}" srcOrd="1" destOrd="0" presId="urn:microsoft.com/office/officeart/2005/8/layout/hProcess11"/>
    <dgm:cxn modelId="{AA66028F-1785-2A4C-A367-A83AD5A0DEC5}" type="presParOf" srcId="{E9DD814E-E257-3C48-9AE5-41AD5C2460F2}" destId="{95A78574-594E-3245-A285-E4550AE40EE3}" srcOrd="2" destOrd="0" presId="urn:microsoft.com/office/officeart/2005/8/layout/hProcess11"/>
    <dgm:cxn modelId="{C959E9CF-0EF1-FB4F-9E19-BEC8FFDFC128}" type="presParOf" srcId="{95A78574-594E-3245-A285-E4550AE40EE3}" destId="{E0B89B64-E4B3-544E-9CAA-6300C05EBEFC}" srcOrd="0" destOrd="0" presId="urn:microsoft.com/office/officeart/2005/8/layout/hProcess11"/>
    <dgm:cxn modelId="{F2F223A2-C918-6846-896D-73D9FBE0DF8E}" type="presParOf" srcId="{95A78574-594E-3245-A285-E4550AE40EE3}" destId="{658C9F75-DABA-B54B-8197-2FE82567589B}" srcOrd="1" destOrd="0" presId="urn:microsoft.com/office/officeart/2005/8/layout/hProcess11"/>
    <dgm:cxn modelId="{1508344D-957F-104D-8D08-0EE9585BB695}" type="presParOf" srcId="{95A78574-594E-3245-A285-E4550AE40EE3}" destId="{78945975-8188-EF49-928B-89BC1EC93A7A}" srcOrd="2" destOrd="0" presId="urn:microsoft.com/office/officeart/2005/8/layout/hProcess11"/>
    <dgm:cxn modelId="{57B581A6-C7D8-3648-AA04-56CE25CF9B38}" type="presParOf" srcId="{E9DD814E-E257-3C48-9AE5-41AD5C2460F2}" destId="{5BCFFB5B-F203-B647-B6BD-65159C5CA639}" srcOrd="3" destOrd="0" presId="urn:microsoft.com/office/officeart/2005/8/layout/hProcess11"/>
    <dgm:cxn modelId="{1A57D4BE-E6C5-FA46-A750-77F96D84E5CC}" type="presParOf" srcId="{E9DD814E-E257-3C48-9AE5-41AD5C2460F2}" destId="{5F12E045-B1E2-5841-A4C8-5A9D5B9AE9FF}" srcOrd="4" destOrd="0" presId="urn:microsoft.com/office/officeart/2005/8/layout/hProcess11"/>
    <dgm:cxn modelId="{8A6C8CE6-76ED-BC46-B0B7-3C1C31E35D08}" type="presParOf" srcId="{5F12E045-B1E2-5841-A4C8-5A9D5B9AE9FF}" destId="{7D9743A5-DE2E-FF41-9C17-3ACA5B6042BC}" srcOrd="0" destOrd="0" presId="urn:microsoft.com/office/officeart/2005/8/layout/hProcess11"/>
    <dgm:cxn modelId="{0D26255A-A1F9-AE48-ACA7-507893C0C756}" type="presParOf" srcId="{5F12E045-B1E2-5841-A4C8-5A9D5B9AE9FF}" destId="{4F44AE86-04AF-F048-B12B-A3B6FA74290D}" srcOrd="1" destOrd="0" presId="urn:microsoft.com/office/officeart/2005/8/layout/hProcess11"/>
    <dgm:cxn modelId="{890D3888-FBBC-9E46-82C7-195794035249}" type="presParOf" srcId="{5F12E045-B1E2-5841-A4C8-5A9D5B9AE9FF}" destId="{C3B690D7-D8FB-8A44-8C86-93007A94AC62}" srcOrd="2" destOrd="0" presId="urn:microsoft.com/office/officeart/2005/8/layout/hProcess11"/>
    <dgm:cxn modelId="{D80FF83F-F045-1549-B170-5369A05FC741}" type="presParOf" srcId="{E9DD814E-E257-3C48-9AE5-41AD5C2460F2}" destId="{6FDC1BDB-AEA0-6B4C-A975-98960C4F9562}" srcOrd="5" destOrd="0" presId="urn:microsoft.com/office/officeart/2005/8/layout/hProcess11"/>
    <dgm:cxn modelId="{4E92A47D-CCD0-AF41-8BAD-6FF0BD281BB1}" type="presParOf" srcId="{E9DD814E-E257-3C48-9AE5-41AD5C2460F2}" destId="{E1193A95-482B-614F-98F6-F9FF07D33353}" srcOrd="6" destOrd="0" presId="urn:microsoft.com/office/officeart/2005/8/layout/hProcess11"/>
    <dgm:cxn modelId="{57CCF0E5-52AF-1D49-9D57-64B661328116}" type="presParOf" srcId="{E1193A95-482B-614F-98F6-F9FF07D33353}" destId="{5CF1EA8B-8FDD-1C41-9DF6-DA01AB35EF5E}" srcOrd="0" destOrd="0" presId="urn:microsoft.com/office/officeart/2005/8/layout/hProcess11"/>
    <dgm:cxn modelId="{C763421B-965A-E14B-A0E9-DFE00BE82230}" type="presParOf" srcId="{E1193A95-482B-614F-98F6-F9FF07D33353}" destId="{77E9294E-60FE-0F4B-A9DF-DE861120276A}" srcOrd="1" destOrd="0" presId="urn:microsoft.com/office/officeart/2005/8/layout/hProcess11"/>
    <dgm:cxn modelId="{0D7DB30B-A64E-A14B-91FE-F9D8B0ABCB2B}" type="presParOf" srcId="{E1193A95-482B-614F-98F6-F9FF07D33353}" destId="{22BFFE05-9A82-5A48-9A4C-81D0BBEC4CE3}" srcOrd="2" destOrd="0" presId="urn:microsoft.com/office/officeart/2005/8/layout/hProcess11"/>
    <dgm:cxn modelId="{AB709431-356C-604D-946F-5F01DB511120}" type="presParOf" srcId="{E9DD814E-E257-3C48-9AE5-41AD5C2460F2}" destId="{CDD22EDA-5193-4641-A3E5-4CA438CDC54F}" srcOrd="7" destOrd="0" presId="urn:microsoft.com/office/officeart/2005/8/layout/hProcess11"/>
    <dgm:cxn modelId="{E999039E-E3DA-5F48-92D3-5B23D8E95418}" type="presParOf" srcId="{E9DD814E-E257-3C48-9AE5-41AD5C2460F2}" destId="{08B6C19B-31E9-F840-A10C-CF8C2203FF8F}" srcOrd="8" destOrd="0" presId="urn:microsoft.com/office/officeart/2005/8/layout/hProcess11"/>
    <dgm:cxn modelId="{F994C50A-2B57-BA48-A030-6991AC936E5A}" type="presParOf" srcId="{08B6C19B-31E9-F840-A10C-CF8C2203FF8F}" destId="{6A79FE4C-E286-C240-BC2D-EC857C9E294D}" srcOrd="0" destOrd="0" presId="urn:microsoft.com/office/officeart/2005/8/layout/hProcess11"/>
    <dgm:cxn modelId="{B2F7160A-F62E-FA4D-8A0A-FF44A3622B8F}" type="presParOf" srcId="{08B6C19B-31E9-F840-A10C-CF8C2203FF8F}" destId="{75D016F8-5B36-3B44-8C1C-C686521DFDA6}" srcOrd="1" destOrd="0" presId="urn:microsoft.com/office/officeart/2005/8/layout/hProcess11"/>
    <dgm:cxn modelId="{5FE8510A-2C69-4249-B8FB-7F4340A78DCD}" type="presParOf" srcId="{08B6C19B-31E9-F840-A10C-CF8C2203FF8F}" destId="{E6FE39A3-76C4-1447-9674-9BBC41F78862}" srcOrd="2" destOrd="0" presId="urn:microsoft.com/office/officeart/2005/8/layout/hProcess11"/>
    <dgm:cxn modelId="{3DB339FB-4533-CC40-8FC3-4817FEC08189}" type="presParOf" srcId="{E9DD814E-E257-3C48-9AE5-41AD5C2460F2}" destId="{7F4EC257-4719-7C47-B869-6E0D494C8578}" srcOrd="9" destOrd="0" presId="urn:microsoft.com/office/officeart/2005/8/layout/hProcess11"/>
    <dgm:cxn modelId="{B03E218A-43DC-9C43-8FEF-A4BB509B06FF}" type="presParOf" srcId="{E9DD814E-E257-3C48-9AE5-41AD5C2460F2}" destId="{F70236E7-B8FA-634A-A6EF-7016606494D1}" srcOrd="10" destOrd="0" presId="urn:microsoft.com/office/officeart/2005/8/layout/hProcess11"/>
    <dgm:cxn modelId="{284DB0F0-19B5-654A-911A-6D9F07555DBB}" type="presParOf" srcId="{F70236E7-B8FA-634A-A6EF-7016606494D1}" destId="{2D705FD4-557A-8D46-B503-408945AF1DE1}" srcOrd="0" destOrd="0" presId="urn:microsoft.com/office/officeart/2005/8/layout/hProcess11"/>
    <dgm:cxn modelId="{85292B57-AF1F-8448-8D5A-5734E3495FAC}" type="presParOf" srcId="{F70236E7-B8FA-634A-A6EF-7016606494D1}" destId="{B83B5021-7094-E64E-AE1E-AE7C85583182}" srcOrd="1" destOrd="0" presId="urn:microsoft.com/office/officeart/2005/8/layout/hProcess11"/>
    <dgm:cxn modelId="{F424BA42-F574-DF40-AC9C-986C39207FF8}" type="presParOf" srcId="{F70236E7-B8FA-634A-A6EF-7016606494D1}" destId="{27EFB1B7-B5AA-264B-AC74-4AD5BF17895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4C8A9-2F4D-45AE-8646-9901627FE566}">
      <dsp:nvSpPr>
        <dsp:cNvPr id="0" name=""/>
        <dsp:cNvSpPr/>
      </dsp:nvSpPr>
      <dsp:spPr>
        <a:xfrm>
          <a:off x="3259013" y="0"/>
          <a:ext cx="1903645" cy="105758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solidFill>
                <a:srgbClr val="002060"/>
              </a:solidFill>
            </a:rPr>
            <a:t>EÚ pravidlá</a:t>
          </a:r>
        </a:p>
      </dsp:txBody>
      <dsp:txXfrm>
        <a:off x="3289988" y="30975"/>
        <a:ext cx="1841695" cy="995630"/>
      </dsp:txXfrm>
    </dsp:sp>
    <dsp:sp modelId="{F6C9E7D4-1216-49A5-AB1C-1C97E91FCF48}">
      <dsp:nvSpPr>
        <dsp:cNvPr id="0" name=""/>
        <dsp:cNvSpPr/>
      </dsp:nvSpPr>
      <dsp:spPr>
        <a:xfrm>
          <a:off x="6351550" y="0"/>
          <a:ext cx="1903645" cy="105758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6851220"/>
            <a:satOff val="-799"/>
            <a:lumOff val="-455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6851220"/>
              <a:satOff val="-799"/>
              <a:lumOff val="-4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>
              <a:solidFill>
                <a:srgbClr val="002060"/>
              </a:solidFill>
            </a:rPr>
            <a:t>EÚ rozpočet</a:t>
          </a:r>
        </a:p>
      </dsp:txBody>
      <dsp:txXfrm>
        <a:off x="6382525" y="30975"/>
        <a:ext cx="1841695" cy="995630"/>
      </dsp:txXfrm>
    </dsp:sp>
    <dsp:sp modelId="{CF5B51D5-DF24-488F-BC6E-9F9E97AE47C6}">
      <dsp:nvSpPr>
        <dsp:cNvPr id="0" name=""/>
        <dsp:cNvSpPr/>
      </dsp:nvSpPr>
      <dsp:spPr>
        <a:xfrm>
          <a:off x="5531925" y="4494718"/>
          <a:ext cx="793185" cy="793185"/>
        </a:xfrm>
        <a:prstGeom prst="triangle">
          <a:avLst/>
        </a:prstGeom>
        <a:solidFill>
          <a:schemeClr val="accent3">
            <a:tint val="40000"/>
            <a:alpha val="90000"/>
            <a:hueOff val="13702440"/>
            <a:satOff val="-1599"/>
            <a:lumOff val="-91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3702440"/>
              <a:satOff val="-1599"/>
              <a:lumOff val="-9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400AD3-6025-A449-85AF-E4C65A3E6DFB}">
      <dsp:nvSpPr>
        <dsp:cNvPr id="0" name=""/>
        <dsp:cNvSpPr/>
      </dsp:nvSpPr>
      <dsp:spPr>
        <a:xfrm rot="21360000">
          <a:off x="3548234" y="4154829"/>
          <a:ext cx="4760567" cy="332891"/>
        </a:xfrm>
        <a:prstGeom prst="rect">
          <a:avLst/>
        </a:prstGeom>
        <a:solidFill>
          <a:schemeClr val="accent3">
            <a:tint val="40000"/>
            <a:alpha val="90000"/>
            <a:hueOff val="20553660"/>
            <a:satOff val="-2398"/>
            <a:lumOff val="-1365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553660"/>
              <a:satOff val="-2398"/>
              <a:lumOff val="-13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AC20BF-7323-274E-9A76-22ADCC6A5088}">
      <dsp:nvSpPr>
        <dsp:cNvPr id="0" name=""/>
        <dsp:cNvSpPr/>
      </dsp:nvSpPr>
      <dsp:spPr>
        <a:xfrm rot="21360000">
          <a:off x="3551073" y="3322519"/>
          <a:ext cx="1899421" cy="88493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kern="1200" dirty="0">
              <a:solidFill>
                <a:srgbClr val="002060"/>
              </a:solidFill>
            </a:rPr>
            <a:t>Charta</a:t>
          </a:r>
          <a:endParaRPr lang="en-GB" sz="2200" kern="1200" dirty="0">
            <a:solidFill>
              <a:srgbClr val="002060"/>
            </a:solidFill>
          </a:endParaRPr>
        </a:p>
      </dsp:txBody>
      <dsp:txXfrm>
        <a:off x="3594272" y="3365718"/>
        <a:ext cx="1813023" cy="798538"/>
      </dsp:txXfrm>
    </dsp:sp>
    <dsp:sp modelId="{D9F0B610-6AF3-3B40-BCC1-10652263EDE4}">
      <dsp:nvSpPr>
        <dsp:cNvPr id="0" name=""/>
        <dsp:cNvSpPr/>
      </dsp:nvSpPr>
      <dsp:spPr>
        <a:xfrm rot="21360000">
          <a:off x="3482330" y="2370696"/>
          <a:ext cx="1899421" cy="884936"/>
        </a:xfrm>
        <a:prstGeom prst="roundRect">
          <a:avLst/>
        </a:prstGeom>
        <a:solidFill>
          <a:schemeClr val="accent3">
            <a:hueOff val="10058062"/>
            <a:satOff val="25"/>
            <a:lumOff val="-34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rgbClr val="002060"/>
              </a:solidFill>
            </a:rPr>
            <a:t>Rule of Law</a:t>
          </a:r>
        </a:p>
      </dsp:txBody>
      <dsp:txXfrm>
        <a:off x="3525529" y="2413895"/>
        <a:ext cx="1813023" cy="798538"/>
      </dsp:txXfrm>
    </dsp:sp>
    <dsp:sp modelId="{264F1EC0-5844-EC40-825C-42606332E0F5}">
      <dsp:nvSpPr>
        <dsp:cNvPr id="0" name=""/>
        <dsp:cNvSpPr/>
      </dsp:nvSpPr>
      <dsp:spPr>
        <a:xfrm rot="21360000">
          <a:off x="3413588" y="1440025"/>
          <a:ext cx="1899421" cy="884936"/>
        </a:xfrm>
        <a:prstGeom prst="roundRect">
          <a:avLst/>
        </a:prstGeom>
        <a:solidFill>
          <a:schemeClr val="accent3">
            <a:hueOff val="20116124"/>
            <a:satOff val="51"/>
            <a:lumOff val="-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kern="1200" dirty="0">
              <a:solidFill>
                <a:srgbClr val="002060"/>
              </a:solidFill>
            </a:rPr>
            <a:t>Finančné riadenie</a:t>
          </a:r>
        </a:p>
      </dsp:txBody>
      <dsp:txXfrm>
        <a:off x="3456787" y="1483224"/>
        <a:ext cx="1813023" cy="7985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285D6-C1DB-4343-BBF5-F87471D6AE50}">
      <dsp:nvSpPr>
        <dsp:cNvPr id="0" name=""/>
        <dsp:cNvSpPr/>
      </dsp:nvSpPr>
      <dsp:spPr>
        <a:xfrm>
          <a:off x="4810125" y="4215848"/>
          <a:ext cx="2571750" cy="25717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4300" kern="1200">
              <a:solidFill>
                <a:srgbClr val="002060"/>
              </a:solidFill>
            </a:rPr>
            <a:t>Charta</a:t>
          </a:r>
        </a:p>
      </dsp:txBody>
      <dsp:txXfrm>
        <a:off x="5186749" y="4592472"/>
        <a:ext cx="1818502" cy="1818502"/>
      </dsp:txXfrm>
    </dsp:sp>
    <dsp:sp modelId="{1EEEDD5E-C516-F44B-8F2E-9AF188861848}">
      <dsp:nvSpPr>
        <dsp:cNvPr id="0" name=""/>
        <dsp:cNvSpPr/>
      </dsp:nvSpPr>
      <dsp:spPr>
        <a:xfrm rot="10800000">
          <a:off x="1193743" y="5135249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8AF1EB-2A54-864A-91A2-551805E2B6B9}">
      <dsp:nvSpPr>
        <dsp:cNvPr id="0" name=""/>
        <dsp:cNvSpPr/>
      </dsp:nvSpPr>
      <dsp:spPr>
        <a:xfrm>
          <a:off x="293631" y="4781633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EFRR</a:t>
          </a:r>
        </a:p>
      </dsp:txBody>
      <dsp:txXfrm>
        <a:off x="335812" y="4823814"/>
        <a:ext cx="1715862" cy="1355817"/>
      </dsp:txXfrm>
    </dsp:sp>
    <dsp:sp modelId="{4878344B-A06F-6946-95B8-ED25810D7307}">
      <dsp:nvSpPr>
        <dsp:cNvPr id="0" name=""/>
        <dsp:cNvSpPr/>
      </dsp:nvSpPr>
      <dsp:spPr>
        <a:xfrm rot="12342857">
          <a:off x="1510001" y="3749634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873732"/>
                <a:satOff val="7"/>
                <a:lumOff val="-9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873732"/>
                <a:satOff val="7"/>
                <a:lumOff val="-9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873732"/>
                <a:satOff val="7"/>
                <a:lumOff val="-9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C6484A-8EAF-6C4F-B40D-51E37DC2C1F7}">
      <dsp:nvSpPr>
        <dsp:cNvPr id="0" name=""/>
        <dsp:cNvSpPr/>
      </dsp:nvSpPr>
      <dsp:spPr>
        <a:xfrm>
          <a:off x="779107" y="2654624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873732"/>
                <a:satOff val="7"/>
                <a:lumOff val="-9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873732"/>
                <a:satOff val="7"/>
                <a:lumOff val="-9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873732"/>
                <a:satOff val="7"/>
                <a:lumOff val="-9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ESF+</a:t>
          </a:r>
        </a:p>
      </dsp:txBody>
      <dsp:txXfrm>
        <a:off x="821288" y="2696805"/>
        <a:ext cx="1715862" cy="1355817"/>
      </dsp:txXfrm>
    </dsp:sp>
    <dsp:sp modelId="{975CCB67-5092-2848-9E46-0E9A15FC45FD}">
      <dsp:nvSpPr>
        <dsp:cNvPr id="0" name=""/>
        <dsp:cNvSpPr/>
      </dsp:nvSpPr>
      <dsp:spPr>
        <a:xfrm rot="13885714">
          <a:off x="2396134" y="2638457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747464"/>
                <a:satOff val="15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5747464"/>
                <a:satOff val="15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5747464"/>
                <a:satOff val="15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2FE12F-E636-6C45-BBAB-2B6BA980F32D}">
      <dsp:nvSpPr>
        <dsp:cNvPr id="0" name=""/>
        <dsp:cNvSpPr/>
      </dsp:nvSpPr>
      <dsp:spPr>
        <a:xfrm>
          <a:off x="2139380" y="948895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747464"/>
                <a:satOff val="15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5747464"/>
                <a:satOff val="15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5747464"/>
                <a:satOff val="15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KF</a:t>
          </a:r>
        </a:p>
      </dsp:txBody>
      <dsp:txXfrm>
        <a:off x="2181561" y="991076"/>
        <a:ext cx="1715862" cy="1355817"/>
      </dsp:txXfrm>
    </dsp:sp>
    <dsp:sp modelId="{98346E27-DDC6-D142-A2CA-5FD72023864B}">
      <dsp:nvSpPr>
        <dsp:cNvPr id="0" name=""/>
        <dsp:cNvSpPr/>
      </dsp:nvSpPr>
      <dsp:spPr>
        <a:xfrm rot="15428571">
          <a:off x="3676635" y="2021801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8621196"/>
                <a:satOff val="22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8621196"/>
                <a:satOff val="22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8621196"/>
                <a:satOff val="22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EAD791-AFA2-B347-A17A-78DA17D919CB}">
      <dsp:nvSpPr>
        <dsp:cNvPr id="0" name=""/>
        <dsp:cNvSpPr/>
      </dsp:nvSpPr>
      <dsp:spPr>
        <a:xfrm>
          <a:off x="4105032" y="2287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8621196"/>
                <a:satOff val="22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8621196"/>
                <a:satOff val="22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8621196"/>
                <a:satOff val="22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FST</a:t>
          </a:r>
        </a:p>
      </dsp:txBody>
      <dsp:txXfrm>
        <a:off x="4147213" y="44468"/>
        <a:ext cx="1715862" cy="1355817"/>
      </dsp:txXfrm>
    </dsp:sp>
    <dsp:sp modelId="{3BD23A8C-6D0F-0F49-B15D-628AE9551A9C}">
      <dsp:nvSpPr>
        <dsp:cNvPr id="0" name=""/>
        <dsp:cNvSpPr/>
      </dsp:nvSpPr>
      <dsp:spPr>
        <a:xfrm rot="16971429">
          <a:off x="5097883" y="2021801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494928"/>
                <a:satOff val="29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1494928"/>
                <a:satOff val="29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1494928"/>
                <a:satOff val="29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FB1191-99FF-CF4C-8B68-9FEA6FD8E044}">
      <dsp:nvSpPr>
        <dsp:cNvPr id="0" name=""/>
        <dsp:cNvSpPr/>
      </dsp:nvSpPr>
      <dsp:spPr>
        <a:xfrm>
          <a:off x="6286742" y="2287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494928"/>
                <a:satOff val="29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1494928"/>
                <a:satOff val="29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1494928"/>
                <a:satOff val="29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ENRAF</a:t>
          </a:r>
        </a:p>
      </dsp:txBody>
      <dsp:txXfrm>
        <a:off x="6328923" y="44468"/>
        <a:ext cx="1715862" cy="1355817"/>
      </dsp:txXfrm>
    </dsp:sp>
    <dsp:sp modelId="{41A5738C-6B86-D74C-B7FB-0B62716443F6}">
      <dsp:nvSpPr>
        <dsp:cNvPr id="0" name=""/>
        <dsp:cNvSpPr/>
      </dsp:nvSpPr>
      <dsp:spPr>
        <a:xfrm rot="18514286">
          <a:off x="6378384" y="2638457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4368661"/>
                <a:satOff val="36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4368661"/>
                <a:satOff val="36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4368661"/>
                <a:satOff val="36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A857E4-A782-F64D-A86D-82F87B16F165}">
      <dsp:nvSpPr>
        <dsp:cNvPr id="0" name=""/>
        <dsp:cNvSpPr/>
      </dsp:nvSpPr>
      <dsp:spPr>
        <a:xfrm>
          <a:off x="8252394" y="948895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4368661"/>
                <a:satOff val="36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4368661"/>
                <a:satOff val="36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4368661"/>
                <a:satOff val="36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AMIF</a:t>
          </a:r>
        </a:p>
      </dsp:txBody>
      <dsp:txXfrm>
        <a:off x="8294575" y="991076"/>
        <a:ext cx="1715862" cy="1355817"/>
      </dsp:txXfrm>
    </dsp:sp>
    <dsp:sp modelId="{A204C4DF-465A-F44E-A0CD-FEB6398A8ECF}">
      <dsp:nvSpPr>
        <dsp:cNvPr id="0" name=""/>
        <dsp:cNvSpPr/>
      </dsp:nvSpPr>
      <dsp:spPr>
        <a:xfrm rot="20057143">
          <a:off x="7264518" y="3749634"/>
          <a:ext cx="3417480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7242392"/>
                <a:satOff val="44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7242392"/>
                <a:satOff val="44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7242392"/>
                <a:satOff val="44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CF187E-BDBF-D741-9196-219E735955E4}">
      <dsp:nvSpPr>
        <dsp:cNvPr id="0" name=""/>
        <dsp:cNvSpPr/>
      </dsp:nvSpPr>
      <dsp:spPr>
        <a:xfrm>
          <a:off x="9612667" y="2654624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7242392"/>
                <a:satOff val="44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7242392"/>
                <a:satOff val="44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7242392"/>
                <a:satOff val="44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/>
            <a:t>ISF</a:t>
          </a:r>
        </a:p>
      </dsp:txBody>
      <dsp:txXfrm>
        <a:off x="9654848" y="2696805"/>
        <a:ext cx="1715862" cy="1355817"/>
      </dsp:txXfrm>
    </dsp:sp>
    <dsp:sp modelId="{294D0579-3762-0044-87D5-3FBE01CF8A73}">
      <dsp:nvSpPr>
        <dsp:cNvPr id="0" name=""/>
        <dsp:cNvSpPr/>
      </dsp:nvSpPr>
      <dsp:spPr>
        <a:xfrm rot="12865">
          <a:off x="7596903" y="5147780"/>
          <a:ext cx="3694975" cy="7329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0116124"/>
                <a:satOff val="51"/>
                <a:lumOff val="-6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116124"/>
                <a:satOff val="51"/>
                <a:lumOff val="-6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116124"/>
                <a:satOff val="51"/>
                <a:lumOff val="-6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26CD9E-E795-6E4C-AE42-4DB2F212C661}">
      <dsp:nvSpPr>
        <dsp:cNvPr id="0" name=""/>
        <dsp:cNvSpPr/>
      </dsp:nvSpPr>
      <dsp:spPr>
        <a:xfrm>
          <a:off x="10391752" y="4801079"/>
          <a:ext cx="1800224" cy="14401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0116124"/>
                <a:satOff val="51"/>
                <a:lumOff val="-6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116124"/>
                <a:satOff val="51"/>
                <a:lumOff val="-6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116124"/>
                <a:satOff val="51"/>
                <a:lumOff val="-6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600" kern="1200" dirty="0"/>
            <a:t>BMVI</a:t>
          </a:r>
        </a:p>
      </dsp:txBody>
      <dsp:txXfrm>
        <a:off x="10433933" y="4843260"/>
        <a:ext cx="1715862" cy="13558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741BE-3014-A044-BD72-CC6D2975E6C0}">
      <dsp:nvSpPr>
        <dsp:cNvPr id="0" name=""/>
        <dsp:cNvSpPr/>
      </dsp:nvSpPr>
      <dsp:spPr>
        <a:xfrm>
          <a:off x="0" y="490105"/>
          <a:ext cx="11498253" cy="653474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698B87-9692-BD49-908A-64BFBB75D88C}">
      <dsp:nvSpPr>
        <dsp:cNvPr id="0" name=""/>
        <dsp:cNvSpPr/>
      </dsp:nvSpPr>
      <dsp:spPr>
        <a:xfrm>
          <a:off x="2842" y="0"/>
          <a:ext cx="1654838" cy="65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rgbClr val="002060"/>
              </a:solidFill>
            </a:rPr>
            <a:t>PD</a:t>
          </a:r>
        </a:p>
      </dsp:txBody>
      <dsp:txXfrm>
        <a:off x="2842" y="0"/>
        <a:ext cx="1654838" cy="653474"/>
      </dsp:txXfrm>
    </dsp:sp>
    <dsp:sp modelId="{93BF469E-5577-BD4B-A3E9-1881C2671CA7}">
      <dsp:nvSpPr>
        <dsp:cNvPr id="0" name=""/>
        <dsp:cNvSpPr/>
      </dsp:nvSpPr>
      <dsp:spPr>
        <a:xfrm>
          <a:off x="748577" y="735158"/>
          <a:ext cx="163368" cy="1633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89B64-E4B3-544E-9CAA-6300C05EBEFC}">
      <dsp:nvSpPr>
        <dsp:cNvPr id="0" name=""/>
        <dsp:cNvSpPr/>
      </dsp:nvSpPr>
      <dsp:spPr>
        <a:xfrm>
          <a:off x="1740423" y="980211"/>
          <a:ext cx="1654838" cy="65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rgbClr val="002060"/>
              </a:solidFill>
            </a:rPr>
            <a:t>Program</a:t>
          </a:r>
        </a:p>
      </dsp:txBody>
      <dsp:txXfrm>
        <a:off x="1740423" y="980211"/>
        <a:ext cx="1654838" cy="653474"/>
      </dsp:txXfrm>
    </dsp:sp>
    <dsp:sp modelId="{658C9F75-DABA-B54B-8197-2FE82567589B}">
      <dsp:nvSpPr>
        <dsp:cNvPr id="0" name=""/>
        <dsp:cNvSpPr/>
      </dsp:nvSpPr>
      <dsp:spPr>
        <a:xfrm>
          <a:off x="2486158" y="735158"/>
          <a:ext cx="163368" cy="163368"/>
        </a:xfrm>
        <a:prstGeom prst="ellipse">
          <a:avLst/>
        </a:prstGeom>
        <a:solidFill>
          <a:schemeClr val="accent3">
            <a:hueOff val="4023225"/>
            <a:satOff val="1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743A5-DE2E-FF41-9C17-3ACA5B6042BC}">
      <dsp:nvSpPr>
        <dsp:cNvPr id="0" name=""/>
        <dsp:cNvSpPr/>
      </dsp:nvSpPr>
      <dsp:spPr>
        <a:xfrm>
          <a:off x="3478003" y="0"/>
          <a:ext cx="1654838" cy="65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rgbClr val="002060"/>
              </a:solidFill>
            </a:rPr>
            <a:t>Výzva</a:t>
          </a:r>
        </a:p>
      </dsp:txBody>
      <dsp:txXfrm>
        <a:off x="3478003" y="0"/>
        <a:ext cx="1654838" cy="653474"/>
      </dsp:txXfrm>
    </dsp:sp>
    <dsp:sp modelId="{4F44AE86-04AF-F048-B12B-A3B6FA74290D}">
      <dsp:nvSpPr>
        <dsp:cNvPr id="0" name=""/>
        <dsp:cNvSpPr/>
      </dsp:nvSpPr>
      <dsp:spPr>
        <a:xfrm>
          <a:off x="4223739" y="735158"/>
          <a:ext cx="163368" cy="163368"/>
        </a:xfrm>
        <a:prstGeom prst="ellipse">
          <a:avLst/>
        </a:prstGeom>
        <a:solidFill>
          <a:schemeClr val="accent3">
            <a:hueOff val="8046450"/>
            <a:satOff val="20"/>
            <a:lumOff val="-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1EA8B-8FDD-1C41-9DF6-DA01AB35EF5E}">
      <dsp:nvSpPr>
        <dsp:cNvPr id="0" name=""/>
        <dsp:cNvSpPr/>
      </dsp:nvSpPr>
      <dsp:spPr>
        <a:xfrm>
          <a:off x="5215584" y="980211"/>
          <a:ext cx="1654838" cy="65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rgbClr val="002060"/>
              </a:solidFill>
            </a:rPr>
            <a:t>Zmluva o NFP</a:t>
          </a:r>
        </a:p>
      </dsp:txBody>
      <dsp:txXfrm>
        <a:off x="5215584" y="980211"/>
        <a:ext cx="1654838" cy="653474"/>
      </dsp:txXfrm>
    </dsp:sp>
    <dsp:sp modelId="{77E9294E-60FE-0F4B-A9DF-DE861120276A}">
      <dsp:nvSpPr>
        <dsp:cNvPr id="0" name=""/>
        <dsp:cNvSpPr/>
      </dsp:nvSpPr>
      <dsp:spPr>
        <a:xfrm>
          <a:off x="5961319" y="735158"/>
          <a:ext cx="163368" cy="163368"/>
        </a:xfrm>
        <a:prstGeom prst="ellipse">
          <a:avLst/>
        </a:prstGeom>
        <a:solidFill>
          <a:schemeClr val="accent3">
            <a:hueOff val="12069675"/>
            <a:satOff val="31"/>
            <a:lumOff val="-4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9FE4C-E286-C240-BC2D-EC857C9E294D}">
      <dsp:nvSpPr>
        <dsp:cNvPr id="0" name=""/>
        <dsp:cNvSpPr/>
      </dsp:nvSpPr>
      <dsp:spPr>
        <a:xfrm>
          <a:off x="6953165" y="0"/>
          <a:ext cx="1654838" cy="65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b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rgbClr val="002060"/>
              </a:solidFill>
            </a:rPr>
            <a:t>Čerpanie</a:t>
          </a:r>
        </a:p>
      </dsp:txBody>
      <dsp:txXfrm>
        <a:off x="6953165" y="0"/>
        <a:ext cx="1654838" cy="653474"/>
      </dsp:txXfrm>
    </dsp:sp>
    <dsp:sp modelId="{75D016F8-5B36-3B44-8C1C-C686521DFDA6}">
      <dsp:nvSpPr>
        <dsp:cNvPr id="0" name=""/>
        <dsp:cNvSpPr/>
      </dsp:nvSpPr>
      <dsp:spPr>
        <a:xfrm>
          <a:off x="7698900" y="735158"/>
          <a:ext cx="163368" cy="163368"/>
        </a:xfrm>
        <a:prstGeom prst="ellipse">
          <a:avLst/>
        </a:prstGeom>
        <a:solidFill>
          <a:schemeClr val="accent3">
            <a:hueOff val="16092900"/>
            <a:satOff val="41"/>
            <a:lumOff val="-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05FD4-557A-8D46-B503-408945AF1DE1}">
      <dsp:nvSpPr>
        <dsp:cNvPr id="0" name=""/>
        <dsp:cNvSpPr/>
      </dsp:nvSpPr>
      <dsp:spPr>
        <a:xfrm>
          <a:off x="8690746" y="980211"/>
          <a:ext cx="1654838" cy="65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rgbClr val="002060"/>
              </a:solidFill>
            </a:rPr>
            <a:t>Udržateľnosť</a:t>
          </a:r>
        </a:p>
      </dsp:txBody>
      <dsp:txXfrm>
        <a:off x="8690746" y="980211"/>
        <a:ext cx="1654838" cy="653474"/>
      </dsp:txXfrm>
    </dsp:sp>
    <dsp:sp modelId="{B83B5021-7094-E64E-AE1E-AE7C85583182}">
      <dsp:nvSpPr>
        <dsp:cNvPr id="0" name=""/>
        <dsp:cNvSpPr/>
      </dsp:nvSpPr>
      <dsp:spPr>
        <a:xfrm>
          <a:off x="9436481" y="735158"/>
          <a:ext cx="163368" cy="163368"/>
        </a:xfrm>
        <a:prstGeom prst="ellipse">
          <a:avLst/>
        </a:prstGeom>
        <a:solidFill>
          <a:schemeClr val="accent3">
            <a:hueOff val="20116124"/>
            <a:satOff val="51"/>
            <a:lumOff val="-6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406-9FC5-ACFE-893D-D4EADEB1A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AF19C-C14B-F137-2DE9-19924590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999-B8D4-1774-9F1B-9F9FE1B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5D5D-2AE2-6F91-D1EB-6DD8FC3C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29E4-3A4E-970A-17A8-1E17D37D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5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DEBC-9F49-FA9D-D13C-DB380A6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0CB13-23E6-D711-450C-A85A0CB9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9BB7B-5C14-76DB-FEA8-3DBC09A9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3CC-29B3-9FDC-C746-D5D65CC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2A12-895F-E9BE-5289-4E0411B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4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17614-2270-537D-8B09-6CB65016A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C98B5-885C-CBB1-A858-76F65F7D2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DAFE-6A83-FB7D-72DF-232EFE2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1CCF-A3CD-506E-3AAE-CAEFA8C1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D9D-25C2-0EDF-A6F4-71946D5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8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D22A-1F6D-0DE5-E04A-DC46635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ADD6F-7C93-3CD3-AC8D-28A78787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6E74-14FC-84D9-4B41-7D9FB0D57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5A7DC-6292-6181-949E-F8BC3FA1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F5C6-EADC-E072-B19B-49BB11DF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8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054-1AE7-534F-0CFE-1F0628A0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EC2A-45C7-131C-0F4A-56E62EB02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A323-2679-E978-8856-2FEBE8F5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1DC2-625E-0477-BF8C-F3CDDCE4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A644-D449-E464-C2DF-F045A518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9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2719-44A3-3EE8-D757-F0E0F96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0DC2-69F2-A056-508C-F5138E71F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2243E-0673-54F2-5B38-DF5D2C73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46B7D-7BAF-8DE9-FB5A-282908B0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99017-BDD7-56C7-43AE-4B86AC78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E7D63-14BF-E333-B350-75DA58E2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2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F72-3970-859F-C268-E9940EF2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7CC6-89B8-3CF3-6973-1B5B71782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50EB0-E35B-DA3D-B6A1-2422B01C6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A15D0-F178-1506-0E61-C8FFDF9BD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CB421-A65A-A7DC-40A7-D8B76F9C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F5675-5329-D2DB-FAFF-700D076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2A97-07D9-5E5C-2A31-3B7D764C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26143-8FEE-0ABD-25C7-C34AF656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3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6EFE-D86C-B076-D4D1-FAD1883E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F3B23-C631-4B62-3211-30222A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A1FB-EA0D-F6A3-A4EB-001AA082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671B7-A902-587D-89D0-ECFB738F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27D49-E5B4-0E67-FCFC-62A04E70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E4B02-DD32-C63F-6FEE-BC36E2EF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5FA8B-18F7-7DDC-74E0-B1C7139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31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D42A-8FC3-F6BE-4CF7-1490DE4F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2BAA-1CCB-696D-D506-5E17470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3C3E7-B970-EF6C-A6D3-6CB81C94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32464-D130-7DA0-050D-B444566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2B3B4-209E-187A-6F86-2F2EAD9F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2A86-6CB1-F027-66AC-8EBFA9D0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6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8F49-A418-C21F-25DC-E4C2E171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78CDE2-0C1B-D3BE-F399-98D983EF45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86322-CA2D-A634-C10E-4F22BCE4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D0DD6-F55F-4437-DEC5-FA602850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46D7-EE7C-E399-6A6B-18237228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1B808-3207-D755-3B0B-E1D8814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5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F45E2-9197-4E34-029A-725ADAC0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CC19E-63FE-1D76-2550-01FD9A6D9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A067-55BA-33CD-E6F2-B24B2D5D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67E9B64-DC09-41C8-9DE3-DA74AF8D2F97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5EAE2-7EF5-FFAA-CD74-AA63C6711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DC1A-2539-3AE9-11EA-B87D22E62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35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5" r:id="rId6"/>
    <p:sldLayoutId id="2147483720" r:id="rId7"/>
    <p:sldLayoutId id="2147483721" r:id="rId8"/>
    <p:sldLayoutId id="2147483722" r:id="rId9"/>
    <p:sldLayoutId id="2147483724" r:id="rId10"/>
    <p:sldLayoutId id="214748372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fondy.gov.sk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ur-lex.europa.eu/legal-content/SK/TXT/?uri=CELEX:32021R1148" TargetMode="External"/><Relationship Id="rId3" Type="http://schemas.openxmlformats.org/officeDocument/2006/relationships/hyperlink" Target="https://eur-lex.europa.eu/legal-content/SK/ALL/?uri=CELEX:32021R1058" TargetMode="External"/><Relationship Id="rId7" Type="http://schemas.openxmlformats.org/officeDocument/2006/relationships/hyperlink" Target="https://eur-lex.europa.eu/legal-content/SK/TXT/?uri=CELEX:32021R1147" TargetMode="External"/><Relationship Id="rId2" Type="http://schemas.openxmlformats.org/officeDocument/2006/relationships/hyperlink" Target="https://eur-lex.europa.eu/legal-content/SK/TXT/?uri=CELEX%3A32021R106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-lex.europa.eu/legal-content/SK/TXT/?uri=CELEX:32021R1139" TargetMode="External"/><Relationship Id="rId5" Type="http://schemas.openxmlformats.org/officeDocument/2006/relationships/hyperlink" Target="https://eur-lex.europa.eu/legal-content/SK/TXT/?uri=CELEX%3A32021R1056" TargetMode="External"/><Relationship Id="rId4" Type="http://schemas.openxmlformats.org/officeDocument/2006/relationships/hyperlink" Target="https://eur-lex.europa.eu/legal-content/SK/TXT/PDF/?uri=CELEX:32021R1057&amp;from=IT" TargetMode="External"/><Relationship Id="rId9" Type="http://schemas.openxmlformats.org/officeDocument/2006/relationships/hyperlink" Target="https://eur-lex.europa.eu/legal-content/SK/TXT/?uri=CELEX:32021R1149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ur-lex.europa.eu/legal-content/SK/TXT/?uri=CELEX%3A32018R1046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hyperlink" Target="https://eur-lex.europa.eu/legal-content/SK/TXT/?uri=CELEX%3A32021R1060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eur-lex.europa.eu/legal-content/SK/TXT/?uri=CELEX%3A32020R2092" TargetMode="Externa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6B3B35-324C-0E4F-9288-7DF50CE9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7419DA9-A1FD-8EEE-5917-3813ADEBD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747" y="4990563"/>
            <a:ext cx="11873252" cy="1334037"/>
          </a:xfrm>
        </p:spPr>
        <p:txBody>
          <a:bodyPr anchor="b">
            <a:normAutofit/>
          </a:bodyPr>
          <a:lstStyle/>
          <a:p>
            <a:pPr algn="just"/>
            <a:r>
              <a:rPr lang="sk-SK" sz="4200" dirty="0">
                <a:solidFill>
                  <a:srgbClr val="002060"/>
                </a:solidFill>
              </a:rPr>
              <a:t>Uplatňovanie podmienenosti Chartou ZPEÚ pri čerpaní fondov Európskej únie</a:t>
            </a:r>
          </a:p>
        </p:txBody>
      </p:sp>
      <p:pic>
        <p:nvPicPr>
          <p:cNvPr id="4" name="Picture 3" descr="Jigsaw Puzzles v plastový obrázkov">
            <a:extLst>
              <a:ext uri="{FF2B5EF4-FFF2-40B4-BE49-F238E27FC236}">
                <a16:creationId xmlns:a16="http://schemas.microsoft.com/office/drawing/2014/main" id="{5F35B59A-80D0-7438-8739-F92A5C03A4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457" b="26127"/>
          <a:stretch/>
        </p:blipFill>
        <p:spPr>
          <a:xfrm>
            <a:off x="20" y="-30470"/>
            <a:ext cx="12191979" cy="4763159"/>
          </a:xfrm>
          <a:custGeom>
            <a:avLst/>
            <a:gdLst/>
            <a:ahLst/>
            <a:cxnLst/>
            <a:rect l="l" t="t" r="r" b="b"/>
            <a:pathLst>
              <a:path w="12191999" h="4763169">
                <a:moveTo>
                  <a:pt x="0" y="0"/>
                </a:moveTo>
                <a:lnTo>
                  <a:pt x="12191999" y="0"/>
                </a:lnTo>
                <a:lnTo>
                  <a:pt x="12191999" y="4083630"/>
                </a:lnTo>
                <a:cubicBezTo>
                  <a:pt x="12191999" y="4458929"/>
                  <a:pt x="11887759" y="4763169"/>
                  <a:pt x="11512459" y="4763169"/>
                </a:cubicBezTo>
                <a:lnTo>
                  <a:pt x="6172519" y="4763169"/>
                </a:lnTo>
                <a:lnTo>
                  <a:pt x="5997087" y="4763169"/>
                </a:lnTo>
                <a:lnTo>
                  <a:pt x="657146" y="4763169"/>
                </a:lnTo>
                <a:cubicBezTo>
                  <a:pt x="375671" y="4763169"/>
                  <a:pt x="134167" y="4592034"/>
                  <a:pt x="31007" y="4348137"/>
                </a:cubicBezTo>
                <a:lnTo>
                  <a:pt x="0" y="424825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1060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F5CE59-DA62-52CB-BD0D-329707586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878398"/>
          </a:xfrm>
        </p:spPr>
        <p:txBody>
          <a:bodyPr/>
          <a:lstStyle/>
          <a:p>
            <a:r>
              <a:rPr lang="sk-SK" dirty="0">
                <a:solidFill>
                  <a:schemeClr val="accent3"/>
                </a:solidFill>
              </a:rPr>
              <a:t>Podmienenosť Chartou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3DF8100-61B2-E02D-179D-9F89BBC12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41600"/>
            <a:ext cx="12014200" cy="5849341"/>
          </a:xfrm>
        </p:spPr>
        <p:txBody>
          <a:bodyPr>
            <a:normAutofit/>
          </a:bodyPr>
          <a:lstStyle/>
          <a:p>
            <a:pPr algn="just"/>
            <a:r>
              <a:rPr lang="sk-SK" sz="2800" b="0" i="0" dirty="0">
                <a:solidFill>
                  <a:srgbClr val="002060"/>
                </a:solidFill>
                <a:effectLst/>
              </a:rPr>
              <a:t>Pri vykonávaní fondov by sa mali dodržiavať </a:t>
            </a:r>
            <a:r>
              <a:rPr lang="sk-SK" sz="2800" b="1" i="0" dirty="0">
                <a:solidFill>
                  <a:srgbClr val="002060"/>
                </a:solidFill>
                <a:effectLst/>
              </a:rPr>
              <a:t>horizontálne princípy </a:t>
            </a:r>
            <a:r>
              <a:rPr lang="sk-SK" sz="2800" b="0" i="0" dirty="0">
                <a:solidFill>
                  <a:srgbClr val="002060"/>
                </a:solidFill>
                <a:effectLst/>
              </a:rPr>
              <a:t>vymedzené v </a:t>
            </a:r>
            <a:r>
              <a:rPr lang="sk-SK" sz="2800" b="1" i="0" dirty="0">
                <a:solidFill>
                  <a:srgbClr val="002060"/>
                </a:solidFill>
                <a:effectLst/>
              </a:rPr>
              <a:t>článku 3 ZEÚ </a:t>
            </a:r>
            <a:r>
              <a:rPr lang="sk-SK" sz="2800" b="0" i="0" dirty="0">
                <a:solidFill>
                  <a:srgbClr val="002060"/>
                </a:solidFill>
                <a:effectLst/>
              </a:rPr>
              <a:t>a v </a:t>
            </a:r>
            <a:r>
              <a:rPr lang="sk-SK" sz="2800" b="1" i="0" dirty="0">
                <a:solidFill>
                  <a:srgbClr val="002060"/>
                </a:solidFill>
                <a:effectLst/>
              </a:rPr>
              <a:t>článku 10 ZFEÚ </a:t>
            </a:r>
            <a:r>
              <a:rPr lang="sk-SK" sz="2800" b="0" i="0" dirty="0">
                <a:solidFill>
                  <a:srgbClr val="002060"/>
                </a:solidFill>
                <a:effectLst/>
              </a:rPr>
              <a:t>vrátane zásad subsidiarity a proporcionality, </a:t>
            </a:r>
            <a:r>
              <a:rPr lang="sk-SK" sz="2800" b="1" i="0" dirty="0">
                <a:solidFill>
                  <a:srgbClr val="002060"/>
                </a:solidFill>
                <a:effectLst/>
              </a:rPr>
              <a:t>berúc do úvahy Chartu základných práv Európskej únie. </a:t>
            </a:r>
          </a:p>
          <a:p>
            <a:pPr algn="just"/>
            <a:endParaRPr lang="sk-SK" sz="2800" b="1" i="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Subjekty zapojené do procesu implementácie fondov EÚ v Programovom období́ 2021-2027 sú povinné zabezpečovať̌ a vykonávať̌ všetky opatrenia potrebné k implementácii Charty EÚ. </a:t>
            </a:r>
            <a:endParaRPr lang="sk-SK" sz="2800" dirty="0">
              <a:solidFill>
                <a:srgbClr val="002060"/>
              </a:solidFill>
            </a:endParaRPr>
          </a:p>
          <a:p>
            <a:pPr algn="just"/>
            <a:endParaRPr lang="sk-SK" sz="2800" b="0" i="0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AA3463E-115E-6F79-9776-C32ECB72F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62A17EC-D006-28D8-3088-10F30B49F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34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Zástupný objekt pre obsah 7">
            <a:extLst>
              <a:ext uri="{FF2B5EF4-FFF2-40B4-BE49-F238E27FC236}">
                <a16:creationId xmlns:a16="http://schemas.microsoft.com/office/drawing/2014/main" id="{1C64C47D-2B7C-2C8E-E448-7E1E9DC4DA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625292"/>
              </p:ext>
            </p:extLst>
          </p:nvPr>
        </p:nvGraphicFramePr>
        <p:xfrm>
          <a:off x="1" y="0"/>
          <a:ext cx="12192000" cy="6789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74CDA50-B7B5-250B-C5AF-C54C6EBC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229B138-FAC4-DA07-BA90-F419734B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18217D2-3FB4-0081-2E4E-A4C719BD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11</a:t>
            </a:fld>
            <a:endParaRPr lang="en-US"/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CCBE00E3-7338-D56F-C869-D5FEDA7BD512}"/>
              </a:ext>
            </a:extLst>
          </p:cNvPr>
          <p:cNvSpPr txBox="1"/>
          <p:nvPr/>
        </p:nvSpPr>
        <p:spPr>
          <a:xfrm>
            <a:off x="0" y="63202"/>
            <a:ext cx="3211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b="1">
                <a:solidFill>
                  <a:srgbClr val="002060"/>
                </a:solidFill>
              </a:rPr>
              <a:t>FONDY EÚ</a:t>
            </a:r>
            <a:endParaRPr lang="en-GB" sz="40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918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C0A29B-9FF7-4DD7-9F09-E82242D70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122238"/>
            <a:ext cx="9956747" cy="802198"/>
          </a:xfrm>
        </p:spPr>
        <p:txBody>
          <a:bodyPr/>
          <a:lstStyle/>
          <a:p>
            <a:r>
              <a:rPr lang="sk-SK" dirty="0">
                <a:solidFill>
                  <a:schemeClr val="accent3"/>
                </a:solidFill>
              </a:rPr>
              <a:t>Charta základných práv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A858400-4C85-C6FE-E92B-AE810C8B7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346201"/>
            <a:ext cx="12014200" cy="5389562"/>
          </a:xfrm>
        </p:spPr>
        <p:txBody>
          <a:bodyPr>
            <a:normAutofit/>
          </a:bodyPr>
          <a:lstStyle/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založená na nedeliteľných a univerzálnych hodnotách ľudskej dôstojnosti, slobody, rovnosti a solidarity. </a:t>
            </a:r>
          </a:p>
          <a:p>
            <a:pPr algn="just"/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Jej účelom je posilniť̌ ochranu základných práv s ohľadom na vývoj spoločnosti, sociálny pokrok, vedecký a technický rozvoj, a to zviditeľnením týchto práv.</a:t>
            </a:r>
          </a:p>
          <a:p>
            <a:pPr algn="just"/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Pri plnení svojich úloh vyplývajúcich z práva EÚ musia vnútroštátne orgány zabezpečiť̌ rešpektovanie práv a zásad zakotvených v Charte:</a:t>
            </a:r>
            <a:endParaRPr lang="sk-SK" sz="2800" dirty="0">
              <a:solidFill>
                <a:srgbClr val="002060"/>
              </a:solidFill>
            </a:endParaRP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E8407F1-BBAB-FD15-021A-56ECDA66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85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C0A29B-9FF7-4DD7-9F09-E82242D70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122238"/>
            <a:ext cx="9956747" cy="802198"/>
          </a:xfrm>
        </p:spPr>
        <p:txBody>
          <a:bodyPr/>
          <a:lstStyle/>
          <a:p>
            <a:r>
              <a:rPr lang="sk-SK" dirty="0">
                <a:solidFill>
                  <a:schemeClr val="accent3"/>
                </a:solidFill>
              </a:rPr>
              <a:t>Charta základných práv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A858400-4C85-C6FE-E92B-AE810C8B7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24436"/>
            <a:ext cx="12014200" cy="58113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2800" dirty="0">
                <a:solidFill>
                  <a:srgbClr val="002060"/>
                </a:solidFill>
                <a:effectLst/>
              </a:rPr>
              <a:t>Najrelevantnejšie práva:</a:t>
            </a: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právo na 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účinný prostriedok nápravy </a:t>
            </a:r>
            <a:r>
              <a:rPr lang="sk-SK" sz="2800" dirty="0">
                <a:solidFill>
                  <a:srgbClr val="002060"/>
                </a:solidFill>
                <a:effectLst/>
              </a:rPr>
              <a:t>a na 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spravodlivý́ proces</a:t>
            </a:r>
            <a:r>
              <a:rPr lang="sk-SK" sz="2800" dirty="0">
                <a:solidFill>
                  <a:srgbClr val="002060"/>
                </a:solidFill>
                <a:effectLst/>
              </a:rPr>
              <a:t>, </a:t>
            </a: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rešpektovanie súkromného a </a:t>
            </a:r>
            <a:r>
              <a:rPr lang="sk-SK" sz="2800" b="1" dirty="0">
                <a:solidFill>
                  <a:srgbClr val="002060"/>
                </a:solidFill>
              </a:rPr>
              <a:t>rodinného života, </a:t>
            </a:r>
            <a:r>
              <a:rPr lang="sk-SK" sz="2800" dirty="0">
                <a:solidFill>
                  <a:srgbClr val="002060"/>
                </a:solidFill>
              </a:rPr>
              <a:t>právo na </a:t>
            </a:r>
            <a:r>
              <a:rPr lang="sk-SK" sz="2800" b="1" dirty="0">
                <a:solidFill>
                  <a:srgbClr val="002060"/>
                </a:solidFill>
              </a:rPr>
              <a:t>ochranu osobných údajov</a:t>
            </a:r>
            <a:r>
              <a:rPr lang="sk-SK" sz="2800" dirty="0">
                <a:solidFill>
                  <a:srgbClr val="002060"/>
                </a:solidFill>
              </a:rPr>
              <a:t>, </a:t>
            </a:r>
            <a:r>
              <a:rPr lang="sk-SK" sz="2800" b="1" dirty="0">
                <a:solidFill>
                  <a:srgbClr val="002060"/>
                </a:solidFill>
              </a:rPr>
              <a:t>sloboda prejavu </a:t>
            </a:r>
            <a:r>
              <a:rPr lang="sk-SK" sz="2800" dirty="0">
                <a:solidFill>
                  <a:srgbClr val="002060"/>
                </a:solidFill>
              </a:rPr>
              <a:t>a právo na </a:t>
            </a:r>
            <a:r>
              <a:rPr lang="sk-SK" sz="2800" b="1" dirty="0">
                <a:solidFill>
                  <a:srgbClr val="002060"/>
                </a:solidFill>
              </a:rPr>
              <a:t>informácie</a:t>
            </a:r>
            <a:r>
              <a:rPr lang="sk-SK" sz="2800" dirty="0">
                <a:solidFill>
                  <a:srgbClr val="002060"/>
                </a:solidFill>
              </a:rPr>
              <a:t>, právo na </a:t>
            </a:r>
            <a:r>
              <a:rPr lang="sk-SK" sz="2800" b="1" dirty="0">
                <a:solidFill>
                  <a:srgbClr val="002060"/>
                </a:solidFill>
              </a:rPr>
              <a:t>vzdelanie</a:t>
            </a:r>
            <a:r>
              <a:rPr lang="sk-SK" sz="2800" dirty="0">
                <a:solidFill>
                  <a:srgbClr val="002060"/>
                </a:solidFill>
              </a:rPr>
              <a:t>, sloboda podnikania, </a:t>
            </a:r>
            <a:r>
              <a:rPr lang="sk-SK" sz="2800" b="1" dirty="0">
                <a:solidFill>
                  <a:srgbClr val="002060"/>
                </a:solidFill>
              </a:rPr>
              <a:t>vlastnícke</a:t>
            </a:r>
            <a:r>
              <a:rPr lang="sk-SK" sz="2800" dirty="0">
                <a:solidFill>
                  <a:srgbClr val="002060"/>
                </a:solidFill>
              </a:rPr>
              <a:t> </a:t>
            </a:r>
            <a:r>
              <a:rPr lang="sk-SK" sz="2800" b="1" dirty="0">
                <a:solidFill>
                  <a:srgbClr val="002060"/>
                </a:solidFill>
              </a:rPr>
              <a:t>právo</a:t>
            </a:r>
            <a:r>
              <a:rPr lang="sk-SK" sz="2800" dirty="0">
                <a:solidFill>
                  <a:srgbClr val="002060"/>
                </a:solidFill>
              </a:rPr>
              <a:t>, ochrana v prípade vysťahovania, vyhostenia alebo </a:t>
            </a:r>
            <a:r>
              <a:rPr lang="sk-SK" sz="2800" b="1" dirty="0" err="1">
                <a:solidFill>
                  <a:srgbClr val="002060"/>
                </a:solidFill>
              </a:rPr>
              <a:t>extradície</a:t>
            </a:r>
            <a:r>
              <a:rPr lang="sk-SK" sz="2800" dirty="0">
                <a:solidFill>
                  <a:srgbClr val="002060"/>
                </a:solidFill>
              </a:rPr>
              <a:t>. </a:t>
            </a:r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b="1" dirty="0">
                <a:solidFill>
                  <a:srgbClr val="002060"/>
                </a:solidFill>
                <a:effectLst/>
              </a:rPr>
              <a:t>rovnosť</a:t>
            </a:r>
            <a:r>
              <a:rPr lang="sk-SK" sz="2800" dirty="0">
                <a:solidFill>
                  <a:srgbClr val="002060"/>
                </a:solidFill>
                <a:effectLst/>
              </a:rPr>
              <a:t>̌ </a:t>
            </a:r>
            <a:r>
              <a:rPr lang="sk-SK" sz="2800" dirty="0">
                <a:solidFill>
                  <a:srgbClr val="002060"/>
                </a:solidFill>
              </a:rPr>
              <a:t>pred zákonom, </a:t>
            </a:r>
            <a:r>
              <a:rPr lang="sk-SK" sz="2800" b="1" dirty="0">
                <a:solidFill>
                  <a:srgbClr val="002060"/>
                </a:solidFill>
              </a:rPr>
              <a:t>nediskriminácia</a:t>
            </a:r>
            <a:r>
              <a:rPr lang="sk-SK" sz="2800" dirty="0">
                <a:solidFill>
                  <a:srgbClr val="002060"/>
                </a:solidFill>
              </a:rPr>
              <a:t>, jazyková́ </a:t>
            </a:r>
            <a:r>
              <a:rPr lang="sk-SK" sz="2800" b="1" dirty="0">
                <a:solidFill>
                  <a:srgbClr val="002060"/>
                </a:solidFill>
              </a:rPr>
              <a:t>rozmanitosť</a:t>
            </a:r>
            <a:r>
              <a:rPr lang="sk-SK" sz="2800" dirty="0">
                <a:solidFill>
                  <a:srgbClr val="002060"/>
                </a:solidFill>
              </a:rPr>
              <a:t>̌,  </a:t>
            </a:r>
            <a:r>
              <a:rPr lang="sk-SK" sz="2800" dirty="0">
                <a:solidFill>
                  <a:srgbClr val="002060"/>
                </a:solidFill>
                <a:effectLst/>
              </a:rPr>
              <a:t>rovnosť̌ mužov a žien, práva 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dieťaťa</a:t>
            </a:r>
            <a:r>
              <a:rPr lang="sk-SK" sz="2800" dirty="0">
                <a:solidFill>
                  <a:srgbClr val="002060"/>
                </a:solidFill>
                <a:effectLst/>
              </a:rPr>
              <a:t>, 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integrácia</a:t>
            </a:r>
            <a:r>
              <a:rPr lang="sk-SK" sz="2800" dirty="0">
                <a:solidFill>
                  <a:srgbClr val="002060"/>
                </a:solidFill>
                <a:effectLst/>
              </a:rPr>
              <a:t> osôb so zdravotným postihnutím </a:t>
            </a: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ochrana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 </a:t>
            </a:r>
            <a:r>
              <a:rPr lang="sk-SK" sz="2800" b="1" dirty="0">
                <a:solidFill>
                  <a:srgbClr val="002060"/>
                </a:solidFill>
              </a:rPr>
              <a:t>životného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 prostredia</a:t>
            </a:r>
            <a:r>
              <a:rPr lang="sk-SK" sz="2800" dirty="0">
                <a:solidFill>
                  <a:srgbClr val="002060"/>
                </a:solidFill>
                <a:effectLst/>
              </a:rPr>
              <a:t>, bezpečné 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pracovné podmienky</a:t>
            </a:r>
            <a:r>
              <a:rPr lang="sk-SK" sz="2800" dirty="0">
                <a:solidFill>
                  <a:srgbClr val="002060"/>
                </a:solidFill>
                <a:effectLst/>
              </a:rPr>
              <a:t>, </a:t>
            </a:r>
            <a:endParaRPr lang="sk-SK" sz="2000" dirty="0">
              <a:solidFill>
                <a:srgbClr val="002060"/>
              </a:solidFill>
            </a:endParaRP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E8407F1-BBAB-FD15-021A-56ECDA66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81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Kde to je upravené?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04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ACDEA5-5F61-28FD-2493-BC46F28A1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95459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Článok 9(1) + 15 CPR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0CA67-58E5-C61E-962A-DD5780EBB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270000"/>
            <a:ext cx="11856533" cy="5587999"/>
          </a:xfrm>
        </p:spPr>
        <p:txBody>
          <a:bodyPr>
            <a:normAutofit/>
          </a:bodyPr>
          <a:lstStyle/>
          <a:p>
            <a:pPr algn="just"/>
            <a:r>
              <a:rPr lang="sk-SK" sz="3200" b="0" i="0" dirty="0">
                <a:solidFill>
                  <a:srgbClr val="002060"/>
                </a:solidFill>
                <a:effectLst/>
              </a:rPr>
              <a:t>Členské štáty a Komisia zabezpečujú </a:t>
            </a:r>
            <a:r>
              <a:rPr lang="sk-SK" sz="3200" b="1" i="0" dirty="0">
                <a:solidFill>
                  <a:srgbClr val="002060"/>
                </a:solidFill>
                <a:effectLst/>
              </a:rPr>
              <a:t>pri implementácii</a:t>
            </a:r>
            <a:r>
              <a:rPr lang="sk-SK" sz="3200" b="0" i="0" dirty="0">
                <a:solidFill>
                  <a:srgbClr val="002060"/>
                </a:solidFill>
                <a:effectLst/>
              </a:rPr>
              <a:t> fondov</a:t>
            </a:r>
          </a:p>
          <a:p>
            <a:pPr lvl="2" algn="just"/>
            <a:r>
              <a:rPr lang="sk-SK" sz="3200" b="1" i="0" dirty="0">
                <a:solidFill>
                  <a:srgbClr val="002060"/>
                </a:solidFill>
                <a:effectLst/>
              </a:rPr>
              <a:t>dodržiavanie</a:t>
            </a:r>
            <a:r>
              <a:rPr lang="sk-SK" sz="3200" i="0" dirty="0">
                <a:solidFill>
                  <a:srgbClr val="002060"/>
                </a:solidFill>
                <a:effectLst/>
              </a:rPr>
              <a:t> základných práv a </a:t>
            </a:r>
          </a:p>
          <a:p>
            <a:pPr lvl="2" algn="just"/>
            <a:r>
              <a:rPr lang="sk-SK" sz="3200" b="1" i="0" dirty="0">
                <a:solidFill>
                  <a:srgbClr val="002060"/>
                </a:solidFill>
                <a:effectLst/>
              </a:rPr>
              <a:t>súlad</a:t>
            </a:r>
            <a:r>
              <a:rPr lang="sk-SK" sz="3200" i="0" dirty="0">
                <a:solidFill>
                  <a:srgbClr val="002060"/>
                </a:solidFill>
                <a:effectLst/>
              </a:rPr>
              <a:t> s Chartou základných práv Európskej únie</a:t>
            </a:r>
          </a:p>
          <a:p>
            <a:pPr algn="just"/>
            <a:r>
              <a:rPr lang="sk-SK" sz="3200" b="1" i="0" dirty="0">
                <a:solidFill>
                  <a:srgbClr val="002060"/>
                </a:solidFill>
                <a:effectLst/>
              </a:rPr>
              <a:t>... počas celého programového obdobia</a:t>
            </a:r>
            <a:r>
              <a:rPr lang="sk-SK" sz="3200" b="0" i="0" dirty="0">
                <a:solidFill>
                  <a:srgbClr val="002060"/>
                </a:solidFill>
                <a:effectLst/>
              </a:rPr>
              <a:t>. </a:t>
            </a:r>
          </a:p>
          <a:p>
            <a:pPr marL="0" indent="0" algn="just">
              <a:buNone/>
            </a:pPr>
            <a:endParaRPr lang="sk-SK" sz="40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32AEC23-B1EF-F2F0-204F-897598FF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33B4E21-BF1B-8ED3-921B-475BAE9B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606F7C-1EAD-D241-8D0A-6FA18B45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0CE34D7-ADBE-1A19-35EC-6BB87F39CA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045862"/>
              </p:ext>
            </p:extLst>
          </p:nvPr>
        </p:nvGraphicFramePr>
        <p:xfrm>
          <a:off x="335466" y="5156200"/>
          <a:ext cx="11498253" cy="1633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1497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ACDEA5-5F61-28FD-2493-BC46F28A1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95459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Článok 15(6) CPR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0CA67-58E5-C61E-962A-DD5780EBB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270000"/>
            <a:ext cx="11297733" cy="5587999"/>
          </a:xfrm>
        </p:spPr>
        <p:txBody>
          <a:bodyPr>
            <a:normAutofit/>
          </a:bodyPr>
          <a:lstStyle/>
          <a:p>
            <a:pPr algn="just"/>
            <a:r>
              <a:rPr lang="sk-SK" sz="3600" b="0" i="0" dirty="0">
                <a:solidFill>
                  <a:srgbClr val="002060"/>
                </a:solidFill>
                <a:effectLst/>
              </a:rPr>
              <a:t>Ak Komisia dospeje k záveru, že </a:t>
            </a:r>
            <a:r>
              <a:rPr lang="sk-SK" sz="3600" b="1" i="0" dirty="0">
                <a:solidFill>
                  <a:srgbClr val="002060"/>
                </a:solidFill>
                <a:effectLst/>
              </a:rPr>
              <a:t>nesplnenie ZP </a:t>
            </a:r>
            <a:r>
              <a:rPr lang="sk-SK" sz="3600" i="0" dirty="0">
                <a:solidFill>
                  <a:srgbClr val="002060"/>
                </a:solidFill>
                <a:effectLst/>
              </a:rPr>
              <a:t>(nesúlad s Chartou)</a:t>
            </a:r>
            <a:r>
              <a:rPr lang="sk-SK" sz="3600" b="1" i="0" dirty="0">
                <a:solidFill>
                  <a:srgbClr val="002060"/>
                </a:solidFill>
                <a:effectLst/>
              </a:rPr>
              <a:t> pretrváva</a:t>
            </a:r>
            <a:r>
              <a:rPr lang="sk-SK" sz="3600" b="0" i="0" dirty="0">
                <a:solidFill>
                  <a:srgbClr val="002060"/>
                </a:solidFill>
                <a:effectLst/>
              </a:rPr>
              <a:t>,  </a:t>
            </a:r>
          </a:p>
          <a:p>
            <a:pPr lvl="4" algn="just"/>
            <a:r>
              <a:rPr lang="sk-SK" sz="3000" b="0" i="0" dirty="0">
                <a:solidFill>
                  <a:srgbClr val="002060"/>
                </a:solidFill>
                <a:effectLst/>
              </a:rPr>
              <a:t>štátu síce môžu </a:t>
            </a:r>
            <a:r>
              <a:rPr lang="sk-SK" sz="3000" i="0" dirty="0">
                <a:solidFill>
                  <a:srgbClr val="002060"/>
                </a:solidFill>
                <a:effectLst/>
              </a:rPr>
              <a:t>výdavky týkajúce sa príslušného špecifického cieľa zahrnúť do žiadostí o platbu, ale </a:t>
            </a:r>
          </a:p>
          <a:p>
            <a:pPr algn="just"/>
            <a:r>
              <a:rPr lang="sk-SK" sz="3600" b="1" i="0" dirty="0">
                <a:solidFill>
                  <a:srgbClr val="002060"/>
                </a:solidFill>
                <a:effectLst/>
              </a:rPr>
              <a:t>Komisia ich nerefunduje</a:t>
            </a:r>
            <a:r>
              <a:rPr lang="sk-SK" sz="3600" b="0" i="0" dirty="0">
                <a:solidFill>
                  <a:srgbClr val="002060"/>
                </a:solidFill>
                <a:effectLst/>
              </a:rPr>
              <a:t>, </a:t>
            </a:r>
          </a:p>
          <a:p>
            <a:pPr lvl="4" algn="just"/>
            <a:r>
              <a:rPr lang="sk-SK" sz="3000" b="0" i="0" dirty="0">
                <a:solidFill>
                  <a:srgbClr val="002060"/>
                </a:solidFill>
                <a:effectLst/>
              </a:rPr>
              <a:t>kým Komisia neinformuje členský štát o splnení základnej podmienky.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32AEC23-B1EF-F2F0-204F-897598FF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33B4E21-BF1B-8ED3-921B-475BAE9B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606F7C-1EAD-D241-8D0A-6FA18B45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72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ACDEA5-5F61-28FD-2493-BC46F28A1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954598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2060"/>
                </a:solidFill>
              </a:rPr>
              <a:t>Príloha III CPR ⇢ ú</a:t>
            </a:r>
            <a:r>
              <a:rPr lang="sk-SK" sz="4400" b="1" i="0" dirty="0">
                <a:solidFill>
                  <a:srgbClr val="002060"/>
                </a:solidFill>
                <a:effectLst/>
              </a:rPr>
              <a:t>činné mechanizmy 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0CA67-58E5-C61E-962A-DD5780EBB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270000"/>
            <a:ext cx="11633200" cy="5587999"/>
          </a:xfrm>
        </p:spPr>
        <p:txBody>
          <a:bodyPr>
            <a:normAutofit/>
          </a:bodyPr>
          <a:lstStyle/>
          <a:p>
            <a:pPr algn="just"/>
            <a:r>
              <a:rPr lang="sk-SK" sz="3600" b="1" i="0" dirty="0">
                <a:solidFill>
                  <a:srgbClr val="002060"/>
                </a:solidFill>
                <a:effectLst/>
              </a:rPr>
              <a:t>Preventívne opatrenia </a:t>
            </a:r>
          </a:p>
          <a:p>
            <a:pPr lvl="2" algn="just"/>
            <a:r>
              <a:rPr lang="sk-SK" sz="3200" b="0" i="0" dirty="0">
                <a:solidFill>
                  <a:srgbClr val="002060"/>
                </a:solidFill>
                <a:effectLst/>
              </a:rPr>
              <a:t>na zabezpečenie </a:t>
            </a:r>
            <a:r>
              <a:rPr lang="sk-SK" sz="3200" b="1" i="0" dirty="0">
                <a:solidFill>
                  <a:srgbClr val="002060"/>
                </a:solidFill>
                <a:effectLst/>
              </a:rPr>
              <a:t>súladu programov </a:t>
            </a:r>
            <a:r>
              <a:rPr lang="sk-SK" sz="3200" b="0" i="0" dirty="0">
                <a:solidFill>
                  <a:srgbClr val="002060"/>
                </a:solidFill>
                <a:effectLst/>
              </a:rPr>
              <a:t>a ich vykonanie s príslušnými ustanoveniami Charty.</a:t>
            </a:r>
          </a:p>
          <a:p>
            <a:pPr lvl="4" algn="just"/>
            <a:r>
              <a:rPr lang="sk-SK" sz="2000" dirty="0">
                <a:solidFill>
                  <a:srgbClr val="002060"/>
                </a:solidFill>
                <a:effectLst/>
              </a:rPr>
              <a:t>postavenie a úlohy subjektov podieľajúcich sa na zabezpečovaní súladu programov s Chartou</a:t>
            </a:r>
          </a:p>
          <a:p>
            <a:pPr lvl="4" algn="just"/>
            <a:r>
              <a:rPr lang="sk-SK" sz="2000" dirty="0">
                <a:solidFill>
                  <a:srgbClr val="002060"/>
                </a:solidFill>
              </a:rPr>
              <a:t>ako sa súlad s Chartou bude kontrolovať počas celého plnenia programov?</a:t>
            </a:r>
            <a:endParaRPr lang="sk-SK" sz="2000" dirty="0">
              <a:solidFill>
                <a:srgbClr val="002060"/>
              </a:solidFill>
              <a:effectLst/>
            </a:endParaRPr>
          </a:p>
          <a:p>
            <a:pPr lvl="2" algn="just"/>
            <a:endParaRPr lang="sk-SK" sz="3200" b="0" i="0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32AEC23-B1EF-F2F0-204F-897598FF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33B4E21-BF1B-8ED3-921B-475BAE9B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606F7C-1EAD-D241-8D0A-6FA18B45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77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ACDEA5-5F61-28FD-2493-BC46F28A1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954598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2060"/>
                </a:solidFill>
              </a:rPr>
              <a:t>Príloha III CPR ⇢ ú</a:t>
            </a:r>
            <a:r>
              <a:rPr lang="sk-SK" sz="4400" b="1" i="0" dirty="0">
                <a:solidFill>
                  <a:srgbClr val="002060"/>
                </a:solidFill>
                <a:effectLst/>
              </a:rPr>
              <a:t>činné mechanizmy 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0CA67-58E5-C61E-962A-DD5780EBB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270000"/>
            <a:ext cx="11633200" cy="5587999"/>
          </a:xfrm>
        </p:spPr>
        <p:txBody>
          <a:bodyPr>
            <a:normAutofit/>
          </a:bodyPr>
          <a:lstStyle/>
          <a:p>
            <a:pPr algn="just"/>
            <a:r>
              <a:rPr lang="sk-SK" sz="3600" b="1" i="0" dirty="0">
                <a:solidFill>
                  <a:srgbClr val="002060"/>
                </a:solidFill>
                <a:effectLst/>
              </a:rPr>
              <a:t>Následná kontrola</a:t>
            </a:r>
          </a:p>
          <a:p>
            <a:pPr lvl="2" algn="just"/>
            <a:r>
              <a:rPr lang="sk-SK" sz="3200" b="0" i="0" dirty="0">
                <a:solidFill>
                  <a:srgbClr val="002060"/>
                </a:solidFill>
                <a:effectLst/>
              </a:rPr>
              <a:t>správy monitorovaciemu výboru týkajúcich sa prípadov nesúladu operácií podporovaných z fondov s Chartou </a:t>
            </a:r>
          </a:p>
          <a:p>
            <a:pPr lvl="2" algn="just"/>
            <a:r>
              <a:rPr lang="sk-SK" sz="3200" b="0" i="0" dirty="0">
                <a:solidFill>
                  <a:srgbClr val="002060"/>
                </a:solidFill>
                <a:effectLst/>
              </a:rPr>
              <a:t>sťažnosti týkajúce sa nedodržiavania Charty </a:t>
            </a:r>
          </a:p>
          <a:p>
            <a:pPr lvl="4" algn="just"/>
            <a:r>
              <a:rPr lang="sk-SK" sz="2000" dirty="0">
                <a:solidFill>
                  <a:srgbClr val="002060"/>
                </a:solidFill>
              </a:rPr>
              <a:t>Ako a s akou frekvenciou sa budú hlásiť monitorovaciemu výboru?</a:t>
            </a:r>
          </a:p>
          <a:p>
            <a:pPr lvl="4" algn="just"/>
            <a:r>
              <a:rPr lang="sk-SK" sz="2000" b="0" i="0" dirty="0">
                <a:solidFill>
                  <a:srgbClr val="002060"/>
                </a:solidFill>
                <a:effectLst/>
              </a:rPr>
              <a:t>Aké nápravné opatrenia boli prijaté?</a:t>
            </a:r>
          </a:p>
          <a:p>
            <a:pPr lvl="4" algn="just"/>
            <a:r>
              <a:rPr lang="sk-SK" sz="2000" dirty="0">
                <a:solidFill>
                  <a:srgbClr val="002060"/>
                </a:solidFill>
              </a:rPr>
              <a:t>Čo sa vykoná na predchádzanie takýmto prípadom?</a:t>
            </a:r>
            <a:endParaRPr lang="sk-SK" sz="2000" b="0" i="0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32AEC23-B1EF-F2F0-204F-897598FF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33B4E21-BF1B-8ED3-921B-475BAE9B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606F7C-1EAD-D241-8D0A-6FA18B45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22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Kto za to zodpovedá?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4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7C0A2F-B8A7-D4B8-2743-AD2233C6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37" y="1886035"/>
            <a:ext cx="10810463" cy="4904905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>
                <a:solidFill>
                  <a:srgbClr val="002060"/>
                </a:solidFill>
              </a:rPr>
              <a:t>Uplatňovanie podmienenosti </a:t>
            </a:r>
            <a:br>
              <a:rPr lang="sk-SK" dirty="0">
                <a:solidFill>
                  <a:srgbClr val="002060"/>
                </a:solidFill>
              </a:rPr>
            </a:br>
            <a:r>
              <a:rPr lang="sk-SK" dirty="0">
                <a:solidFill>
                  <a:srgbClr val="002060"/>
                </a:solidFill>
              </a:rPr>
              <a:t>Chartou základných práv EÚ </a:t>
            </a:r>
            <a:br>
              <a:rPr lang="sk-SK" dirty="0">
                <a:solidFill>
                  <a:srgbClr val="002060"/>
                </a:solidFill>
              </a:rPr>
            </a:br>
            <a:r>
              <a:rPr lang="sk-SK" dirty="0">
                <a:solidFill>
                  <a:srgbClr val="002060"/>
                </a:solidFill>
              </a:rPr>
              <a:t>pri čerpaní fondov Európskej únie</a:t>
            </a:r>
            <a:br>
              <a:rPr lang="sk-SK" dirty="0">
                <a:solidFill>
                  <a:srgbClr val="002060"/>
                </a:solidFill>
              </a:rPr>
            </a:br>
            <a:br>
              <a:rPr lang="sk-SK" sz="3600" dirty="0">
                <a:solidFill>
                  <a:srgbClr val="002060"/>
                </a:solidFill>
              </a:rPr>
            </a:br>
            <a:r>
              <a:rPr lang="sk-SK" sz="3600" b="0" i="1" dirty="0">
                <a:solidFill>
                  <a:srgbClr val="002060"/>
                </a:solidFill>
              </a:rPr>
              <a:t>workshop</a:t>
            </a:r>
            <a:br>
              <a:rPr lang="sk-SK" dirty="0">
                <a:solidFill>
                  <a:srgbClr val="002060"/>
                </a:solidFill>
              </a:rPr>
            </a:br>
            <a:br>
              <a:rPr lang="sk-SK" dirty="0">
                <a:solidFill>
                  <a:srgbClr val="002060"/>
                </a:solidFill>
              </a:rPr>
            </a:br>
            <a:r>
              <a:rPr lang="sk-SK" sz="3100" b="0" dirty="0">
                <a:solidFill>
                  <a:srgbClr val="002060"/>
                </a:solidFill>
              </a:rPr>
              <a:t>30. október 2023</a:t>
            </a:r>
            <a:br>
              <a:rPr lang="sk-SK" sz="3100" b="0" dirty="0">
                <a:solidFill>
                  <a:srgbClr val="002060"/>
                </a:solidFill>
              </a:rPr>
            </a:br>
            <a:r>
              <a:rPr lang="sk-SK" sz="3100" b="0" dirty="0">
                <a:solidFill>
                  <a:srgbClr val="002060"/>
                </a:solidFill>
              </a:rPr>
              <a:t>Bratislava</a:t>
            </a:r>
            <a:br>
              <a:rPr lang="sk-SK" sz="3100" b="0" dirty="0">
                <a:solidFill>
                  <a:srgbClr val="002060"/>
                </a:solidFill>
              </a:rPr>
            </a:br>
            <a:br>
              <a:rPr lang="sk-SK" sz="3100" b="0" dirty="0">
                <a:solidFill>
                  <a:srgbClr val="002060"/>
                </a:solidFill>
              </a:rPr>
            </a:br>
            <a:r>
              <a:rPr lang="sk-SK" sz="2200" b="0" dirty="0">
                <a:solidFill>
                  <a:srgbClr val="002060"/>
                </a:solidFill>
              </a:rPr>
              <a:t>Hana Kováčiková</a:t>
            </a:r>
            <a:endParaRPr lang="sk-SK" b="0" dirty="0">
              <a:solidFill>
                <a:srgbClr val="002060"/>
              </a:solidFill>
            </a:endParaRP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B9D233B-DF1E-1FED-C016-D5780F3E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 dirty="0"/>
          </a:p>
        </p:txBody>
      </p:sp>
      <p:pic>
        <p:nvPicPr>
          <p:cNvPr id="12" name="Zástupný objekt pre obsah 11">
            <a:extLst>
              <a:ext uri="{FF2B5EF4-FFF2-40B4-BE49-F238E27FC236}">
                <a16:creationId xmlns:a16="http://schemas.microsoft.com/office/drawing/2014/main" id="{53DD6EF7-E074-04FF-240B-75357683E1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auto">
          <a:xfrm>
            <a:off x="340137" y="196912"/>
            <a:ext cx="4332287" cy="1121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659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Kto za to zodpovedá?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1833719" cy="5451774"/>
          </a:xfrm>
        </p:spPr>
        <p:txBody>
          <a:bodyPr>
            <a:normAutofit/>
          </a:bodyPr>
          <a:lstStyle/>
          <a:p>
            <a:pPr algn="just"/>
            <a:r>
              <a:rPr lang="sk-SK" sz="3600" dirty="0">
                <a:solidFill>
                  <a:srgbClr val="002060"/>
                </a:solidFill>
              </a:rPr>
              <a:t>CKO – MIRRI</a:t>
            </a:r>
          </a:p>
          <a:p>
            <a:pPr algn="just"/>
            <a:endParaRPr lang="sk-SK" sz="3600" dirty="0">
              <a:solidFill>
                <a:srgbClr val="002060"/>
              </a:solidFill>
            </a:endParaRPr>
          </a:p>
          <a:p>
            <a:pPr algn="just"/>
            <a:r>
              <a:rPr lang="sk-SK" sz="3600" dirty="0">
                <a:solidFill>
                  <a:srgbClr val="002060"/>
                </a:solidFill>
              </a:rPr>
              <a:t>Riadiace orgány</a:t>
            </a:r>
          </a:p>
          <a:p>
            <a:pPr algn="just"/>
            <a:endParaRPr lang="sk-SK" sz="3600" dirty="0">
              <a:solidFill>
                <a:srgbClr val="002060"/>
              </a:solidFill>
            </a:endParaRPr>
          </a:p>
          <a:p>
            <a:pPr algn="just"/>
            <a:r>
              <a:rPr lang="sk-SK" sz="3600" dirty="0">
                <a:solidFill>
                  <a:srgbClr val="002060"/>
                </a:solidFill>
              </a:rPr>
              <a:t>Gestori</a:t>
            </a:r>
          </a:p>
          <a:p>
            <a:pPr algn="just"/>
            <a:endParaRPr lang="sk-SK" sz="3600" dirty="0">
              <a:solidFill>
                <a:srgbClr val="002060"/>
              </a:solidFill>
            </a:endParaRPr>
          </a:p>
          <a:p>
            <a:pPr algn="just"/>
            <a:r>
              <a:rPr lang="sk-SK" sz="3600" dirty="0">
                <a:solidFill>
                  <a:srgbClr val="002060"/>
                </a:solidFill>
              </a:rPr>
              <a:t>Monitorovací výbor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2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705FAF0-C4EB-793E-D3DE-1FAF60B26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60401"/>
            <a:ext cx="11833719" cy="5763306"/>
          </a:xfrm>
        </p:spPr>
        <p:txBody>
          <a:bodyPr>
            <a:normAutofit/>
          </a:bodyPr>
          <a:lstStyle/>
          <a:p>
            <a:pPr algn="just"/>
            <a:r>
              <a:rPr lang="sk-SK" sz="3600" b="1" dirty="0">
                <a:solidFill>
                  <a:srgbClr val="002060"/>
                </a:solidFill>
                <a:effectLst/>
              </a:rPr>
              <a:t>Cieľom koordinácie </a:t>
            </a:r>
            <a:r>
              <a:rPr lang="sk-SK" sz="3600" dirty="0">
                <a:solidFill>
                  <a:srgbClr val="002060"/>
                </a:solidFill>
                <a:effectLst/>
              </a:rPr>
              <a:t>na národnej úrovni je </a:t>
            </a:r>
            <a:r>
              <a:rPr lang="sk-SK" sz="3600" b="1" dirty="0">
                <a:solidFill>
                  <a:srgbClr val="002060"/>
                </a:solidFill>
                <a:effectLst/>
              </a:rPr>
              <a:t>zabezpečiť̌ súčinnosť</a:t>
            </a:r>
            <a:r>
              <a:rPr lang="sk-SK" sz="3600" dirty="0">
                <a:solidFill>
                  <a:srgbClr val="002060"/>
                </a:solidFill>
                <a:effectLst/>
              </a:rPr>
              <a:t>̌ a spoluprácu CKO, gestorov plnenia základných podmienok, RO a MV tak, </a:t>
            </a:r>
          </a:p>
          <a:p>
            <a:pPr lvl="2" algn="just"/>
            <a:r>
              <a:rPr lang="sk-SK" sz="3600" dirty="0">
                <a:solidFill>
                  <a:srgbClr val="002060"/>
                </a:solidFill>
                <a:effectLst/>
              </a:rPr>
              <a:t>aby všetky základné podmienky boli splnené, </a:t>
            </a:r>
          </a:p>
          <a:p>
            <a:pPr lvl="2" algn="just"/>
            <a:r>
              <a:rPr lang="sk-SK" sz="3600" dirty="0">
                <a:solidFill>
                  <a:srgbClr val="002060"/>
                </a:solidFill>
                <a:effectLst/>
              </a:rPr>
              <a:t>uplatňovali sa počas celého programového obdobia, </a:t>
            </a:r>
          </a:p>
          <a:p>
            <a:pPr lvl="2" algn="just"/>
            <a:r>
              <a:rPr lang="sk-SK" sz="3600" dirty="0">
                <a:solidFill>
                  <a:srgbClr val="002060"/>
                </a:solidFill>
                <a:effectLst/>
              </a:rPr>
              <a:t>napomáhali úspešnej implementácii fondov v SR. </a:t>
            </a:r>
            <a:endParaRPr lang="sk-SK" sz="3600" dirty="0">
              <a:solidFill>
                <a:srgbClr val="002060"/>
              </a:solidFill>
            </a:endParaRP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701D066-8255-348B-EC6A-38476B9C8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4197B8A-F8E0-647C-6D69-33A4FACE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823AB57-AD15-E2BC-E404-1AD362C6C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15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>
            <a:normAutofit/>
          </a:bodyPr>
          <a:lstStyle/>
          <a:p>
            <a:r>
              <a:rPr lang="sk-SK" sz="4400" b="1" dirty="0">
                <a:solidFill>
                  <a:srgbClr val="002060"/>
                </a:solidFill>
              </a:rPr>
              <a:t>CKO – MIRRI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1833719" cy="5451774"/>
          </a:xfrm>
        </p:spPr>
        <p:txBody>
          <a:bodyPr>
            <a:normAutofit/>
          </a:bodyPr>
          <a:lstStyle/>
          <a:p>
            <a:pPr algn="just"/>
            <a:r>
              <a:rPr lang="sk-SK" sz="3600" b="1" i="0" dirty="0">
                <a:solidFill>
                  <a:srgbClr val="002060"/>
                </a:solidFill>
                <a:effectLst/>
              </a:rPr>
              <a:t>koordinuje</a:t>
            </a:r>
            <a:r>
              <a:rPr lang="sk-SK" sz="3600" b="0" i="0" dirty="0">
                <a:solidFill>
                  <a:srgbClr val="002060"/>
                </a:solidFill>
                <a:effectLst/>
              </a:rPr>
              <a:t> </a:t>
            </a:r>
            <a:r>
              <a:rPr lang="sk-SK" sz="3600" b="1" i="0" dirty="0">
                <a:solidFill>
                  <a:srgbClr val="002060"/>
                </a:solidFill>
                <a:effectLst/>
              </a:rPr>
              <a:t>proces vyhodnocovania </a:t>
            </a:r>
            <a:r>
              <a:rPr lang="sk-SK" sz="3600" b="0" i="0" dirty="0">
                <a:solidFill>
                  <a:srgbClr val="002060"/>
                </a:solidFill>
                <a:effectLst/>
              </a:rPr>
              <a:t>plnenia ZP v súvislosti s realizáciou PD a programov</a:t>
            </a:r>
            <a:endParaRPr lang="sk-SK" sz="3600" dirty="0">
              <a:solidFill>
                <a:srgbClr val="002060"/>
              </a:solidFill>
            </a:endParaRPr>
          </a:p>
          <a:p>
            <a:pPr lvl="2" algn="just"/>
            <a:r>
              <a:rPr lang="sk-SK" sz="3000" dirty="0">
                <a:solidFill>
                  <a:srgbClr val="002060"/>
                </a:solidFill>
                <a:effectLst/>
              </a:rPr>
              <a:t>Informácia Komisii o splnení/nesplnení základnej podmienky v každom programe spolu s odôvodnením</a:t>
            </a:r>
          </a:p>
          <a:p>
            <a:pPr lvl="2" algn="just"/>
            <a:r>
              <a:rPr lang="sk-SK" sz="3000" dirty="0">
                <a:solidFill>
                  <a:srgbClr val="002060"/>
                </a:solidFill>
              </a:rPr>
              <a:t>Komunikácia s gestormi plnenia základných podmienok</a:t>
            </a:r>
          </a:p>
          <a:p>
            <a:pPr lvl="2" algn="just"/>
            <a:r>
              <a:rPr lang="sk-SK" sz="3000" dirty="0">
                <a:solidFill>
                  <a:srgbClr val="002060"/>
                </a:solidFill>
                <a:effectLst/>
              </a:rPr>
              <a:t>Evidencia a vyhodno</a:t>
            </a:r>
            <a:r>
              <a:rPr lang="sk-SK" sz="3000" dirty="0">
                <a:solidFill>
                  <a:srgbClr val="002060"/>
                </a:solidFill>
              </a:rPr>
              <a:t>covanie stavu/zmeny plnenia základných podmienok</a:t>
            </a:r>
            <a:endParaRPr lang="sk-SK" sz="3000" dirty="0">
              <a:solidFill>
                <a:srgbClr val="002060"/>
              </a:solidFill>
              <a:effectLst/>
            </a:endParaRPr>
          </a:p>
          <a:p>
            <a:pPr algn="just"/>
            <a:endParaRPr lang="sk-SK" sz="3600" dirty="0">
              <a:solidFill>
                <a:srgbClr val="002060"/>
              </a:solidFill>
            </a:endParaRP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3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/>
          <a:lstStyle/>
          <a:p>
            <a:pPr algn="just"/>
            <a:r>
              <a:rPr lang="sk-SK" sz="4400" b="1" dirty="0">
                <a:solidFill>
                  <a:srgbClr val="002060"/>
                </a:solidFill>
              </a:rPr>
              <a:t>Riadiaci orgán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1833719" cy="5451774"/>
          </a:xfrm>
        </p:spPr>
        <p:txBody>
          <a:bodyPr>
            <a:normAutofit/>
          </a:bodyPr>
          <a:lstStyle/>
          <a:p>
            <a:pPr algn="just"/>
            <a:r>
              <a:rPr lang="sk-SK" sz="3000" b="0" i="0" dirty="0">
                <a:solidFill>
                  <a:srgbClr val="002060"/>
                </a:solidFill>
                <a:effectLst/>
              </a:rPr>
              <a:t>stanovuje a uplatňuje na výber operácií kritériá a postupy, ktoré sú</a:t>
            </a:r>
          </a:p>
          <a:p>
            <a:pPr lvl="2" algn="just"/>
            <a:r>
              <a:rPr lang="sk-SK" sz="2600" b="0" i="0" dirty="0">
                <a:solidFill>
                  <a:srgbClr val="002060"/>
                </a:solidFill>
                <a:effectLst/>
              </a:rPr>
              <a:t>nediskriminačné, </a:t>
            </a:r>
          </a:p>
          <a:p>
            <a:pPr lvl="2" algn="just"/>
            <a:r>
              <a:rPr lang="sk-SK" sz="2600" b="0" i="0" dirty="0">
                <a:solidFill>
                  <a:srgbClr val="002060"/>
                </a:solidFill>
                <a:effectLst/>
              </a:rPr>
              <a:t>transparentné, </a:t>
            </a:r>
          </a:p>
          <a:p>
            <a:pPr lvl="2" algn="just"/>
            <a:r>
              <a:rPr lang="sk-SK" sz="2600" b="0" i="0" dirty="0">
                <a:solidFill>
                  <a:srgbClr val="002060"/>
                </a:solidFill>
                <a:effectLst/>
              </a:rPr>
              <a:t>zabezpečujú prístupnosť pre osoby so zdravotným postihnutím, </a:t>
            </a:r>
          </a:p>
          <a:p>
            <a:pPr lvl="2" algn="just"/>
            <a:r>
              <a:rPr lang="sk-SK" sz="2600" b="0" i="0" dirty="0">
                <a:solidFill>
                  <a:srgbClr val="002060"/>
                </a:solidFill>
                <a:effectLst/>
              </a:rPr>
              <a:t>zabezpečujú rodovú rovnosť a </a:t>
            </a:r>
          </a:p>
          <a:p>
            <a:pPr lvl="2" algn="just"/>
            <a:r>
              <a:rPr lang="sk-SK" sz="2600" b="0" i="0" dirty="0">
                <a:solidFill>
                  <a:srgbClr val="002060"/>
                </a:solidFill>
                <a:effectLst/>
              </a:rPr>
              <a:t>zohľadňujú Chartu základných práv Európskej únie, </a:t>
            </a:r>
          </a:p>
          <a:p>
            <a:pPr lvl="2" algn="just"/>
            <a:r>
              <a:rPr lang="sk-SK" sz="2600" b="0" i="0" dirty="0">
                <a:solidFill>
                  <a:srgbClr val="002060"/>
                </a:solidFill>
                <a:effectLst/>
              </a:rPr>
              <a:t>zohľadňujú zásady udržateľného rozvoja a politiky Únie v oblasti životného prostredia</a:t>
            </a: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27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/>
          <a:lstStyle/>
          <a:p>
            <a:r>
              <a:rPr lang="sk-SK" sz="4400" b="1" dirty="0">
                <a:solidFill>
                  <a:srgbClr val="002060"/>
                </a:solidFill>
              </a:rPr>
              <a:t>Gestori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1833719" cy="5451774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musia zabezpečiť, aby vybrané projekty boli v súlade  s príslušnými stratégiami a plánovacími dokumentmi stanovenými na plnenie základnej podmienky</a:t>
            </a:r>
          </a:p>
          <a:p>
            <a:pPr lvl="2" algn="just"/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poskytujú súčinnosť CKO pri koordinácii na národnej úrovni</a:t>
            </a:r>
          </a:p>
          <a:p>
            <a:pPr algn="just"/>
            <a:endParaRPr lang="sk-SK" sz="3000" dirty="0">
              <a:solidFill>
                <a:srgbClr val="002060"/>
              </a:solidFill>
            </a:endParaRPr>
          </a:p>
          <a:p>
            <a:pPr algn="just"/>
            <a:r>
              <a:rPr lang="sk-SK" sz="3600" b="1" dirty="0">
                <a:solidFill>
                  <a:srgbClr val="002060"/>
                </a:solidFill>
              </a:rPr>
              <a:t>Gestor pre Chartu = MPSVR</a:t>
            </a:r>
          </a:p>
          <a:p>
            <a:pPr lvl="2" algn="just"/>
            <a:r>
              <a:rPr lang="sk-SK" sz="3200" b="1" dirty="0">
                <a:solidFill>
                  <a:srgbClr val="002060"/>
                </a:solidFill>
              </a:rPr>
              <a:t>Odbor horizontálnych princípov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10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>
            <a:normAutofit/>
          </a:bodyPr>
          <a:lstStyle/>
          <a:p>
            <a:r>
              <a:rPr lang="sk-SK" sz="4400" b="1" dirty="0">
                <a:solidFill>
                  <a:srgbClr val="002060"/>
                </a:solidFill>
              </a:rPr>
              <a:t>Odbor horizontálnych princípov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451774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sz="3200" b="1" dirty="0">
                <a:solidFill>
                  <a:srgbClr val="002060"/>
                </a:solidFill>
              </a:rPr>
              <a:t>Definuje podmienky </a:t>
            </a:r>
            <a:r>
              <a:rPr lang="sk-SK" sz="3200" dirty="0">
                <a:solidFill>
                  <a:srgbClr val="002060"/>
                </a:solidFill>
              </a:rPr>
              <a:t>poskytnutia NFP v súvislosti so </a:t>
            </a: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zabezpečením aplikovania dodržiavania Charty</a:t>
            </a: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spôsobu overovania dodržiavania Charty</a:t>
            </a: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Kontroly dodržiavania Charty</a:t>
            </a:r>
          </a:p>
          <a:p>
            <a:pPr algn="just"/>
            <a:endParaRPr lang="sk-SK" sz="3200" b="1" dirty="0">
              <a:solidFill>
                <a:srgbClr val="002060"/>
              </a:solidFill>
            </a:endParaRPr>
          </a:p>
          <a:p>
            <a:pPr algn="just"/>
            <a:r>
              <a:rPr lang="sk-SK" sz="3200" b="1" dirty="0">
                <a:solidFill>
                  <a:srgbClr val="002060"/>
                </a:solidFill>
              </a:rPr>
              <a:t>Metodicky usmerňuje </a:t>
            </a:r>
            <a:r>
              <a:rPr lang="sk-SK" sz="3200" dirty="0">
                <a:solidFill>
                  <a:srgbClr val="002060"/>
                </a:solidFill>
              </a:rPr>
              <a:t>subjekty implementácie EF</a:t>
            </a:r>
          </a:p>
          <a:p>
            <a:pPr algn="just"/>
            <a:endParaRPr lang="sk-SK" sz="3200" b="1" dirty="0">
              <a:solidFill>
                <a:srgbClr val="002060"/>
              </a:solidFill>
            </a:endParaRPr>
          </a:p>
          <a:p>
            <a:pPr algn="just"/>
            <a:r>
              <a:rPr lang="sk-SK" sz="3200" b="1" dirty="0">
                <a:solidFill>
                  <a:srgbClr val="002060"/>
                </a:solidFill>
              </a:rPr>
              <a:t>Vstupuje do procesov </a:t>
            </a:r>
            <a:r>
              <a:rPr lang="sk-SK" sz="3200" dirty="0">
                <a:solidFill>
                  <a:srgbClr val="002060"/>
                </a:solidFill>
              </a:rPr>
              <a:t>implementácie, monitorovania, hodnotenia a kontroly v spolupráci s RO/SO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36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>
            <a:normAutofit/>
          </a:bodyPr>
          <a:lstStyle/>
          <a:p>
            <a:r>
              <a:rPr lang="sk-SK" sz="4400" b="1" dirty="0">
                <a:solidFill>
                  <a:srgbClr val="002060"/>
                </a:solidFill>
              </a:rPr>
              <a:t>Odbor horizontálnych princípov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451774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Zabezpečuje </a:t>
            </a:r>
            <a:r>
              <a:rPr lang="sk-SK" sz="3200" b="1" dirty="0">
                <a:solidFill>
                  <a:srgbClr val="002060"/>
                </a:solidFill>
              </a:rPr>
              <a:t>kontinuálne vzdelávanie </a:t>
            </a:r>
            <a:r>
              <a:rPr lang="sk-SK" sz="3200" dirty="0">
                <a:solidFill>
                  <a:srgbClr val="002060"/>
                </a:solidFill>
              </a:rPr>
              <a:t>pre RO/SO</a:t>
            </a: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Definuje </a:t>
            </a:r>
            <a:r>
              <a:rPr lang="sk-SK" sz="3200" b="1" dirty="0">
                <a:solidFill>
                  <a:srgbClr val="002060"/>
                </a:solidFill>
              </a:rPr>
              <a:t>požiadavky</a:t>
            </a:r>
            <a:r>
              <a:rPr lang="sk-SK" sz="3200" dirty="0">
                <a:solidFill>
                  <a:srgbClr val="002060"/>
                </a:solidFill>
              </a:rPr>
              <a:t> na preukázanie spôsobu zabezpečenia dodržiavania Charty pri </a:t>
            </a:r>
            <a:r>
              <a:rPr lang="sk-SK" sz="3200" b="1" dirty="0">
                <a:solidFill>
                  <a:srgbClr val="002060"/>
                </a:solidFill>
              </a:rPr>
              <a:t>príprave výzvy</a:t>
            </a:r>
          </a:p>
          <a:p>
            <a:pPr marL="0" indent="0" algn="just">
              <a:buNone/>
            </a:pPr>
            <a:endParaRPr lang="sk-SK" sz="32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212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9956747" cy="827598"/>
          </a:xfrm>
        </p:spPr>
        <p:txBody>
          <a:bodyPr>
            <a:normAutofit/>
          </a:bodyPr>
          <a:lstStyle/>
          <a:p>
            <a:r>
              <a:rPr lang="sk-SK" sz="4400" b="1" dirty="0">
                <a:solidFill>
                  <a:srgbClr val="002060"/>
                </a:solidFill>
              </a:rPr>
              <a:t>Monitorovací výbor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45177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sz="3200" dirty="0" err="1">
                <a:solidFill>
                  <a:srgbClr val="002060"/>
                </a:solidFill>
              </a:rPr>
              <a:t>Participatívne</a:t>
            </a:r>
            <a:r>
              <a:rPr lang="sk-SK" sz="3200" dirty="0">
                <a:solidFill>
                  <a:srgbClr val="002060"/>
                </a:solidFill>
              </a:rPr>
              <a:t> zloženie (36 členov, 17 stálych pozorovateľov)</a:t>
            </a:r>
          </a:p>
          <a:p>
            <a:pPr lvl="1" algn="just"/>
            <a:r>
              <a:rPr lang="sk-SK" sz="3000" b="1" dirty="0">
                <a:solidFill>
                  <a:srgbClr val="002060"/>
                </a:solidFill>
              </a:rPr>
              <a:t>Súčasťou aj orgány pôsobiace v oblasti základných práv</a:t>
            </a:r>
          </a:p>
          <a:p>
            <a:pPr lvl="1" algn="just"/>
            <a:endParaRPr lang="sk-SK" sz="3000" b="1" dirty="0">
              <a:solidFill>
                <a:srgbClr val="002060"/>
              </a:solidFill>
            </a:endParaRP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Monitoruje vykonávanie programu Slovensko 2021-2027</a:t>
            </a:r>
          </a:p>
          <a:p>
            <a:pPr lvl="1"/>
            <a:r>
              <a:rPr lang="en-GB" sz="2800" dirty="0" err="1">
                <a:solidFill>
                  <a:srgbClr val="002060"/>
                </a:solidFill>
              </a:rPr>
              <a:t>Hodnotenie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výkonnosti</a:t>
            </a:r>
            <a:endParaRPr lang="en-GB" sz="2800" dirty="0">
              <a:solidFill>
                <a:srgbClr val="002060"/>
              </a:solidFill>
            </a:endParaRPr>
          </a:p>
          <a:p>
            <a:pPr lvl="1"/>
            <a:r>
              <a:rPr lang="en-GB" sz="2800" dirty="0" err="1">
                <a:solidFill>
                  <a:srgbClr val="002060"/>
                </a:solidFill>
              </a:rPr>
              <a:t>Správy</a:t>
            </a:r>
            <a:r>
              <a:rPr lang="en-GB" sz="2800" dirty="0">
                <a:solidFill>
                  <a:srgbClr val="002060"/>
                </a:solidFill>
              </a:rPr>
              <a:t> o </a:t>
            </a:r>
            <a:r>
              <a:rPr lang="en-GB" sz="2800" dirty="0" err="1">
                <a:solidFill>
                  <a:srgbClr val="002060"/>
                </a:solidFill>
              </a:rPr>
              <a:t>programoch</a:t>
            </a:r>
            <a:endParaRPr lang="en-GB" sz="2800" dirty="0">
              <a:solidFill>
                <a:srgbClr val="002060"/>
              </a:solidFill>
            </a:endParaRP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Skúma plnenie základných podmienok a ich uplatňovanie v rámci programového obdobia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Predkladá správy CKO</a:t>
            </a: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75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Ako funguje koordinácia?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48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2D72B-F5FD-2A6F-46B4-F8A529070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878398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Ako funguje koordinácia? </a:t>
            </a:r>
            <a:r>
              <a:rPr lang="sk-SK" b="0" dirty="0">
                <a:solidFill>
                  <a:srgbClr val="002060"/>
                </a:solidFill>
              </a:rPr>
              <a:t>(gestor)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14052DA-D036-D1D5-4A55-809E2EB9F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8" y="1193800"/>
            <a:ext cx="11498251" cy="5229905"/>
          </a:xfrm>
        </p:spPr>
        <p:txBody>
          <a:bodyPr>
            <a:normAutofit/>
          </a:bodyPr>
          <a:lstStyle/>
          <a:p>
            <a:pPr algn="just"/>
            <a:r>
              <a:rPr lang="sk-SK" sz="3200" b="1" dirty="0">
                <a:solidFill>
                  <a:srgbClr val="002060"/>
                </a:solidFill>
              </a:rPr>
              <a:t>každoročná informácia </a:t>
            </a:r>
            <a:r>
              <a:rPr lang="sk-SK" sz="3200" dirty="0">
                <a:solidFill>
                  <a:srgbClr val="002060"/>
                </a:solidFill>
              </a:rPr>
              <a:t>o aktuálnom stave plnenia ZP</a:t>
            </a: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k-SK" sz="32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FB92C46-2911-9FB1-B679-D452BD4E8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08C41D2-A50B-295B-A8A6-8163A5D9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31F1E3C-748C-2E13-0150-DF61F9B50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26" name="Tabuľka 25">
            <a:extLst>
              <a:ext uri="{FF2B5EF4-FFF2-40B4-BE49-F238E27FC236}">
                <a16:creationId xmlns:a16="http://schemas.microsoft.com/office/drawing/2014/main" id="{E8DD1704-1980-CC4E-AC2B-55383724A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95100"/>
              </p:ext>
            </p:extLst>
          </p:nvPr>
        </p:nvGraphicFramePr>
        <p:xfrm>
          <a:off x="358281" y="1913464"/>
          <a:ext cx="11498251" cy="4705223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735069">
                  <a:extLst>
                    <a:ext uri="{9D8B030D-6E8A-4147-A177-3AD203B41FA5}">
                      <a16:colId xmlns:a16="http://schemas.microsoft.com/office/drawing/2014/main" val="3895733541"/>
                    </a:ext>
                  </a:extLst>
                </a:gridCol>
                <a:gridCol w="5763182">
                  <a:extLst>
                    <a:ext uri="{9D8B030D-6E8A-4147-A177-3AD203B41FA5}">
                      <a16:colId xmlns:a16="http://schemas.microsoft.com/office/drawing/2014/main" val="3625856509"/>
                    </a:ext>
                  </a:extLst>
                </a:gridCol>
              </a:tblGrid>
              <a:tr h="829736">
                <a:tc>
                  <a:txBody>
                    <a:bodyPr/>
                    <a:lstStyle/>
                    <a:p>
                      <a:r>
                        <a:rPr lang="sk-SK" sz="3200" dirty="0">
                          <a:solidFill>
                            <a:srgbClr val="002060"/>
                          </a:solidFill>
                        </a:rPr>
                        <a:t>Splnená ZP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3200" dirty="0">
                          <a:solidFill>
                            <a:srgbClr val="002060"/>
                          </a:solidFill>
                        </a:rPr>
                        <a:t>Nesplnená ZP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512142"/>
                  </a:ext>
                </a:extLst>
              </a:tr>
              <a:tr h="791064">
                <a:tc>
                  <a:txBody>
                    <a:bodyPr/>
                    <a:lstStyle/>
                    <a:p>
                      <a:r>
                        <a:rPr lang="sk-SK" sz="2400" dirty="0"/>
                        <a:t>Informácia o zmenách v jej plnení po poslednej správe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2400" dirty="0" err="1"/>
                        <a:t>Info</a:t>
                      </a:r>
                      <a:r>
                        <a:rPr lang="sk-SK" sz="2400" dirty="0"/>
                        <a:t>. o potrebných opatreniach a časovom harmonograme na splnenie ZP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713853"/>
                  </a:ext>
                </a:extLst>
              </a:tr>
              <a:tr h="895589">
                <a:tc>
                  <a:txBody>
                    <a:bodyPr/>
                    <a:lstStyle/>
                    <a:p>
                      <a:r>
                        <a:rPr lang="sk-SK" sz="2400" dirty="0"/>
                        <a:t>Identifikácia prípadných rizík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2400" dirty="0" err="1"/>
                        <a:t>Info</a:t>
                      </a:r>
                      <a:r>
                        <a:rPr lang="sk-SK" sz="2400" dirty="0"/>
                        <a:t>. o komunikácii s EK a jej požiadavkách ohľadom splnenia ZP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004782"/>
                  </a:ext>
                </a:extLst>
              </a:tr>
              <a:tr h="895589">
                <a:tc>
                  <a:txBody>
                    <a:bodyPr/>
                    <a:lstStyle/>
                    <a:p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2400" dirty="0"/>
                        <a:t>Identifikácia prekážok + návrh na ich odstránenie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134576"/>
                  </a:ext>
                </a:extLst>
              </a:tr>
              <a:tr h="895589">
                <a:tc>
                  <a:txBody>
                    <a:bodyPr/>
                    <a:lstStyle/>
                    <a:p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2400" dirty="0" err="1"/>
                        <a:t>Info</a:t>
                      </a:r>
                      <a:r>
                        <a:rPr lang="sk-SK" sz="2400" dirty="0"/>
                        <a:t>. o predpokladanom termíne splnenia ZP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295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56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8C4B0D-214B-8FF9-D7FF-909099C4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190023"/>
            <a:ext cx="9956747" cy="878398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Prečo podmienenosť?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BAD312-805E-765D-BEF7-B4FD5C28D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422400"/>
            <a:ext cx="11498252" cy="5435599"/>
          </a:xfrm>
        </p:spPr>
        <p:txBody>
          <a:bodyPr>
            <a:normAutofit/>
          </a:bodyPr>
          <a:lstStyle/>
          <a:p>
            <a:pPr algn="just"/>
            <a:r>
              <a:rPr lang="sk-SK" sz="36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SDEÚ – C-370/12 </a:t>
            </a:r>
            <a:r>
              <a:rPr lang="sk-SK" sz="3600" b="1" i="1" dirty="0" err="1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Pringle</a:t>
            </a:r>
            <a:r>
              <a:rPr lang="sk-SK" sz="3600" b="1" i="1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 </a:t>
            </a:r>
            <a:r>
              <a:rPr lang="sk-SK" sz="36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 </a:t>
            </a: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Podmienenosť̌ je vhodným </a:t>
            </a:r>
            <a:r>
              <a:rPr lang="sk-SK" sz="2800" b="1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prostriedkom na dosiahnutie dodržiavania práva Únie</a:t>
            </a:r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 a opatrení́ na koordináciu hospodárskych politík </a:t>
            </a:r>
            <a:r>
              <a:rPr lang="sk-SK" sz="2800" dirty="0">
                <a:solidFill>
                  <a:srgbClr val="002060"/>
                </a:solidFill>
                <a:latin typeface="Neue Haas Grotesk Text Pro" panose="020B0504020202020204" pitchFamily="34" charset="0"/>
              </a:rPr>
              <a:t>členských štátov</a:t>
            </a:r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, ktoré prijali inštitúcie Únie. </a:t>
            </a:r>
            <a:endParaRPr lang="sk-SK" sz="2800" dirty="0">
              <a:solidFill>
                <a:srgbClr val="002060"/>
              </a:solidFill>
              <a:latin typeface="Neue Haas Grotesk Text Pro" panose="020B0504020202020204" pitchFamily="34" charset="0"/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Cieľom prísnej podmienenosti, ktorej podlieha poskytnutie finančnej pomoci (...), je zaručiť̌, že </a:t>
            </a:r>
            <a:r>
              <a:rPr lang="sk-SK" sz="2800" b="1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tento mechanizmus bude v rámci svojho fungovania rešpektovať̌ právo Únie </a:t>
            </a:r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vrátane opatrení́ prijatých Úniou</a:t>
            </a:r>
            <a:r>
              <a:rPr lang="sk-SK" sz="2800" dirty="0">
                <a:solidFill>
                  <a:srgbClr val="002060"/>
                </a:solidFill>
                <a:latin typeface="Neue Haas Grotesk Text Pro" panose="020B0504020202020204" pitchFamily="34" charset="0"/>
              </a:rPr>
              <a:t> </a:t>
            </a:r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v súvislosti s koordináciou hospodárskych politík </a:t>
            </a:r>
            <a:r>
              <a:rPr lang="sk-SK" sz="2800" dirty="0">
                <a:solidFill>
                  <a:srgbClr val="002060"/>
                </a:solidFill>
                <a:latin typeface="Neue Haas Grotesk Text Pro" panose="020B0504020202020204" pitchFamily="34" charset="0"/>
              </a:rPr>
              <a:t>členských</a:t>
            </a:r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 </a:t>
            </a:r>
            <a:r>
              <a:rPr lang="sk-SK" sz="2800" dirty="0">
                <a:solidFill>
                  <a:srgbClr val="002060"/>
                </a:solidFill>
                <a:latin typeface="Neue Haas Grotesk Text Pro" panose="020B0504020202020204" pitchFamily="34" charset="0"/>
              </a:rPr>
              <a:t>štátov</a:t>
            </a:r>
            <a:r>
              <a:rPr lang="sk-SK" sz="2800" dirty="0">
                <a:solidFill>
                  <a:srgbClr val="002060"/>
                </a:solidFill>
                <a:effectLst/>
                <a:latin typeface="Neue Haas Grotesk Text Pro" panose="020B0504020202020204" pitchFamily="34" charset="0"/>
              </a:rPr>
              <a:t>. </a:t>
            </a:r>
            <a:endParaRPr lang="sk-SK" sz="2800" dirty="0">
              <a:solidFill>
                <a:srgbClr val="002060"/>
              </a:solidFill>
              <a:latin typeface="Neue Haas Grotesk Text Pro" panose="020B0504020202020204" pitchFamily="34" charset="0"/>
            </a:endParaRPr>
          </a:p>
          <a:p>
            <a:pPr algn="just"/>
            <a:endParaRPr lang="sk-SK" sz="3200" dirty="0">
              <a:latin typeface="Neue Haas Grotesk Text Pro" panose="020B0504020202020204" pitchFamily="34" charset="0"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138BFA7-7340-F1A5-8735-DB9021196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04D8B82-CB44-075C-91BC-37107847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9654EB3-C50F-3236-A772-7FC011DD2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</a:t>
            </a:fld>
            <a:endParaRPr lang="en-US"/>
          </a:p>
        </p:txBody>
      </p:sp>
      <p:pic>
        <p:nvPicPr>
          <p:cNvPr id="2052" name="Picture 4" descr=" ">
            <a:extLst>
              <a:ext uri="{FF2B5EF4-FFF2-40B4-BE49-F238E27FC236}">
                <a16:creationId xmlns:a16="http://schemas.microsoft.com/office/drawing/2014/main" id="{A9720531-6563-1FA0-2BF5-107C538B8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8664" y="381422"/>
            <a:ext cx="1381535" cy="138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5239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2D72B-F5FD-2A6F-46B4-F8A529070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878398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Ako funguje koordinácia? </a:t>
            </a:r>
            <a:r>
              <a:rPr lang="sk-SK" b="0" dirty="0">
                <a:solidFill>
                  <a:srgbClr val="002060"/>
                </a:solidFill>
              </a:rPr>
              <a:t>(gestor)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14052DA-D036-D1D5-4A55-809E2EB9F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8" y="1193800"/>
            <a:ext cx="11498251" cy="5229905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sz="3200" b="1" dirty="0">
                <a:solidFill>
                  <a:srgbClr val="002060"/>
                </a:solidFill>
              </a:rPr>
              <a:t>mimoriadna informácia </a:t>
            </a:r>
            <a:r>
              <a:rPr lang="sk-SK" sz="3200" dirty="0">
                <a:solidFill>
                  <a:srgbClr val="002060"/>
                </a:solidFill>
              </a:rPr>
              <a:t>o aktuálnom stave plnenia ZP</a:t>
            </a: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na žiadosť CKO, ak existujú riziká/hrozby neplnenia</a:t>
            </a: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  <a:p>
            <a:pPr algn="just"/>
            <a:r>
              <a:rPr lang="sk-SK" sz="3200" b="1" dirty="0">
                <a:solidFill>
                  <a:srgbClr val="002060"/>
                </a:solidFill>
              </a:rPr>
              <a:t>bezodkladná informácia</a:t>
            </a: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v prípade zmeny, ktorá má vplyv na splnenie ZP a jej kritérií</a:t>
            </a: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  <a:p>
            <a:pPr algn="just"/>
            <a:r>
              <a:rPr lang="sk-SK" sz="3200" b="1" dirty="0">
                <a:solidFill>
                  <a:srgbClr val="002060"/>
                </a:solidFill>
              </a:rPr>
              <a:t>súčinnosť RO/SO</a:t>
            </a: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na ich žiadosť overí a potvrdí súlad opatrení a aktivít výzvy so ZP</a:t>
            </a:r>
          </a:p>
          <a:p>
            <a:pPr marL="0" indent="0">
              <a:buNone/>
            </a:pPr>
            <a:endParaRPr lang="sk-SK" sz="32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FB92C46-2911-9FB1-B679-D452BD4E8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08C41D2-A50B-295B-A8A6-8163A5D9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31F1E3C-748C-2E13-0150-DF61F9B50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33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913B2-275A-7F31-D081-C89CC5F45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7" y="0"/>
            <a:ext cx="9956747" cy="806215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Ako funguje koordinácia? </a:t>
            </a:r>
            <a:r>
              <a:rPr lang="sk-SK" b="0" dirty="0">
                <a:solidFill>
                  <a:srgbClr val="002060"/>
                </a:solidFill>
              </a:rPr>
              <a:t>(CKO)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35257EA-CED4-685B-3868-1A1BA71E6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320800"/>
            <a:ext cx="11498252" cy="5537200"/>
          </a:xfrm>
        </p:spPr>
        <p:txBody>
          <a:bodyPr>
            <a:normAutofit/>
          </a:bodyPr>
          <a:lstStyle/>
          <a:p>
            <a:pPr algn="just"/>
            <a:r>
              <a:rPr lang="sk-SK" sz="2800" dirty="0">
                <a:solidFill>
                  <a:srgbClr val="002060"/>
                </a:solidFill>
              </a:rPr>
              <a:t>vedie </a:t>
            </a:r>
            <a:r>
              <a:rPr lang="sk-SK" sz="2800" dirty="0">
                <a:solidFill>
                  <a:srgbClr val="002060"/>
                </a:solidFill>
                <a:effectLst/>
              </a:rPr>
              <a:t>evidenciu, vyhodnocuje plnenie základných podmienok, zverejňuje základné informácie o aktuálnom stave plnenia ZP na </a:t>
            </a:r>
            <a:r>
              <a:rPr lang="sk-SK" sz="2800" dirty="0">
                <a:solidFill>
                  <a:srgbClr val="002060"/>
                </a:solidFill>
                <a:effectLst/>
                <a:hlinkClick r:id="rId2"/>
              </a:rPr>
              <a:t>www.eurofondy.gov.sk</a:t>
            </a:r>
            <a:r>
              <a:rPr lang="sk-SK" sz="2800" dirty="0">
                <a:solidFill>
                  <a:srgbClr val="002060"/>
                </a:solidFill>
                <a:effectLst/>
              </a:rPr>
              <a:t>, </a:t>
            </a:r>
          </a:p>
          <a:p>
            <a:pPr algn="just"/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spolupráca s príslušným gestorom s cieľom odstrániť̌ prekážky a zabezpečiť̌ opätovné plnenie ZP</a:t>
            </a: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p</a:t>
            </a:r>
            <a:r>
              <a:rPr lang="sk-SK" sz="2800" dirty="0">
                <a:solidFill>
                  <a:srgbClr val="002060"/>
                </a:solidFill>
                <a:effectLst/>
              </a:rPr>
              <a:t>oskytuje informácie o stave plnenia ZP </a:t>
            </a:r>
            <a:r>
              <a:rPr lang="sk-SK" sz="2800" dirty="0">
                <a:solidFill>
                  <a:srgbClr val="002060"/>
                </a:solidFill>
              </a:rPr>
              <a:t>národným orgánom/EK</a:t>
            </a:r>
            <a:endParaRPr lang="sk-SK" sz="2800" dirty="0">
              <a:solidFill>
                <a:srgbClr val="002060"/>
              </a:solidFill>
              <a:effectLst/>
            </a:endParaRPr>
          </a:p>
          <a:p>
            <a:pPr marL="0" indent="0" algn="just">
              <a:buNone/>
            </a:pPr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CCFD922-F2E3-35CB-16C2-198367B7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>
                <a:solidFill>
                  <a:srgbClr val="002060"/>
                </a:solidFill>
              </a:rPr>
              <a:t>31</a:t>
            </a:fld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5490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913B2-275A-7F31-D081-C89CC5F45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7" y="133585"/>
            <a:ext cx="9956747" cy="806215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Ako funguje koordinácia? </a:t>
            </a:r>
            <a:r>
              <a:rPr lang="sk-SK" b="0" dirty="0">
                <a:solidFill>
                  <a:srgbClr val="002060"/>
                </a:solidFill>
              </a:rPr>
              <a:t>(CKO)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35257EA-CED4-685B-3868-1A1BA71E6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320800"/>
            <a:ext cx="11498252" cy="5537200"/>
          </a:xfrm>
        </p:spPr>
        <p:txBody>
          <a:bodyPr>
            <a:normAutofit/>
          </a:bodyPr>
          <a:lstStyle/>
          <a:p>
            <a:pPr algn="just"/>
            <a:r>
              <a:rPr lang="sk-SK" sz="2800" dirty="0">
                <a:solidFill>
                  <a:srgbClr val="002060"/>
                </a:solidFill>
              </a:rPr>
              <a:t>informuje RO/SO o zmene v stave plnenia ZP</a:t>
            </a: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príprava podkladov pre zasadnutie monitorovacieho výboru</a:t>
            </a:r>
          </a:p>
          <a:p>
            <a:pPr marL="0" indent="0" algn="just">
              <a:buNone/>
            </a:pPr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spracúva aktuálne informácie gestorov ako podklad pre EK na výročné preskúmanie výkonnosti programu</a:t>
            </a:r>
          </a:p>
          <a:p>
            <a:pPr algn="just"/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každoročne predkladá na rokovanie vlády SR informáciu o stave a procese plnenia ZP</a:t>
            </a:r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CCFD922-F2E3-35CB-16C2-198367B7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>
                <a:solidFill>
                  <a:srgbClr val="002060"/>
                </a:solidFill>
              </a:rPr>
              <a:t>32</a:t>
            </a:fld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073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Príprava výzvy?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045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11568876" cy="827598"/>
          </a:xfrm>
        </p:spPr>
        <p:txBody>
          <a:bodyPr>
            <a:noAutofit/>
          </a:bodyPr>
          <a:lstStyle/>
          <a:p>
            <a:r>
              <a:rPr lang="sk-SK" sz="3600" b="1" dirty="0">
                <a:solidFill>
                  <a:srgbClr val="002060"/>
                </a:solidFill>
              </a:rPr>
              <a:t>Odbor horizontálnych princípov určí podmienky</a:t>
            </a:r>
            <a:endParaRPr lang="sk-SK" sz="3600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45177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2800" dirty="0">
                <a:solidFill>
                  <a:srgbClr val="002060"/>
                </a:solidFill>
                <a:effectLst/>
              </a:rPr>
              <a:t>po vzájomnej dohode OHP a RO/SO </a:t>
            </a:r>
            <a:r>
              <a:rPr lang="sk-SK" sz="2800" b="1" dirty="0">
                <a:solidFill>
                  <a:srgbClr val="002060"/>
                </a:solidFill>
                <a:effectLst/>
              </a:rPr>
              <a:t>individuálne formulované </a:t>
            </a:r>
            <a:r>
              <a:rPr lang="sk-SK" sz="2800" dirty="0">
                <a:solidFill>
                  <a:srgbClr val="002060"/>
                </a:solidFill>
                <a:effectLst/>
              </a:rPr>
              <a:t>podľa </a:t>
            </a:r>
          </a:p>
          <a:p>
            <a:pPr lvl="2" algn="just"/>
            <a:r>
              <a:rPr lang="sk-SK" sz="2600" dirty="0">
                <a:solidFill>
                  <a:srgbClr val="002060"/>
                </a:solidFill>
                <a:effectLst/>
              </a:rPr>
              <a:t>zamerania výzvy,   </a:t>
            </a:r>
          </a:p>
          <a:p>
            <a:pPr lvl="2" algn="just"/>
            <a:r>
              <a:rPr lang="sk-SK" sz="2600" dirty="0">
                <a:solidFill>
                  <a:srgbClr val="002060"/>
                </a:solidFill>
                <a:effectLst/>
              </a:rPr>
              <a:t>očakávaných výsledkov a výstupov realizovaných projektov, </a:t>
            </a:r>
          </a:p>
          <a:p>
            <a:pPr lvl="2" algn="just"/>
            <a:r>
              <a:rPr lang="sk-SK" sz="2600" dirty="0">
                <a:solidFill>
                  <a:srgbClr val="002060"/>
                </a:solidFill>
                <a:effectLst/>
              </a:rPr>
              <a:t>oprávnených aktivít a cieľových skupín. </a:t>
            </a:r>
            <a:endParaRPr lang="sk-SK" sz="26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28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b="1" dirty="0">
                <a:solidFill>
                  <a:srgbClr val="002060"/>
                </a:solidFill>
                <a:effectLst/>
              </a:rPr>
              <a:t>Informovanie žiadateľov/prijímateľov </a:t>
            </a:r>
            <a:r>
              <a:rPr lang="sk-SK" sz="2800" dirty="0">
                <a:solidFill>
                  <a:srgbClr val="002060"/>
                </a:solidFill>
                <a:effectLst/>
              </a:rPr>
              <a:t>o povinnosti a spôsobe uplatňovania a dodržiavania Charty a o konkrétnych podmienkach, 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Seminár/všeobecná informácia k žiadosti</a:t>
            </a:r>
          </a:p>
          <a:p>
            <a:pPr lvl="2" algn="just"/>
            <a:endParaRPr lang="sk-SK" sz="2400" dirty="0">
              <a:solidFill>
                <a:srgbClr val="002060"/>
              </a:solidFill>
            </a:endParaRPr>
          </a:p>
          <a:p>
            <a:pPr algn="just"/>
            <a:r>
              <a:rPr lang="sk-SK" sz="2800" b="1" dirty="0">
                <a:solidFill>
                  <a:srgbClr val="002060"/>
                </a:solidFill>
              </a:rPr>
              <a:t>Súlad s Chartou </a:t>
            </a:r>
            <a:r>
              <a:rPr lang="sk-SK" sz="2800" dirty="0">
                <a:solidFill>
                  <a:srgbClr val="002060"/>
                </a:solidFill>
              </a:rPr>
              <a:t>počas realizácie aj počas doby udržateľnosti ako </a:t>
            </a:r>
            <a:r>
              <a:rPr lang="sk-SK" sz="2800" b="1" dirty="0">
                <a:solidFill>
                  <a:srgbClr val="002060"/>
                </a:solidFill>
              </a:rPr>
              <a:t>podmienka Zmluvy o NFP</a:t>
            </a:r>
            <a:r>
              <a:rPr lang="sk-SK" sz="28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908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B50C2-4CAE-BE40-6135-A11D9A5B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987" y="110825"/>
            <a:ext cx="11568876" cy="827598"/>
          </a:xfrm>
        </p:spPr>
        <p:txBody>
          <a:bodyPr>
            <a:noAutofit/>
          </a:bodyPr>
          <a:lstStyle/>
          <a:p>
            <a:r>
              <a:rPr lang="sk-SK" sz="3600" b="1" dirty="0">
                <a:solidFill>
                  <a:srgbClr val="002060"/>
                </a:solidFill>
              </a:rPr>
              <a:t>Odbor horizontálnych princípov určí podmienky</a:t>
            </a:r>
            <a:endParaRPr lang="sk-SK" sz="3600" dirty="0">
              <a:solidFill>
                <a:srgbClr val="002060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4C637B-6AB0-6134-3D04-121687E9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1"/>
            <a:ext cx="12192000" cy="54517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Informácie v </a:t>
            </a:r>
            <a:r>
              <a:rPr lang="sk-SK" sz="2800" dirty="0" err="1">
                <a:solidFill>
                  <a:srgbClr val="002060"/>
                </a:solidFill>
                <a:effectLst/>
              </a:rPr>
              <a:t>ŽoNFP</a:t>
            </a:r>
            <a:r>
              <a:rPr lang="sk-SK" sz="2800" dirty="0">
                <a:solidFill>
                  <a:srgbClr val="002060"/>
                </a:solidFill>
                <a:effectLst/>
              </a:rPr>
              <a:t> budú slúžiť̌ pre účely posúdenia súladu predkladaného projektu s HP v procese hodnotenia </a:t>
            </a:r>
            <a:r>
              <a:rPr lang="sk-SK" sz="2800" dirty="0" err="1">
                <a:solidFill>
                  <a:srgbClr val="002060"/>
                </a:solidFill>
                <a:effectLst/>
              </a:rPr>
              <a:t>ŽoNFP</a:t>
            </a:r>
            <a:r>
              <a:rPr lang="sk-SK" sz="2800" dirty="0">
                <a:solidFill>
                  <a:srgbClr val="002060"/>
                </a:solidFill>
                <a:effectLst/>
              </a:rPr>
              <a:t>.</a:t>
            </a:r>
          </a:p>
          <a:p>
            <a:pPr lvl="2" algn="just"/>
            <a:r>
              <a:rPr lang="sk-SK" sz="2400" b="0" i="0" dirty="0">
                <a:solidFill>
                  <a:srgbClr val="002060"/>
                </a:solidFill>
                <a:effectLst/>
              </a:rPr>
              <a:t>očakávané výsledky cieľových hodnôt, ktoré sa majú dosiahnuť prostredníctvom finančného nástroja s cieľom prispieť k špecifickým cieľom a výsledkom príslušnej priority</a:t>
            </a:r>
            <a:endParaRPr lang="sk-SK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Povinnosť predložiť prílohy 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(</a:t>
            </a:r>
            <a:r>
              <a:rPr lang="sk-SK" sz="2400" dirty="0">
                <a:solidFill>
                  <a:srgbClr val="002060"/>
                </a:solidFill>
                <a:effectLst/>
              </a:rPr>
              <a:t>podklad pre odborných hodnotiteľov pre účely posúdenia súladu </a:t>
            </a:r>
            <a:r>
              <a:rPr lang="sk-SK" sz="2400" dirty="0" err="1">
                <a:solidFill>
                  <a:srgbClr val="002060"/>
                </a:solidFill>
                <a:effectLst/>
              </a:rPr>
              <a:t>ŽoNFP</a:t>
            </a:r>
            <a:r>
              <a:rPr lang="sk-SK" sz="2400" dirty="0">
                <a:solidFill>
                  <a:srgbClr val="002060"/>
                </a:solidFill>
                <a:effectLst/>
              </a:rPr>
              <a:t> s HP)</a:t>
            </a:r>
          </a:p>
          <a:p>
            <a:pPr algn="just"/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  <a:effectLst/>
              </a:rPr>
              <a:t>Žiadateľ̌ bude deklarovať súlad predkladaného projektu s Chartou v Čestnom vyhlásení </a:t>
            </a:r>
            <a:r>
              <a:rPr lang="sk-SK" sz="2800" dirty="0">
                <a:solidFill>
                  <a:srgbClr val="002060"/>
                </a:solidFill>
              </a:rPr>
              <a:t>žiadateľa</a:t>
            </a:r>
            <a:r>
              <a:rPr lang="sk-SK" sz="2800" dirty="0">
                <a:solidFill>
                  <a:srgbClr val="002060"/>
                </a:solidFill>
                <a:effectLst/>
              </a:rPr>
              <a:t>. </a:t>
            </a:r>
            <a:endParaRPr lang="sk-SK" sz="48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61E7A3-7172-E126-776E-A6EB70C0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C39A1A-7CCA-BD46-FA63-1D08F629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43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Diskvalifikačné kritérium?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78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94681-C34F-B53F-D75F-19C208A95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878398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Nesúlad s Chartou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7CD149-4786-E6CD-0780-1F47C5D7F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422400"/>
            <a:ext cx="11498252" cy="5001305"/>
          </a:xfrm>
        </p:spPr>
        <p:txBody>
          <a:bodyPr>
            <a:normAutofit fontScale="92500" lnSpcReduction="10000"/>
          </a:bodyPr>
          <a:lstStyle/>
          <a:p>
            <a:r>
              <a:rPr lang="sk-SK" sz="3200" dirty="0">
                <a:solidFill>
                  <a:srgbClr val="002060"/>
                </a:solidFill>
              </a:rPr>
              <a:t>Posúdený v konaní o </a:t>
            </a:r>
            <a:r>
              <a:rPr lang="sk-SK" sz="3200" dirty="0" err="1">
                <a:solidFill>
                  <a:srgbClr val="002060"/>
                </a:solidFill>
              </a:rPr>
              <a:t>ŽoNFP</a:t>
            </a:r>
            <a:endParaRPr lang="sk-SK" sz="3200" dirty="0">
              <a:solidFill>
                <a:srgbClr val="002060"/>
              </a:solidFill>
            </a:endParaRPr>
          </a:p>
          <a:p>
            <a:endParaRPr lang="sk-SK" sz="3200" dirty="0">
              <a:solidFill>
                <a:srgbClr val="002060"/>
              </a:solidFill>
            </a:endParaRPr>
          </a:p>
          <a:p>
            <a:r>
              <a:rPr lang="sk-SK" sz="3200" dirty="0">
                <a:solidFill>
                  <a:srgbClr val="002060"/>
                </a:solidFill>
              </a:rPr>
              <a:t>Osobitné hodnotiace kritérium</a:t>
            </a:r>
          </a:p>
          <a:p>
            <a:endParaRPr lang="sk-SK" sz="3200" dirty="0">
              <a:solidFill>
                <a:srgbClr val="002060"/>
              </a:solidFill>
            </a:endParaRPr>
          </a:p>
          <a:p>
            <a:r>
              <a:rPr lang="sk-SK" sz="3200" dirty="0">
                <a:solidFill>
                  <a:srgbClr val="002060"/>
                </a:solidFill>
              </a:rPr>
              <a:t>Vykonajú osoby RO/SO vyškolené Gestorom</a:t>
            </a:r>
          </a:p>
          <a:p>
            <a:pPr lvl="2"/>
            <a:r>
              <a:rPr lang="sk-SK" sz="2800" dirty="0">
                <a:solidFill>
                  <a:srgbClr val="002060"/>
                </a:solidFill>
              </a:rPr>
              <a:t>Gestor iba v osobitných prípadoch</a:t>
            </a:r>
          </a:p>
          <a:p>
            <a:endParaRPr lang="sk-SK" sz="3200" dirty="0">
              <a:solidFill>
                <a:srgbClr val="002060"/>
              </a:solidFill>
            </a:endParaRPr>
          </a:p>
          <a:p>
            <a:r>
              <a:rPr lang="sk-SK" sz="3200" dirty="0">
                <a:solidFill>
                  <a:srgbClr val="002060"/>
                </a:solidFill>
              </a:rPr>
              <a:t>nesúlad = diskvalifikácia žiadosti z ďalšieho konania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BCC1379-FCBD-F02F-618F-1D2146DB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C572F4B-18FD-9FFF-144F-469821E6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F360784-B7B6-C499-08FF-EFACAC33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272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Kontrola dodržiavania plnenia podmienky?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575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87CD149-4786-E6CD-0780-1F47C5D7F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6" y="381423"/>
            <a:ext cx="11498253" cy="6408463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Gestor v rámci MV vždy prítomný</a:t>
            </a:r>
          </a:p>
          <a:p>
            <a:pPr lvl="2" algn="just"/>
            <a:r>
              <a:rPr lang="sk-SK" sz="2800" b="1" dirty="0">
                <a:solidFill>
                  <a:srgbClr val="002060"/>
                </a:solidFill>
              </a:rPr>
              <a:t>Monitorovanie</a:t>
            </a:r>
            <a:r>
              <a:rPr lang="sk-SK" sz="2800" dirty="0">
                <a:solidFill>
                  <a:srgbClr val="002060"/>
                </a:solidFill>
              </a:rPr>
              <a:t> zistených prípadov nesúladu s Chartou</a:t>
            </a:r>
          </a:p>
          <a:p>
            <a:pPr lvl="2" algn="just"/>
            <a:endParaRPr lang="sk-SK" sz="2800" dirty="0">
              <a:solidFill>
                <a:srgbClr val="002060"/>
              </a:solidFill>
            </a:endParaRP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Zriadi </a:t>
            </a:r>
            <a:r>
              <a:rPr lang="sk-SK" sz="2800" b="1" dirty="0">
                <a:solidFill>
                  <a:srgbClr val="002060"/>
                </a:solidFill>
              </a:rPr>
              <a:t>email</a:t>
            </a:r>
            <a:r>
              <a:rPr lang="sk-SK" sz="2800" dirty="0">
                <a:solidFill>
                  <a:srgbClr val="002060"/>
                </a:solidFill>
              </a:rPr>
              <a:t> na zber podnetov</a:t>
            </a:r>
          </a:p>
          <a:p>
            <a:pPr lvl="4" algn="just"/>
            <a:r>
              <a:rPr lang="sk-SK" sz="2600" dirty="0">
                <a:solidFill>
                  <a:srgbClr val="002060"/>
                </a:solidFill>
              </a:rPr>
              <a:t>postúpi RO alebo oznámi kto je vecne príslušný na vybavenie</a:t>
            </a:r>
          </a:p>
          <a:p>
            <a:pPr lvl="4" algn="just"/>
            <a:r>
              <a:rPr lang="sk-SK" sz="2600" dirty="0">
                <a:solidFill>
                  <a:srgbClr val="002060"/>
                </a:solidFill>
              </a:rPr>
              <a:t>Informuje MV o podnetoch a spôsobe ich vybavenia</a:t>
            </a:r>
          </a:p>
          <a:p>
            <a:pPr lvl="2" algn="just"/>
            <a:endParaRPr lang="sk-SK" sz="2800" dirty="0">
              <a:solidFill>
                <a:srgbClr val="002060"/>
              </a:solidFill>
            </a:endParaRP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Môže sa zúčastňovať </a:t>
            </a:r>
            <a:r>
              <a:rPr lang="sk-SK" sz="2800" b="1" dirty="0">
                <a:solidFill>
                  <a:srgbClr val="002060"/>
                </a:solidFill>
              </a:rPr>
              <a:t>kontrol/inšpekcií</a:t>
            </a:r>
            <a:r>
              <a:rPr lang="sk-SK" sz="2800" dirty="0">
                <a:solidFill>
                  <a:srgbClr val="002060"/>
                </a:solidFill>
              </a:rPr>
              <a:t> vykonávaných RO/SO</a:t>
            </a:r>
          </a:p>
          <a:p>
            <a:pPr lvl="2" algn="just"/>
            <a:endParaRPr lang="sk-SK" sz="2800" dirty="0">
              <a:solidFill>
                <a:srgbClr val="002060"/>
              </a:solidFill>
            </a:endParaRPr>
          </a:p>
          <a:p>
            <a:pPr lvl="2" algn="just"/>
            <a:r>
              <a:rPr lang="sk-SK" sz="2800" dirty="0">
                <a:solidFill>
                  <a:srgbClr val="002060"/>
                </a:solidFill>
              </a:rPr>
              <a:t>Vyjadruje sa k zisteniu, potvrdeniu/zamietnutiu nesúladu Chartou, konzultuje možnosť nápravy, resp. vyvodenia sankcií voči prijímateľovi pri zistenom porušení Charty.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BCC1379-FCBD-F02F-618F-1D2146DB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C572F4B-18FD-9FFF-144F-469821E6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F360784-B7B6-C499-08FF-EFACAC33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1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C53A95-2F38-A277-2E40-DD556300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-38352"/>
            <a:ext cx="9956747" cy="920095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Zakladajúce zmluvy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0D4195-85BA-2FED-7FD1-4159FC056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75657"/>
            <a:ext cx="11833719" cy="5614230"/>
          </a:xfrm>
        </p:spPr>
        <p:txBody>
          <a:bodyPr>
            <a:normAutofit/>
          </a:bodyPr>
          <a:lstStyle/>
          <a:p>
            <a:pPr algn="just"/>
            <a:r>
              <a:rPr lang="sk-SK" sz="2800" dirty="0">
                <a:solidFill>
                  <a:srgbClr val="002060"/>
                </a:solidFill>
              </a:rPr>
              <a:t>Cieľom Únie je presadzovať mier, svoje hodnoty a blaho svojich národov. (čl. 3 ZEÚ)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Únia podporuje hospodársku, sociálnu a územnú súdržnosť a solidaritu medzi členskými štátmi.</a:t>
            </a:r>
          </a:p>
          <a:p>
            <a:pPr lvl="1" algn="just"/>
            <a:endParaRPr lang="sk-SK" sz="24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 Únia na podporu harmonického rozvoja rozvíja a uskutočňuje činnosti vedúce k hospodárskej, sociálnej a územnej súdržnosti (čl. 174 ZFEÚ)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Horizontálny cieľ ⇢ politiky Únie + vnútorný trh.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Prostriedky ⇢ štrukturálne fondy a iné finančné opatrenia.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542D19B-FB5E-EB6E-BE03-8FFF5AAF5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>
                <a:solidFill>
                  <a:srgbClr val="002060"/>
                </a:solidFill>
              </a:rPr>
              <a:t>4</a:t>
            </a:fld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9781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Čo v prípade nezrovnalostí?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191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ACDEA5-5F61-28FD-2493-BC46F28A1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9956747" cy="954598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Čo v prípade nezrovnalostí?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0CA67-58E5-C61E-962A-DD5780EBB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270000"/>
            <a:ext cx="11498252" cy="55879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sz="3600" dirty="0">
                <a:solidFill>
                  <a:srgbClr val="002060"/>
                </a:solidFill>
              </a:rPr>
              <a:t>Č</a:t>
            </a:r>
            <a:r>
              <a:rPr lang="sk-SK" sz="3600" dirty="0">
                <a:solidFill>
                  <a:srgbClr val="002060"/>
                </a:solidFill>
                <a:effectLst/>
              </a:rPr>
              <a:t>lánky 96, 97 a 104 CPR dovoľujú, aby Komisia </a:t>
            </a:r>
          </a:p>
          <a:p>
            <a:pPr lvl="2" algn="just"/>
            <a:r>
              <a:rPr lang="sk-SK" sz="3200" dirty="0">
                <a:solidFill>
                  <a:srgbClr val="002060"/>
                </a:solidFill>
                <a:effectLst/>
              </a:rPr>
              <a:t>prerušila lehotu na platbu alebo</a:t>
            </a:r>
          </a:p>
          <a:p>
            <a:pPr lvl="2" algn="just"/>
            <a:r>
              <a:rPr lang="sk-SK" sz="3600" dirty="0">
                <a:solidFill>
                  <a:srgbClr val="002060"/>
                </a:solidFill>
                <a:effectLst/>
              </a:rPr>
              <a:t>pozastavila platby členským štátom, </a:t>
            </a:r>
          </a:p>
          <a:p>
            <a:pPr lvl="2" algn="just"/>
            <a:r>
              <a:rPr lang="sk-SK" sz="3600" dirty="0">
                <a:solidFill>
                  <a:srgbClr val="002060"/>
                </a:solidFill>
                <a:effectLst/>
              </a:rPr>
              <a:t>dodatočne vykonala finančnú opravu znížením podpory programu.</a:t>
            </a:r>
          </a:p>
          <a:p>
            <a:pPr lvl="2" algn="just"/>
            <a:endParaRPr lang="sk-SK" sz="360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3600" dirty="0">
                <a:solidFill>
                  <a:srgbClr val="002060"/>
                </a:solidFill>
              </a:rPr>
              <a:t>ČŠ majú právo sa vyjadriť</a:t>
            </a:r>
          </a:p>
          <a:p>
            <a:pPr algn="just"/>
            <a:r>
              <a:rPr lang="sk-SK" sz="3600" dirty="0">
                <a:solidFill>
                  <a:srgbClr val="002060"/>
                </a:solidFill>
              </a:rPr>
              <a:t>Po zjednaní nápravy Komisia financie uvoľní</a:t>
            </a:r>
          </a:p>
          <a:p>
            <a:pPr algn="just"/>
            <a:r>
              <a:rPr lang="sk-SK" sz="3600" dirty="0">
                <a:solidFill>
                  <a:srgbClr val="002060"/>
                </a:solidFill>
              </a:rPr>
              <a:t>Sankcie – finančné, trestnoprávne</a:t>
            </a:r>
          </a:p>
          <a:p>
            <a:pPr marL="0" indent="0" algn="just">
              <a:buNone/>
            </a:pPr>
            <a:endParaRPr lang="sk-SK" sz="28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32AEC23-B1EF-F2F0-204F-897598FF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606F7C-1EAD-D241-8D0A-6FA18B45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860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Naspäť k Charte: </a:t>
            </a:r>
            <a:br>
              <a:rPr lang="sk-SK" sz="5400" dirty="0">
                <a:solidFill>
                  <a:srgbClr val="7030A0"/>
                </a:solidFill>
              </a:rPr>
            </a:br>
            <a:r>
              <a:rPr lang="sk-SK" sz="5400" dirty="0">
                <a:solidFill>
                  <a:srgbClr val="7030A0"/>
                </a:solidFill>
              </a:rPr>
              <a:t>na čo sa zamerať?</a:t>
            </a:r>
            <a:br>
              <a:rPr lang="sk-SK" sz="5400" dirty="0">
                <a:solidFill>
                  <a:srgbClr val="7030A0"/>
                </a:solidFill>
              </a:rPr>
            </a:br>
            <a:r>
              <a:rPr lang="sk-SK" b="0" dirty="0">
                <a:solidFill>
                  <a:srgbClr val="7030A0"/>
                </a:solidFill>
              </a:rPr>
              <a:t>(kľúčové otázky)</a:t>
            </a:r>
            <a:endParaRPr lang="sk-SK" sz="5400" b="0" dirty="0">
              <a:solidFill>
                <a:srgbClr val="7030A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2871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9956747" cy="1438780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Vplyv na základné práva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567879"/>
            <a:ext cx="9956747" cy="4609084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Ktoré základné práva sú dotknuté?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Sú predmetní práva absolútne?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skúmané opatrenie pozitívny/negatívny vplyv na základné práva?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509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9956747" cy="919850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Dôstojnosť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998148"/>
            <a:ext cx="11856533" cy="57409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Má opatrenie vplyv na ľudskú dôstojnosť, právo na život alebo na nedotknuteľnosť osoby?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Vyvoláva opatrenie (bio)etické otázky?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Spájalo by sa s rizikami z hľadiska mučenia a neľudského alebo ponižujúceho zaobchádzania alebo trestu?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Malo by vplyv z hľadiska nútenej práce alebo obchodovania s ľuďmi?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865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Jednotlivci, súkromný a rodinný život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právo jednotlivcov na slobodu?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právo na súkromie (vrátane domova a komunikácie)?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právo jednotlivca voľne sa pohybovať v EÚ?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právo uzavrieť manželstvo a založiť rodinu alebo na právu, hospodársku alebo sociálnu ochranu rodiny?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slobodu myslenia, svedomia a náboženského vyznania?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961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Sloboda svedomia a prejavu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endParaRPr lang="sk-SK" sz="3200" dirty="0">
              <a:solidFill>
                <a:srgbClr val="002060"/>
              </a:solidFill>
            </a:endParaRP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slobodu myslenia, svedomia a náboženského vyznania?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slobodu prejavu a právo na informácie?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a slobodu zhromažďovania a združovania?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Má vplyv na slobodu umenia a vedeckého bádania?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694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Osobné údaje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Zahŕňa spracovanie osobných údajov?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Kto spracúva osobné údaje a na aký účel?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Sú zaručené práva jednotlivca na prístup, vznesenie námietky a opravu?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Bol o činnosti spracovania informovaný príslušný úrad?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Zahŕňajú reťazce spracovania/prenosu údajov aj medzinárodné prenosy a ak áno, sú tam dostatočné záruky?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897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Osobné údaje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Je bezpečnosť činností spracovania údajov zaistená z technického a organizačného hľadiska?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Existujú záruky, ktorými sa zaisťuje, aby boli zásahy do práva na ochranu údajov primerané a nevyhnutné?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Existujú vhodné/konkrétne mechanizmy preskúmania a dohľadu?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290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Azyl a ochrana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Má opatrenie vplyv na právo na azyl a zaručuje sa v rámci neho zákaz kolektívneho vyhostenia a </a:t>
            </a:r>
            <a:r>
              <a:rPr lang="sk-SK" sz="3200" dirty="0" err="1">
                <a:solidFill>
                  <a:srgbClr val="002060"/>
                </a:solidFill>
              </a:rPr>
              <a:t>extradícií</a:t>
            </a:r>
            <a:r>
              <a:rPr lang="sk-SK" sz="3200" dirty="0">
                <a:solidFill>
                  <a:srgbClr val="002060"/>
                </a:solidFill>
              </a:rPr>
              <a:t> do štátov, kde im hrozí, že budú podrobení trestu smrti, mučeniu alebo ponižujúcemu zaobchádzaniu?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3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400982-0638-9D79-D57F-5CD6B8371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7" y="96967"/>
            <a:ext cx="11272334" cy="816712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ZEÚ + ZFEÚ ⇢ Nariadenia o Fondoch EÚ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F713D6D-1AA1-43BB-DB59-6E9B6A9AE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6" y="1273629"/>
            <a:ext cx="11856533" cy="5487404"/>
          </a:xfrm>
        </p:spPr>
        <p:txBody>
          <a:bodyPr>
            <a:normAutofit fontScale="92500"/>
          </a:bodyPr>
          <a:lstStyle/>
          <a:p>
            <a:r>
              <a:rPr lang="sk-SK" sz="3200" b="1" dirty="0">
                <a:solidFill>
                  <a:srgbClr val="002060"/>
                </a:solidFill>
              </a:rPr>
              <a:t>Nariadenie </a:t>
            </a:r>
            <a:r>
              <a:rPr lang="sk-SK" sz="3200" b="1" dirty="0">
                <a:solidFill>
                  <a:srgbClr val="002060"/>
                </a:solidFill>
                <a:hlinkClick r:id="rId2"/>
              </a:rPr>
              <a:t>2021/1060 </a:t>
            </a:r>
            <a:r>
              <a:rPr lang="sk-SK" sz="3200" b="1" dirty="0">
                <a:solidFill>
                  <a:srgbClr val="002060"/>
                </a:solidFill>
              </a:rPr>
              <a:t>o spoločných ustanoveniach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3"/>
              </a:rPr>
              <a:t>2021/1058</a:t>
            </a:r>
            <a:r>
              <a:rPr lang="sk-SK" sz="3200" dirty="0">
                <a:solidFill>
                  <a:srgbClr val="002060"/>
                </a:solidFill>
              </a:rPr>
              <a:t> o EFRR a KF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4"/>
              </a:rPr>
              <a:t>2021/1057</a:t>
            </a:r>
            <a:r>
              <a:rPr lang="sk-SK" sz="3200" dirty="0">
                <a:solidFill>
                  <a:srgbClr val="002060"/>
                </a:solidFill>
              </a:rPr>
              <a:t> o ESF+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5"/>
              </a:rPr>
              <a:t>2021/1056</a:t>
            </a:r>
            <a:r>
              <a:rPr lang="sk-SK" sz="3200" dirty="0">
                <a:solidFill>
                  <a:srgbClr val="002060"/>
                </a:solidFill>
              </a:rPr>
              <a:t> o FST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6"/>
              </a:rPr>
              <a:t>2021/1139</a:t>
            </a:r>
            <a:r>
              <a:rPr lang="sk-SK" sz="3200" dirty="0">
                <a:solidFill>
                  <a:srgbClr val="002060"/>
                </a:solidFill>
              </a:rPr>
              <a:t> o ENRAF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7"/>
              </a:rPr>
              <a:t>2021/1147</a:t>
            </a:r>
            <a:r>
              <a:rPr lang="sk-SK" sz="3200" dirty="0">
                <a:solidFill>
                  <a:srgbClr val="002060"/>
                </a:solidFill>
              </a:rPr>
              <a:t> o AMIF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8"/>
              </a:rPr>
              <a:t>2021/1148</a:t>
            </a:r>
            <a:r>
              <a:rPr lang="sk-SK" sz="3200" dirty="0">
                <a:solidFill>
                  <a:srgbClr val="002060"/>
                </a:solidFill>
              </a:rPr>
              <a:t> o nástroji finančnej podpory AMIF (BMVI)</a:t>
            </a:r>
          </a:p>
          <a:p>
            <a:r>
              <a:rPr lang="sk-SK" sz="3200" dirty="0">
                <a:solidFill>
                  <a:srgbClr val="002060"/>
                </a:solidFill>
              </a:rPr>
              <a:t>Nariadenie </a:t>
            </a:r>
            <a:r>
              <a:rPr lang="sk-SK" sz="3200" dirty="0">
                <a:solidFill>
                  <a:srgbClr val="002060"/>
                </a:solidFill>
                <a:hlinkClick r:id="rId9"/>
              </a:rPr>
              <a:t>2021/1149</a:t>
            </a:r>
            <a:r>
              <a:rPr lang="sk-SK" sz="3200" dirty="0">
                <a:solidFill>
                  <a:srgbClr val="002060"/>
                </a:solidFill>
              </a:rPr>
              <a:t> o ISF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E0874F0-D4F5-0F57-F82C-CA782956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2924955-E7A8-14D9-227D-9A9C8484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5D6670A-AC05-F6C7-BF46-D53D41D8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</a:t>
            </a:fld>
            <a:endParaRPr lang="en-US"/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FFB77A37-A8E6-7463-F7E8-D49C33D0FDF4}"/>
              </a:ext>
            </a:extLst>
          </p:cNvPr>
          <p:cNvSpPr txBox="1"/>
          <p:nvPr/>
        </p:nvSpPr>
        <p:spPr>
          <a:xfrm>
            <a:off x="9246758" y="2514600"/>
            <a:ext cx="2513442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6600" dirty="0">
                <a:solidFill>
                  <a:srgbClr val="002060"/>
                </a:solidFill>
              </a:rPr>
              <a:t>🇪🇺</a:t>
            </a:r>
            <a:endParaRPr lang="sk-SK" sz="16600" dirty="0"/>
          </a:p>
        </p:txBody>
      </p:sp>
    </p:spTree>
    <p:extLst>
      <p:ext uri="{BB962C8B-B14F-4D97-AF65-F5344CB8AC3E}">
        <p14:creationId xmlns:p14="http://schemas.microsoft.com/office/powerpoint/2010/main" val="3504364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Rodová rovnosť, rovnaké zaobchádzanie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Zaručuje sa v rámci daného opatrenia zásada rovnosti pred zákonom a ovplyvnilo by </a:t>
            </a:r>
            <a:r>
              <a:rPr lang="sk-SK" sz="3200" dirty="0" err="1">
                <a:solidFill>
                  <a:srgbClr val="002060"/>
                </a:solidFill>
              </a:rPr>
              <a:t>ne</a:t>
            </a:r>
            <a:r>
              <a:rPr lang="sk-SK" sz="3200" dirty="0">
                <a:solidFill>
                  <a:srgbClr val="002060"/>
                </a:solidFill>
              </a:rPr>
              <a:t>/priamo zásadu nediskriminácie, rovnakého zaobchádzania, rodovej rovnosti a rovnakých príležitostí pre všetkých?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Dotýka sa opatrenie rozdielnym spôsobom mužov a </a:t>
            </a:r>
            <a:r>
              <a:rPr lang="sk-SK" sz="3200" dirty="0" err="1">
                <a:solidFill>
                  <a:srgbClr val="002060"/>
                </a:solidFill>
              </a:rPr>
              <a:t>žien?ň</a:t>
            </a:r>
            <a:endParaRPr lang="sk-SK" sz="3200" dirty="0">
              <a:solidFill>
                <a:srgbClr val="002060"/>
              </a:solidFill>
            </a:endParaRP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Ako opatrenie podporuje rovnosť žien a mužov?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072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Rodová rovnosť, rovnaké zaobchádzanie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Akým spôsobom sa opatrenie spája s rozdielnym zaobchádzaním so skupinami alebo jednotlivcom priamo na základe pohlavia, pôvodu, náboženstva, postihnutia, veku, sexuálnej orientácie? 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Mohlo by viesť k nepriamej diskriminácii?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Zaručuje sa rešpektovanie práv osôb so zdravotným postihnutím? Ako?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008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Práva dieťaťa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Posilňujú alebo obmedzujú sa nám práva dieťaťa? 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Ako je odôvodnené prípadné obmedzenie?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Zohľadňuje sa najlepší záujem dieťaťa?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Pomáha opatrenie pri podpore ochrany práv dieťaťa?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Zohľadňuje sa Dohovor o právach dieťaťa? Ktoré články?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Ako sa v rámci opatrenia podporujú hlavné zásady DPD?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Bráni opatrenie uplatňovaniu niektorých hlavných zásad DPD</a:t>
            </a:r>
          </a:p>
          <a:p>
            <a:pPr algn="just"/>
            <a:endParaRPr lang="sk-SK" sz="32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090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960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Práva dieťaťa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Aké kroky sa podnikli s cieľom napraviť alebo kompenzovať nepriaznivé účinky opatrenia?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Bolo rešpektované právo dieťaťa byť vypočuté vo všetkých záležitostiach, ktoré sa ho dotýkajú?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Prispieva opatrenie k podpore súdnych systémov zohľadňujúcich potreby detí, ktoré sú prispôsobené potrebám, veku a zrelosti dieťaťa?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1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1257598"/>
          </a:xfrm>
        </p:spPr>
        <p:txBody>
          <a:bodyPr>
            <a:normAutofit fontScale="90000"/>
          </a:bodyPr>
          <a:lstStyle/>
          <a:p>
            <a:r>
              <a:rPr lang="sk-SK" dirty="0">
                <a:solidFill>
                  <a:srgbClr val="002060"/>
                </a:solidFill>
              </a:rPr>
              <a:t>Dobrá správa vecí verejných, účinný prostriedok nápravy, spravodlivosť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Budú existujúce administratívne postupy zaťažujúce?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Bude sa v rámci nich zaručovať právo byť vypočutý, právo na prístup k spisu, pričom sa náležite zohľadní ochrana služobného a obchodného tajomstva, ako aj povinnosť správnych orgánov zdôvodniť rozhodnutia?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Je ovplyvnený prístup jednotlivca k spravodlivosti?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Počíta sa s právom na účinný prostriedok nápravy?</a:t>
            </a:r>
          </a:p>
          <a:p>
            <a:pPr algn="just"/>
            <a:r>
              <a:rPr lang="sk-SK" sz="3200" dirty="0">
                <a:solidFill>
                  <a:srgbClr val="002060"/>
                </a:solidFill>
              </a:rPr>
              <a:t>Poskytli sa záruky prezumpcie neviny a </a:t>
            </a:r>
            <a:r>
              <a:rPr lang="sk-SK" sz="3200" dirty="0" err="1">
                <a:solidFill>
                  <a:srgbClr val="002060"/>
                </a:solidFill>
              </a:rPr>
              <a:t>ne</a:t>
            </a:r>
            <a:r>
              <a:rPr lang="sk-SK" sz="3200" dirty="0">
                <a:solidFill>
                  <a:srgbClr val="002060"/>
                </a:solidFill>
              </a:rPr>
              <a:t> bis in idem?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741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452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Solidarita a práva pracovníkov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Rešpektujú sa právo na informácie a konzultácie v rámci podniku, právo na kolektívne vyjednávanie a kolektívne akcie, prístup k službám zamestnanosti, ochrana v prípade bezdôvodného prepustenia a primerané pracovné podmienky, zákaz detskej práce a ochrana mladistvých pri práci, právo na dávky SZ a sociálne služby?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066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A2D56-8A92-9679-F73D-5077F9879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96150"/>
            <a:ext cx="11856533" cy="94525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Ochrana životného prostredia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442C61-EBA4-2EFE-28DB-89C41208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14" y="1353748"/>
            <a:ext cx="11856533" cy="5385337"/>
          </a:xfrm>
        </p:spPr>
        <p:txBody>
          <a:bodyPr>
            <a:normAutofit/>
          </a:bodyPr>
          <a:lstStyle/>
          <a:p>
            <a:pPr algn="just"/>
            <a:r>
              <a:rPr lang="sk-SK" sz="3200" dirty="0">
                <a:solidFill>
                  <a:srgbClr val="002060"/>
                </a:solidFill>
              </a:rPr>
              <a:t>Prispieva opatrenie k vysokej úrovni ochrany ŽP a zlepšovania kvality ŽP v súlade so zásadou udržateľného rozvoja?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10FF0C4-B2B3-47F1-C6C9-336AB469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88A73E-B3A2-2D05-92B3-6063E03EE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2F2CED3-70E8-BCBF-9C7B-51AB5ABA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571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dirty="0">
                <a:solidFill>
                  <a:srgbClr val="7030A0"/>
                </a:solidFill>
              </a:rPr>
              <a:t>Praktický prípad</a:t>
            </a:r>
            <a:br>
              <a:rPr lang="sk-SK" sz="5400" dirty="0">
                <a:solidFill>
                  <a:srgbClr val="7030A0"/>
                </a:solidFill>
              </a:rPr>
            </a:br>
            <a:r>
              <a:rPr lang="sk-SK" b="0" dirty="0">
                <a:solidFill>
                  <a:srgbClr val="7030A0"/>
                </a:solidFill>
              </a:rPr>
              <a:t>(C-401/11 </a:t>
            </a:r>
            <a:r>
              <a:rPr lang="sk-SK" b="0" dirty="0" err="1">
                <a:solidFill>
                  <a:srgbClr val="7030A0"/>
                </a:solidFill>
              </a:rPr>
              <a:t>Soukupová</a:t>
            </a:r>
            <a:r>
              <a:rPr lang="sk-SK" b="0" dirty="0">
                <a:solidFill>
                  <a:srgbClr val="7030A0"/>
                </a:solidFill>
              </a:rPr>
              <a:t>)</a:t>
            </a:r>
            <a:endParaRPr lang="sk-SK" sz="5400" b="0" dirty="0">
              <a:solidFill>
                <a:srgbClr val="7030A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171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C4097-DA89-9A36-C519-1747E45B8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Skutkový stav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83C2478-9FF5-A19A-9A03-B6F7C8A45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2306781"/>
            <a:ext cx="11498252" cy="42972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800" dirty="0">
                <a:solidFill>
                  <a:srgbClr val="002060"/>
                </a:solidFill>
              </a:rPr>
              <a:t>Predmetný</a:t>
            </a:r>
            <a:r>
              <a:rPr lang="sk-SK" sz="2800" dirty="0">
                <a:solidFill>
                  <a:srgbClr val="002060"/>
                </a:solidFill>
                <a:effectLst/>
              </a:rPr>
              <a:t>́ členský́ </a:t>
            </a:r>
            <a:r>
              <a:rPr lang="sk-SK" sz="2800" dirty="0">
                <a:solidFill>
                  <a:srgbClr val="002060"/>
                </a:solidFill>
              </a:rPr>
              <a:t>štát</a:t>
            </a:r>
            <a:r>
              <a:rPr lang="sk-SK" sz="2800" dirty="0">
                <a:solidFill>
                  <a:srgbClr val="002060"/>
                </a:solidFill>
                <a:effectLst/>
              </a:rPr>
              <a:t> zaviedol program podpory pri predčasnom odchode do dôchodku pre poľnohospodárov spolufinancovaný́ z Európskeho poľnohospodárskeho usmerňovacieho a záručného fondu (EPUZF). Pojem „dôchodkový́ vek“, ktorý́ oprávňoval na účasť̌ v programe, bol vymedzený́ vo vnútroštátnom práve. Vo vnútroštátnych právnych pred­pisoch bol stanovený́ dôchodkový́ vek, ktorý́ sa líšil v závislosti od pohlavia </a:t>
            </a:r>
            <a:r>
              <a:rPr lang="sk-SK" sz="2800" dirty="0">
                <a:solidFill>
                  <a:srgbClr val="002060"/>
                </a:solidFill>
              </a:rPr>
              <a:t>žiadateľa</a:t>
            </a:r>
            <a:r>
              <a:rPr lang="sk-SK" sz="2800" dirty="0">
                <a:solidFill>
                  <a:srgbClr val="002060"/>
                </a:solidFill>
                <a:effectLst/>
              </a:rPr>
              <a:t> a v prípade žien v závislosti od počtu vychovaných detí. </a:t>
            </a:r>
            <a:endParaRPr lang="sk-SK" sz="4400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ABEF91-DBD2-4606-6E8B-4C0C8FA2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7A3257B-3AEF-6822-7DA2-E719798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5D4120D-23CC-B4F4-A0DA-6A22FD16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2045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C4097-DA89-9A36-C519-1747E45B8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7" y="187025"/>
            <a:ext cx="9956747" cy="751398"/>
          </a:xfrm>
        </p:spPr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Kľúčové otázky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83C2478-9FF5-A19A-9A03-B6F7C8A45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467" y="1320801"/>
            <a:ext cx="11498252" cy="5283200"/>
          </a:xfrm>
        </p:spPr>
        <p:txBody>
          <a:bodyPr>
            <a:normAutofit fontScale="55000" lnSpcReduction="20000"/>
          </a:bodyPr>
          <a:lstStyle/>
          <a:p>
            <a:pPr marL="742950" indent="-742950" algn="just">
              <a:buAutoNum type="arabicPeriod"/>
            </a:pPr>
            <a:r>
              <a:rPr lang="sk-SK" sz="4400" dirty="0">
                <a:solidFill>
                  <a:srgbClr val="002060"/>
                </a:solidFill>
              </a:rPr>
              <a:t>Ktoré základné práva sú dotknuté?</a:t>
            </a:r>
          </a:p>
          <a:p>
            <a:pPr marL="742950" indent="-742950" algn="just">
              <a:buAutoNum type="arabicPeriod"/>
            </a:pPr>
            <a:r>
              <a:rPr lang="sk-SK" sz="4400" dirty="0">
                <a:solidFill>
                  <a:srgbClr val="002060"/>
                </a:solidFill>
                <a:effectLst/>
              </a:rPr>
              <a:t>Sú predmetné práva absolútnymi právami?</a:t>
            </a:r>
          </a:p>
          <a:p>
            <a:pPr marL="742950" indent="-742950" algn="just">
              <a:buAutoNum type="arabicPeriod"/>
            </a:pPr>
            <a:r>
              <a:rPr lang="sk-SK" sz="4400" dirty="0">
                <a:solidFill>
                  <a:srgbClr val="002060"/>
                </a:solidFill>
              </a:rPr>
              <a:t>Aký vplyv má opatrenie na základné práva (pozitívny/negatívny)?</a:t>
            </a:r>
          </a:p>
          <a:p>
            <a:pPr marL="742950" indent="-742950" algn="just">
              <a:buAutoNum type="arabicPeriod"/>
            </a:pPr>
            <a:r>
              <a:rPr lang="sk-SK" sz="4400" dirty="0">
                <a:solidFill>
                  <a:srgbClr val="002060"/>
                </a:solidFill>
              </a:rPr>
              <a:t>Má opatrenie pozitívny aj negatívny vplyv v závislosti od príslušných základných práv?</a:t>
            </a:r>
          </a:p>
          <a:p>
            <a:pPr marL="742950" indent="-742950" algn="just">
              <a:buAutoNum type="arabicPeriod"/>
            </a:pPr>
            <a:r>
              <a:rPr lang="sk-SK" sz="4400" dirty="0">
                <a:solidFill>
                  <a:srgbClr val="002060"/>
                </a:solidFill>
              </a:rPr>
              <a:t>Je obmedzenie základných práv/negatívny vplyv na </a:t>
            </a:r>
            <a:r>
              <a:rPr lang="sk-SK" sz="4400" dirty="0" err="1">
                <a:solidFill>
                  <a:srgbClr val="002060"/>
                </a:solidFill>
              </a:rPr>
              <a:t>ne</a:t>
            </a:r>
            <a:r>
              <a:rPr lang="sk-SK" sz="4400" dirty="0">
                <a:solidFill>
                  <a:srgbClr val="002060"/>
                </a:solidFill>
              </a:rPr>
              <a:t> stanovené jasným a predvídateľným spôsobom?</a:t>
            </a:r>
          </a:p>
          <a:p>
            <a:pPr marL="742950" indent="-742950" algn="just">
              <a:buAutoNum type="arabicPeriod"/>
            </a:pPr>
            <a:r>
              <a:rPr lang="sk-SK" sz="4400" dirty="0">
                <a:solidFill>
                  <a:srgbClr val="002060"/>
                </a:solidFill>
              </a:rPr>
              <a:t>Možno o takomto opatrení povedať, že </a:t>
            </a:r>
          </a:p>
          <a:p>
            <a:pPr marL="971550" lvl="1" indent="-742950" algn="just">
              <a:buAutoNum type="arabicPeriod"/>
            </a:pPr>
            <a:r>
              <a:rPr lang="sk-SK" sz="4200" dirty="0">
                <a:solidFill>
                  <a:srgbClr val="002060"/>
                </a:solidFill>
              </a:rPr>
              <a:t>skutočne plní všeobecný záujem Únie alebo chráni práva a slobody iných?</a:t>
            </a:r>
          </a:p>
          <a:p>
            <a:pPr marL="971550" lvl="1" indent="-742950" algn="just">
              <a:buAutoNum type="arabicPeriod"/>
            </a:pPr>
            <a:r>
              <a:rPr lang="sk-SK" sz="4200" dirty="0">
                <a:solidFill>
                  <a:srgbClr val="002060"/>
                </a:solidFill>
              </a:rPr>
              <a:t>je potrebné na dosiahnutie stanoveného cieľa?</a:t>
            </a:r>
          </a:p>
          <a:p>
            <a:pPr marL="742950" indent="-742950" algn="just">
              <a:buAutoNum type="arabicPeriod"/>
            </a:pPr>
            <a:endParaRPr lang="sk-SK" sz="4400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ABEF91-DBD2-4606-6E8B-4C0C8FA2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7A3257B-3AEF-6822-7DA2-E719798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5D4120D-23CC-B4F4-A0DA-6A22FD166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68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1830CB-EAC7-5831-5AE6-3BE4EEA7C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66" y="63202"/>
            <a:ext cx="10611934" cy="143878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Režim podmienenosti a rozpočet EÚ </a:t>
            </a:r>
            <a:br>
              <a:rPr lang="sk-SK" dirty="0">
                <a:solidFill>
                  <a:srgbClr val="002060"/>
                </a:solidFill>
              </a:rPr>
            </a:br>
            <a:r>
              <a:rPr lang="sk-SK" dirty="0">
                <a:solidFill>
                  <a:srgbClr val="002060"/>
                </a:solidFill>
              </a:rPr>
              <a:t>– nový prístup</a:t>
            </a:r>
            <a:endParaRPr lang="en-GB" dirty="0">
              <a:solidFill>
                <a:srgbClr val="002060"/>
              </a:solidFill>
            </a:endParaRPr>
          </a:p>
        </p:txBody>
      </p:sp>
      <p:graphicFrame>
        <p:nvGraphicFramePr>
          <p:cNvPr id="7" name="Zástupný objekt pre obsah 6">
            <a:extLst>
              <a:ext uri="{FF2B5EF4-FFF2-40B4-BE49-F238E27FC236}">
                <a16:creationId xmlns:a16="http://schemas.microsoft.com/office/drawing/2014/main" id="{7D77D978-60A6-7D3F-DB7F-7C20E52A9F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415354"/>
              </p:ext>
            </p:extLst>
          </p:nvPr>
        </p:nvGraphicFramePr>
        <p:xfrm>
          <a:off x="334962" y="1501982"/>
          <a:ext cx="11857037" cy="5287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8F9AF45-8CCA-54A0-B9AE-2B03C6C82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2D5247B-9BF1-9647-B49E-CFB0440F3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91A3965-4444-B70E-11F6-F02F09DBC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6</a:t>
            </a:fld>
            <a:endParaRPr lang="en-US"/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91BAF213-014F-521D-A928-DBD2AD2363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342994">
            <a:off x="5923983" y="2680179"/>
            <a:ext cx="2840066" cy="2840066"/>
          </a:xfrm>
          <a:prstGeom prst="rect">
            <a:avLst/>
          </a:prstGeom>
        </p:spPr>
      </p:pic>
      <p:sp>
        <p:nvSpPr>
          <p:cNvPr id="3" name="Šípka doprava 2">
            <a:extLst>
              <a:ext uri="{FF2B5EF4-FFF2-40B4-BE49-F238E27FC236}">
                <a16:creationId xmlns:a16="http://schemas.microsoft.com/office/drawing/2014/main" id="{D5378F3B-C5AC-DF21-9CF6-81082B176F12}"/>
              </a:ext>
            </a:extLst>
          </p:cNvPr>
          <p:cNvSpPr/>
          <p:nvPr/>
        </p:nvSpPr>
        <p:spPr>
          <a:xfrm>
            <a:off x="458951" y="3017593"/>
            <a:ext cx="2350009" cy="822814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>
                <a:solidFill>
                  <a:srgbClr val="002060"/>
                </a:solidFill>
              </a:rPr>
              <a:t>Nar</a:t>
            </a:r>
            <a:r>
              <a:rPr lang="sk-SK" dirty="0">
                <a:solidFill>
                  <a:srgbClr val="002060"/>
                </a:solidFill>
              </a:rPr>
              <a:t>. </a:t>
            </a:r>
            <a:r>
              <a:rPr lang="sk-SK" dirty="0">
                <a:solidFill>
                  <a:srgbClr val="00206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2018/1048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8" name="Šípka doprava 7">
            <a:hlinkClick r:id="rId9"/>
            <a:extLst>
              <a:ext uri="{FF2B5EF4-FFF2-40B4-BE49-F238E27FC236}">
                <a16:creationId xmlns:a16="http://schemas.microsoft.com/office/drawing/2014/main" id="{7F57D493-C8FE-5C99-DBBC-317CDB699591}"/>
              </a:ext>
            </a:extLst>
          </p:cNvPr>
          <p:cNvSpPr/>
          <p:nvPr/>
        </p:nvSpPr>
        <p:spPr>
          <a:xfrm>
            <a:off x="458952" y="4016159"/>
            <a:ext cx="2350009" cy="822814"/>
          </a:xfrm>
          <a:prstGeom prst="rightArrow">
            <a:avLst/>
          </a:prstGeom>
          <a:solidFill>
            <a:srgbClr val="73FDD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>
                <a:solidFill>
                  <a:srgbClr val="002060"/>
                </a:solidFill>
              </a:rPr>
              <a:t>Nar</a:t>
            </a:r>
            <a:r>
              <a:rPr lang="sk-SK" dirty="0">
                <a:solidFill>
                  <a:srgbClr val="002060"/>
                </a:solidFill>
              </a:rPr>
              <a:t>. </a:t>
            </a:r>
            <a:r>
              <a:rPr lang="sk-SK" dirty="0">
                <a:solidFill>
                  <a:srgbClr val="00206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2020/2092</a:t>
            </a:r>
            <a:endParaRPr lang="sk-SK" dirty="0">
              <a:solidFill>
                <a:srgbClr val="002060"/>
              </a:solidFill>
            </a:endParaRPr>
          </a:p>
        </p:txBody>
      </p:sp>
      <p:sp>
        <p:nvSpPr>
          <p:cNvPr id="10" name="Šípka doprava 9">
            <a:hlinkClick r:id="rId9"/>
            <a:extLst>
              <a:ext uri="{FF2B5EF4-FFF2-40B4-BE49-F238E27FC236}">
                <a16:creationId xmlns:a16="http://schemas.microsoft.com/office/drawing/2014/main" id="{52DAF236-DEFF-EDF2-86B1-892A383B8864}"/>
              </a:ext>
            </a:extLst>
          </p:cNvPr>
          <p:cNvSpPr/>
          <p:nvPr/>
        </p:nvSpPr>
        <p:spPr>
          <a:xfrm>
            <a:off x="458952" y="5014725"/>
            <a:ext cx="2350009" cy="822814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>
                <a:solidFill>
                  <a:srgbClr val="002060"/>
                </a:solidFill>
              </a:rPr>
              <a:t>Nar</a:t>
            </a:r>
            <a:r>
              <a:rPr lang="sk-SK" dirty="0">
                <a:solidFill>
                  <a:srgbClr val="002060"/>
                </a:solidFill>
              </a:rPr>
              <a:t>. </a:t>
            </a:r>
            <a:r>
              <a:rPr lang="sk-SK" dirty="0">
                <a:solidFill>
                  <a:srgbClr val="002060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2021/1060</a:t>
            </a:r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7873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7A721-4045-4DD1-E634-B2E30D76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3316798"/>
          </a:xfrm>
        </p:spPr>
        <p:txBody>
          <a:bodyPr>
            <a:normAutofit/>
          </a:bodyPr>
          <a:lstStyle/>
          <a:p>
            <a:pPr algn="ctr"/>
            <a:r>
              <a:rPr lang="sk-SK" sz="5400" b="0" dirty="0">
                <a:solidFill>
                  <a:srgbClr val="002060"/>
                </a:solidFill>
              </a:rPr>
              <a:t>Ďakujem za pozornosť!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CF8C937-4DA7-C6D3-8D1A-CA779BA3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2D4D816-143A-716B-C990-CEF0DBBA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8216402-CBD3-9E6B-DD16-0A572FF1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7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39957-6140-504D-DDDF-A6C2B9B6C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105047"/>
            <a:ext cx="11095564" cy="878398"/>
          </a:xfrm>
        </p:spPr>
        <p:txBody>
          <a:bodyPr/>
          <a:lstStyle/>
          <a:p>
            <a:r>
              <a:rPr lang="sk-SK" dirty="0">
                <a:solidFill>
                  <a:schemeClr val="accent4"/>
                </a:solidFill>
              </a:rPr>
              <a:t>Zásady správneho finančného riadenia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F08C30C-C329-691A-4B05-929850C90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11833719" cy="54575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k-SK" sz="3200" b="1" dirty="0">
                <a:solidFill>
                  <a:srgbClr val="002060"/>
                </a:solidFill>
              </a:rPr>
              <a:t>H</a:t>
            </a:r>
            <a:r>
              <a:rPr lang="sk-SK" sz="3200" b="1" i="0" dirty="0">
                <a:solidFill>
                  <a:srgbClr val="002060"/>
                </a:solidFill>
                <a:effectLst/>
              </a:rPr>
              <a:t>ospodárnosť, Efektívnosť, </a:t>
            </a:r>
            <a:r>
              <a:rPr lang="sk-SK" sz="3200" b="1" dirty="0">
                <a:solidFill>
                  <a:srgbClr val="002060"/>
                </a:solidFill>
              </a:rPr>
              <a:t>Ú</a:t>
            </a:r>
            <a:r>
              <a:rPr lang="sk-SK" sz="3200" b="1" i="0" dirty="0">
                <a:solidFill>
                  <a:srgbClr val="002060"/>
                </a:solidFill>
                <a:effectLst/>
              </a:rPr>
              <a:t>činnosť</a:t>
            </a:r>
          </a:p>
          <a:p>
            <a:pPr lvl="1" algn="just"/>
            <a:endParaRPr lang="sk-SK" sz="3000" b="0" i="0" dirty="0">
              <a:solidFill>
                <a:srgbClr val="002060"/>
              </a:solidFill>
              <a:effectLst/>
            </a:endParaRPr>
          </a:p>
          <a:p>
            <a:pPr lvl="1" algn="just"/>
            <a:r>
              <a:rPr lang="sk-SK" sz="3000" b="0" i="0" dirty="0">
                <a:solidFill>
                  <a:srgbClr val="002060"/>
                </a:solidFill>
                <a:effectLst/>
              </a:rPr>
              <a:t>aby boli použité zdroje primerané cieľom, ktoré sa majú dosiahnuť, </a:t>
            </a:r>
          </a:p>
          <a:p>
            <a:pPr lvl="1" algn="just"/>
            <a:endParaRPr lang="sk-SK" sz="3000" b="0" i="0" dirty="0">
              <a:solidFill>
                <a:srgbClr val="002060"/>
              </a:solidFill>
              <a:effectLst/>
            </a:endParaRPr>
          </a:p>
          <a:p>
            <a:pPr lvl="1" algn="just"/>
            <a:r>
              <a:rPr lang="sk-SK" sz="3000" b="0" i="0" dirty="0">
                <a:solidFill>
                  <a:srgbClr val="002060"/>
                </a:solidFill>
                <a:effectLst/>
              </a:rPr>
              <a:t>aby sa tie isté náklady nefinancovali z rozpočtu viac ako raz, </a:t>
            </a:r>
          </a:p>
          <a:p>
            <a:pPr lvl="1" algn="just"/>
            <a:endParaRPr lang="sk-SK" sz="3000" b="0" i="0" dirty="0">
              <a:solidFill>
                <a:srgbClr val="002060"/>
              </a:solidFill>
              <a:effectLst/>
            </a:endParaRPr>
          </a:p>
          <a:p>
            <a:pPr lvl="1" algn="just"/>
            <a:r>
              <a:rPr lang="sk-SK" sz="3000" b="0" i="0" dirty="0">
                <a:solidFill>
                  <a:srgbClr val="002060"/>
                </a:solidFill>
                <a:effectLst/>
              </a:rPr>
              <a:t>aby sa dodržiavala zásada spolufinancovania,</a:t>
            </a:r>
          </a:p>
          <a:p>
            <a:pPr lvl="1" algn="just"/>
            <a:endParaRPr lang="sk-SK" sz="3000" b="0" i="0" dirty="0">
              <a:solidFill>
                <a:srgbClr val="002060"/>
              </a:solidFill>
              <a:effectLst/>
            </a:endParaRPr>
          </a:p>
          <a:p>
            <a:pPr lvl="1" algn="just"/>
            <a:r>
              <a:rPr lang="sk-SK" sz="3000" b="0" i="0" dirty="0">
                <a:solidFill>
                  <a:srgbClr val="002060"/>
                </a:solidFill>
                <a:effectLst/>
              </a:rPr>
              <a:t>aby sa zabránilo celkovej nadmernej kompenzácii príjemcov finančných prostriedkov.</a:t>
            </a:r>
            <a:endParaRPr lang="sk-SK" sz="30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58D3C48-F7A4-DABD-800C-CD55FA9BD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5573A38-9FD8-1BF9-D3B0-C1D79B94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77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2DB8F-33F2-5FF1-09E7-6D2BD833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146950"/>
            <a:ext cx="11883613" cy="919850"/>
          </a:xfrm>
        </p:spPr>
        <p:txBody>
          <a:bodyPr/>
          <a:lstStyle/>
          <a:p>
            <a:r>
              <a:rPr lang="sk-SK" dirty="0">
                <a:solidFill>
                  <a:schemeClr val="bg2">
                    <a:lumMod val="50000"/>
                    <a:lumOff val="50000"/>
                  </a:schemeClr>
                </a:solidFill>
              </a:rPr>
              <a:t>Podmienenosť princípmi právneho štátu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C73EFD-2610-15C7-1AE4-3316166BD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7000"/>
            <a:ext cx="12192000" cy="539394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sz="2800" b="0" i="0" dirty="0">
                <a:solidFill>
                  <a:srgbClr val="002060"/>
                </a:solidFill>
                <a:effectLst/>
              </a:rPr>
              <a:t>Existuje jasný </a:t>
            </a:r>
            <a:r>
              <a:rPr lang="sk-SK" sz="2800" b="1" i="0" dirty="0">
                <a:solidFill>
                  <a:srgbClr val="002060"/>
                </a:solidFill>
                <a:effectLst/>
              </a:rPr>
              <a:t>vzťah medzi dodržiavaním právneho štátu a efektívnym plnením rozpočtu Únie </a:t>
            </a:r>
            <a:r>
              <a:rPr lang="sk-SK" sz="2800" b="0" i="0" dirty="0">
                <a:solidFill>
                  <a:srgbClr val="002060"/>
                </a:solidFill>
                <a:effectLst/>
              </a:rPr>
              <a:t>v súlade so zásadami správneho finančného riadenia.</a:t>
            </a:r>
          </a:p>
          <a:p>
            <a:pPr algn="just"/>
            <a:endParaRPr lang="sk-SK" sz="2800" b="0" i="0" dirty="0">
              <a:solidFill>
                <a:srgbClr val="002060"/>
              </a:solidFill>
              <a:effectLst/>
            </a:endParaRPr>
          </a:p>
          <a:p>
            <a:pPr algn="just"/>
            <a:r>
              <a:rPr lang="sk-SK" sz="2800" b="1" i="0" dirty="0">
                <a:solidFill>
                  <a:srgbClr val="002060"/>
                </a:solidFill>
                <a:effectLst/>
              </a:rPr>
              <a:t>Správne finančné riadenie </a:t>
            </a:r>
            <a:r>
              <a:rPr lang="sk-SK" sz="2800" b="0" i="0" dirty="0">
                <a:solidFill>
                  <a:srgbClr val="002060"/>
                </a:solidFill>
                <a:effectLst/>
              </a:rPr>
              <a:t>môžu členské štáty zabezpečiť len vtedy, ak</a:t>
            </a:r>
          </a:p>
          <a:p>
            <a:pPr lvl="2" algn="just"/>
            <a:endParaRPr lang="sk-SK" sz="2400" b="1" i="0" dirty="0">
              <a:solidFill>
                <a:srgbClr val="002060"/>
              </a:solidFill>
              <a:effectLst/>
            </a:endParaRPr>
          </a:p>
          <a:p>
            <a:pPr lvl="2" algn="just"/>
            <a:r>
              <a:rPr lang="sk-SK" sz="2400" b="1" i="0" dirty="0">
                <a:solidFill>
                  <a:srgbClr val="002060"/>
                </a:solidFill>
                <a:effectLst/>
              </a:rPr>
              <a:t>orgány verejnej moci konajú v súlade so zákonom</a:t>
            </a:r>
            <a:r>
              <a:rPr lang="sk-SK" sz="2400" b="0" i="0" dirty="0">
                <a:solidFill>
                  <a:srgbClr val="002060"/>
                </a:solidFill>
                <a:effectLst/>
              </a:rPr>
              <a:t>, </a:t>
            </a:r>
          </a:p>
          <a:p>
            <a:pPr lvl="2" algn="just"/>
            <a:endParaRPr lang="sk-SK" sz="2400" b="0" i="0" dirty="0">
              <a:solidFill>
                <a:srgbClr val="002060"/>
              </a:solidFill>
              <a:effectLst/>
            </a:endParaRPr>
          </a:p>
          <a:p>
            <a:pPr lvl="2" algn="just"/>
            <a:r>
              <a:rPr lang="sk-SK" sz="2400" b="1" i="0" dirty="0">
                <a:solidFill>
                  <a:srgbClr val="002060"/>
                </a:solidFill>
                <a:effectLst/>
              </a:rPr>
              <a:t>prípady podvodov</a:t>
            </a:r>
            <a:r>
              <a:rPr lang="sk-SK" sz="2400" b="0" i="0" dirty="0">
                <a:solidFill>
                  <a:srgbClr val="002060"/>
                </a:solidFill>
                <a:effectLst/>
              </a:rPr>
              <a:t>, daňových únikov, korupcie, konfliktu záujmov </a:t>
            </a:r>
            <a:r>
              <a:rPr lang="sk-SK" sz="2400" dirty="0">
                <a:solidFill>
                  <a:srgbClr val="002060"/>
                </a:solidFill>
              </a:rPr>
              <a:t>sú</a:t>
            </a:r>
            <a:r>
              <a:rPr lang="sk-SK" sz="2400" b="1" dirty="0">
                <a:solidFill>
                  <a:srgbClr val="002060"/>
                </a:solidFill>
              </a:rPr>
              <a:t> účinne </a:t>
            </a:r>
            <a:r>
              <a:rPr lang="sk-SK" sz="2400" b="1" i="0" dirty="0">
                <a:solidFill>
                  <a:srgbClr val="002060"/>
                </a:solidFill>
                <a:effectLst/>
              </a:rPr>
              <a:t>stíhané </a:t>
            </a:r>
            <a:r>
              <a:rPr lang="sk-SK" sz="2400" b="0" i="0" dirty="0">
                <a:solidFill>
                  <a:srgbClr val="002060"/>
                </a:solidFill>
                <a:effectLst/>
              </a:rPr>
              <a:t>vyšetrovacími zložkami a prokuratúrou, </a:t>
            </a:r>
          </a:p>
          <a:p>
            <a:pPr lvl="2" algn="just"/>
            <a:endParaRPr lang="sk-SK" sz="2400" b="0" i="0" dirty="0">
              <a:solidFill>
                <a:srgbClr val="002060"/>
              </a:solidFill>
              <a:effectLst/>
            </a:endParaRPr>
          </a:p>
          <a:p>
            <a:pPr lvl="2" algn="just"/>
            <a:r>
              <a:rPr lang="sk-SK" sz="2400" b="0" i="0" dirty="0">
                <a:solidFill>
                  <a:srgbClr val="002060"/>
                </a:solidFill>
                <a:effectLst/>
              </a:rPr>
              <a:t>svojvoľné alebo </a:t>
            </a:r>
            <a:r>
              <a:rPr lang="sk-SK" sz="2400" b="1" i="0" dirty="0">
                <a:solidFill>
                  <a:srgbClr val="002060"/>
                </a:solidFill>
                <a:effectLst/>
              </a:rPr>
              <a:t>nezákonné rozhodnutia </a:t>
            </a:r>
            <a:r>
              <a:rPr lang="sk-SK" sz="2400" b="0" i="0" dirty="0">
                <a:solidFill>
                  <a:srgbClr val="002060"/>
                </a:solidFill>
                <a:effectLst/>
              </a:rPr>
              <a:t>orgánov verejnej moci vrátane orgánov presadzovania práva môžu byť </a:t>
            </a:r>
            <a:r>
              <a:rPr lang="sk-SK" sz="2400" b="1" i="0" dirty="0">
                <a:solidFill>
                  <a:srgbClr val="002060"/>
                </a:solidFill>
                <a:effectLst/>
              </a:rPr>
              <a:t>predmetom</a:t>
            </a:r>
            <a:r>
              <a:rPr lang="sk-SK" sz="2400" b="0" i="0" dirty="0">
                <a:solidFill>
                  <a:srgbClr val="002060"/>
                </a:solidFill>
                <a:effectLst/>
              </a:rPr>
              <a:t> </a:t>
            </a:r>
            <a:r>
              <a:rPr lang="sk-SK" sz="2400" b="1" i="0" dirty="0">
                <a:solidFill>
                  <a:srgbClr val="002060"/>
                </a:solidFill>
                <a:effectLst/>
              </a:rPr>
              <a:t>účinného súdneho preskúmania</a:t>
            </a:r>
            <a:endParaRPr lang="sk-SK" sz="2400" dirty="0">
              <a:solidFill>
                <a:srgbClr val="002060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00CB1C2-F2FA-61F6-070A-6501CFC8C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A7FCCA5-B694-75DF-D9DF-0F39ABC7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52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2DB8F-33F2-5FF1-09E7-6D2BD833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146950"/>
            <a:ext cx="11883613" cy="919850"/>
          </a:xfrm>
        </p:spPr>
        <p:txBody>
          <a:bodyPr/>
          <a:lstStyle/>
          <a:p>
            <a:r>
              <a:rPr lang="sk-SK" dirty="0">
                <a:solidFill>
                  <a:schemeClr val="bg2">
                    <a:lumMod val="50000"/>
                    <a:lumOff val="50000"/>
                  </a:schemeClr>
                </a:solidFill>
              </a:rPr>
              <a:t>Podmienenosť princípmi právneho štátu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C73EFD-2610-15C7-1AE4-3316166BD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7000"/>
            <a:ext cx="12192000" cy="5393941"/>
          </a:xfrm>
        </p:spPr>
        <p:txBody>
          <a:bodyPr>
            <a:normAutofit/>
          </a:bodyPr>
          <a:lstStyle/>
          <a:p>
            <a:pPr algn="just"/>
            <a:r>
              <a:rPr lang="sk-SK" sz="2800" b="0" i="0" dirty="0">
                <a:solidFill>
                  <a:srgbClr val="002060"/>
                </a:solidFill>
                <a:effectLst/>
              </a:rPr>
              <a:t>Ak porušovanie zásad právneho štátu dostatočne priamo ovplyvňuje správne finančn</a:t>
            </a:r>
            <a:r>
              <a:rPr lang="sk-SK" sz="2800" dirty="0">
                <a:solidFill>
                  <a:srgbClr val="002060"/>
                </a:solidFill>
              </a:rPr>
              <a:t>é riadenie rozpočtu EÚ, napr.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riadne nefunguje verejné obstarávanie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riadne nefungujú orgány finančnej kontroly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absentuje nezávislé súdnictvo a prokuratúra</a:t>
            </a: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zlá spolupráca s </a:t>
            </a:r>
            <a:r>
              <a:rPr lang="sk-SK" sz="2400" dirty="0" err="1">
                <a:solidFill>
                  <a:srgbClr val="002060"/>
                </a:solidFill>
              </a:rPr>
              <a:t>OLAFom</a:t>
            </a:r>
            <a:endParaRPr lang="sk-SK" sz="2400" dirty="0">
              <a:solidFill>
                <a:srgbClr val="002060"/>
              </a:solidFill>
            </a:endParaRPr>
          </a:p>
          <a:p>
            <a:pPr lvl="2" algn="just"/>
            <a:r>
              <a:rPr lang="sk-SK" sz="2400" dirty="0">
                <a:solidFill>
                  <a:srgbClr val="002060"/>
                </a:solidFill>
              </a:rPr>
              <a:t>nevymáhanie daní, neoprávnených platieb z EŠIF, štátnej pomoci, atď.</a:t>
            </a:r>
            <a:endParaRPr lang="sk-SK" sz="2800" dirty="0">
              <a:solidFill>
                <a:srgbClr val="002060"/>
              </a:solidFill>
            </a:endParaRPr>
          </a:p>
          <a:p>
            <a:pPr algn="just"/>
            <a:r>
              <a:rPr lang="sk-SK" sz="2800" dirty="0">
                <a:solidFill>
                  <a:srgbClr val="002060"/>
                </a:solidFill>
              </a:rPr>
              <a:t>Komisia + Rada prijmú opatrenia na ochranu rozpočtu EÚ</a:t>
            </a:r>
          </a:p>
          <a:p>
            <a:pPr lvl="2" algn="just"/>
            <a:r>
              <a:rPr lang="sk-SK" sz="2000" dirty="0">
                <a:solidFill>
                  <a:srgbClr val="002060"/>
                </a:solidFill>
              </a:rPr>
              <a:t>pozastavenie platieb</a:t>
            </a:r>
          </a:p>
          <a:p>
            <a:pPr lvl="2" algn="just"/>
            <a:r>
              <a:rPr lang="sk-SK" sz="2000" dirty="0">
                <a:solidFill>
                  <a:srgbClr val="002060"/>
                </a:solidFill>
              </a:rPr>
              <a:t>pozastavenie záväzkov.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00CB1C2-F2FA-61F6-070A-6501CFC8C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10/30/2023</a:t>
            </a:fld>
            <a:endParaRPr lang="en-US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A7FCCA5-B694-75DF-D9DF-0F39ABC7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10112"/>
      </p:ext>
    </p:extLst>
  </p:cSld>
  <p:clrMapOvr>
    <a:masterClrMapping/>
  </p:clrMapOvr>
</p:sld>
</file>

<file path=ppt/theme/theme1.xml><?xml version="1.0" encoding="utf-8"?>
<a:theme xmlns:a="http://schemas.openxmlformats.org/drawingml/2006/main" name="Dylan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lanVTI" id="{602636BD-A055-489B-83EC-AD971B7E5F9C}" vid="{CD33A9BC-C4B5-4F36-8A14-490DC4E38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2817</Words>
  <Application>Microsoft Office PowerPoint</Application>
  <PresentationFormat>Širokouhlá</PresentationFormat>
  <Paragraphs>486</Paragraphs>
  <Slides>60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60</vt:i4>
      </vt:variant>
    </vt:vector>
  </HeadingPairs>
  <TitlesOfParts>
    <vt:vector size="63" baseType="lpstr">
      <vt:lpstr>Arial</vt:lpstr>
      <vt:lpstr>Neue Haas Grotesk Text Pro</vt:lpstr>
      <vt:lpstr>DylanVTI</vt:lpstr>
      <vt:lpstr>Uplatňovanie podmienenosti Chartou ZPEÚ pri čerpaní fondov Európskej únie</vt:lpstr>
      <vt:lpstr>Uplatňovanie podmienenosti  Chartou základných práv EÚ  pri čerpaní fondov Európskej únie  workshop  30. október 2023 Bratislava  Hana Kováčiková</vt:lpstr>
      <vt:lpstr>Prečo podmienenosť?</vt:lpstr>
      <vt:lpstr>Zakladajúce zmluvy EÚ</vt:lpstr>
      <vt:lpstr>ZEÚ + ZFEÚ ⇢ Nariadenia o Fondoch EÚ</vt:lpstr>
      <vt:lpstr>Režim podmienenosti a rozpočet EÚ  – nový prístup</vt:lpstr>
      <vt:lpstr>Zásady správneho finančného riadenia</vt:lpstr>
      <vt:lpstr>Podmienenosť princípmi právneho štátu</vt:lpstr>
      <vt:lpstr>Podmienenosť princípmi právneho štátu</vt:lpstr>
      <vt:lpstr>Podmienenosť Chartou</vt:lpstr>
      <vt:lpstr>Prezentácia programu PowerPoint</vt:lpstr>
      <vt:lpstr>Charta základných práv EÚ</vt:lpstr>
      <vt:lpstr>Charta základných práv EÚ</vt:lpstr>
      <vt:lpstr>Kde to je upravené?</vt:lpstr>
      <vt:lpstr>Článok 9(1) + 15 CPR</vt:lpstr>
      <vt:lpstr>Článok 15(6) CPR</vt:lpstr>
      <vt:lpstr>Príloha III CPR ⇢ účinné mechanizmy </vt:lpstr>
      <vt:lpstr>Príloha III CPR ⇢ účinné mechanizmy </vt:lpstr>
      <vt:lpstr>Kto za to zodpovedá?</vt:lpstr>
      <vt:lpstr>Kto za to zodpovedá?</vt:lpstr>
      <vt:lpstr>Prezentácia programu PowerPoint</vt:lpstr>
      <vt:lpstr>CKO – MIRRI</vt:lpstr>
      <vt:lpstr>Riadiaci orgán</vt:lpstr>
      <vt:lpstr>Gestori</vt:lpstr>
      <vt:lpstr>Odbor horizontálnych princípov</vt:lpstr>
      <vt:lpstr>Odbor horizontálnych princípov</vt:lpstr>
      <vt:lpstr>Monitorovací výbor</vt:lpstr>
      <vt:lpstr>Ako funguje koordinácia?</vt:lpstr>
      <vt:lpstr>Ako funguje koordinácia? (gestor)</vt:lpstr>
      <vt:lpstr>Ako funguje koordinácia? (gestor)</vt:lpstr>
      <vt:lpstr>Ako funguje koordinácia? (CKO)</vt:lpstr>
      <vt:lpstr>Ako funguje koordinácia? (CKO)</vt:lpstr>
      <vt:lpstr>Príprava výzvy?</vt:lpstr>
      <vt:lpstr>Odbor horizontálnych princípov určí podmienky</vt:lpstr>
      <vt:lpstr>Odbor horizontálnych princípov určí podmienky</vt:lpstr>
      <vt:lpstr>Diskvalifikačné kritérium?</vt:lpstr>
      <vt:lpstr>Nesúlad s Chartou</vt:lpstr>
      <vt:lpstr>Kontrola dodržiavania plnenia podmienky?</vt:lpstr>
      <vt:lpstr>Prezentácia programu PowerPoint</vt:lpstr>
      <vt:lpstr>Čo v prípade nezrovnalostí?</vt:lpstr>
      <vt:lpstr>Čo v prípade nezrovnalostí?</vt:lpstr>
      <vt:lpstr>Naspäť k Charte:  na čo sa zamerať? (kľúčové otázky)</vt:lpstr>
      <vt:lpstr>Vplyv na základné práva</vt:lpstr>
      <vt:lpstr>Dôstojnosť</vt:lpstr>
      <vt:lpstr>Jednotlivci, súkromný a rodinný život</vt:lpstr>
      <vt:lpstr>Sloboda svedomia a prejavu</vt:lpstr>
      <vt:lpstr>Osobné údaje</vt:lpstr>
      <vt:lpstr>Osobné údaje</vt:lpstr>
      <vt:lpstr>Azyl a ochrana</vt:lpstr>
      <vt:lpstr>Rodová rovnosť, rovnaké zaobchádzanie</vt:lpstr>
      <vt:lpstr>Rodová rovnosť, rovnaké zaobchádzanie</vt:lpstr>
      <vt:lpstr>Práva dieťaťa</vt:lpstr>
      <vt:lpstr>Práva dieťaťa</vt:lpstr>
      <vt:lpstr>Dobrá správa vecí verejných, účinný prostriedok nápravy, spravodlivosť</vt:lpstr>
      <vt:lpstr>Solidarita a práva pracovníkov</vt:lpstr>
      <vt:lpstr>Ochrana životného prostredia</vt:lpstr>
      <vt:lpstr>Praktický prípad (C-401/11 Soukupová)</vt:lpstr>
      <vt:lpstr>Skutkový stav</vt:lpstr>
      <vt:lpstr>Kľúčové otázky</vt:lpstr>
      <vt:lpstr>Ďakujem za pozornosť!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Podmienenosť Charty pri čerpaní EŠIF</dc:title>
  <dc:creator>Kováčiková Hana</dc:creator>
  <cp:lastModifiedBy>Mgr. Eva Kluková</cp:lastModifiedBy>
  <cp:revision>2</cp:revision>
  <dcterms:created xsi:type="dcterms:W3CDTF">2023-10-24T19:26:05Z</dcterms:created>
  <dcterms:modified xsi:type="dcterms:W3CDTF">2023-10-30T08:45:17Z</dcterms:modified>
</cp:coreProperties>
</file>